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4.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1.xml" ContentType="application/vnd.openxmlformats-officedocument.presentationml.slide+xml"/>
  <Override PartName="/ppt/slides/slide60.xml" ContentType="application/vnd.openxmlformats-officedocument.presentationml.slide+xml"/>
  <Override PartName="/ppt/slides/slide59.xml" ContentType="application/vnd.openxmlformats-officedocument.presentationml.slide+xml"/>
  <Override PartName="/ppt/slides/slide58.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12.xml" ContentType="application/vnd.openxmlformats-officedocument.presentationml.slide+xml"/>
  <Override PartName="/ppt/slides/slide97.xml" ContentType="application/vnd.openxmlformats-officedocument.presentationml.slide+xml"/>
  <Override PartName="/ppt/slides/slide96.xml" ContentType="application/vnd.openxmlformats-officedocument.presentationml.slide+xml"/>
  <Override PartName="/ppt/slides/slide95.xml" ContentType="application/vnd.openxmlformats-officedocument.presentationml.slide+xml"/>
  <Override PartName="/ppt/slides/slide13.xml" ContentType="application/vnd.openxmlformats-officedocument.presentationml.slide+xml"/>
  <Override PartName="/ppt/slides/slide93.xml" ContentType="application/vnd.openxmlformats-officedocument.presentationml.slide+xml"/>
  <Override PartName="/ppt/slides/slide92.xml" ContentType="application/vnd.openxmlformats-officedocument.presentationml.slide+xml"/>
  <Override PartName="/ppt/slides/slide91.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0.xml" ContentType="application/vnd.openxmlformats-officedocument.presentationml.slide+xml"/>
  <Override PartName="/ppt/slides/slide94.xml" ContentType="application/vnd.openxmlformats-officedocument.presentationml.slide+xml"/>
  <Override PartName="/ppt/slides/slide88.xml" ContentType="application/vnd.openxmlformats-officedocument.presentationml.slide+xml"/>
  <Override PartName="/ppt/slides/slide76.xml" ContentType="application/vnd.openxmlformats-officedocument.presentationml.slide+xml"/>
  <Override PartName="/ppt/slides/slide75.xml" ContentType="application/vnd.openxmlformats-officedocument.presentationml.slide+xml"/>
  <Override PartName="/ppt/slides/slide74.xml" ContentType="application/vnd.openxmlformats-officedocument.presentationml.slide+xml"/>
  <Override PartName="/ppt/slides/slide89.xml" ContentType="application/vnd.openxmlformats-officedocument.presentationml.slide+xml"/>
  <Override PartName="/ppt/slides/slide72.xml" ContentType="application/vnd.openxmlformats-officedocument.presentationml.slide+xml"/>
  <Override PartName="/ppt/slides/slide71.xml" ContentType="application/vnd.openxmlformats-officedocument.presentationml.slide+xml"/>
  <Override PartName="/ppt/slides/slide70.xml" ContentType="application/vnd.openxmlformats-officedocument.presentationml.slide+xml"/>
  <Override PartName="/ppt/slides/slide69.xml" ContentType="application/vnd.openxmlformats-officedocument.presentationml.slide+xml"/>
  <Override PartName="/ppt/slides/slide77.xml" ContentType="application/vnd.openxmlformats-officedocument.presentationml.slide+xml"/>
  <Override PartName="/ppt/slides/slide73.xml" ContentType="application/vnd.openxmlformats-officedocument.presentationml.slide+xml"/>
  <Override PartName="/ppt/slides/slide79.xml" ContentType="application/vnd.openxmlformats-officedocument.presentationml.slide+xml"/>
  <Override PartName="/ppt/slides/slide87.xml" ContentType="application/vnd.openxmlformats-officedocument.presentationml.slide+xml"/>
  <Override PartName="/ppt/slides/slide86.xml" ContentType="application/vnd.openxmlformats-officedocument.presentationml.slide+xml"/>
  <Override PartName="/ppt/slides/slide85.xml" ContentType="application/vnd.openxmlformats-officedocument.presentationml.slide+xml"/>
  <Override PartName="/ppt/slides/slide84.xml" ContentType="application/vnd.openxmlformats-officedocument.presentationml.slide+xml"/>
  <Override PartName="/ppt/slides/slide78.xml" ContentType="application/vnd.openxmlformats-officedocument.presentationml.slide+xml"/>
  <Override PartName="/ppt/slides/slide82.xml" ContentType="application/vnd.openxmlformats-officedocument.presentationml.slide+xml"/>
  <Override PartName="/ppt/slides/slide80.xml" ContentType="application/vnd.openxmlformats-officedocument.presentationml.slide+xml"/>
  <Override PartName="/ppt/slides/slide83.xml" ContentType="application/vnd.openxmlformats-officedocument.presentationml.slide+xml"/>
  <Override PartName="/ppt/slides/slide8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ppt/revisionInfo.xml" ContentType="application/vnd.ms-powerpoint.revisioninfo+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399" r:id="rId9"/>
    <p:sldId id="299" r:id="rId10"/>
    <p:sldId id="300" r:id="rId11"/>
    <p:sldId id="301" r:id="rId12"/>
    <p:sldId id="302" r:id="rId13"/>
    <p:sldId id="303" r:id="rId14"/>
    <p:sldId id="320" r:id="rId15"/>
    <p:sldId id="321" r:id="rId16"/>
    <p:sldId id="322" r:id="rId17"/>
    <p:sldId id="324" r:id="rId18"/>
    <p:sldId id="367" r:id="rId19"/>
    <p:sldId id="368" r:id="rId20"/>
    <p:sldId id="323" r:id="rId21"/>
    <p:sldId id="313" r:id="rId22"/>
    <p:sldId id="308" r:id="rId23"/>
    <p:sldId id="310" r:id="rId24"/>
    <p:sldId id="369" r:id="rId25"/>
    <p:sldId id="378" r:id="rId26"/>
    <p:sldId id="379" r:id="rId27"/>
    <p:sldId id="380" r:id="rId28"/>
    <p:sldId id="311" r:id="rId29"/>
    <p:sldId id="381" r:id="rId30"/>
    <p:sldId id="309" r:id="rId31"/>
    <p:sldId id="370" r:id="rId32"/>
    <p:sldId id="371" r:id="rId33"/>
    <p:sldId id="372" r:id="rId34"/>
    <p:sldId id="333" r:id="rId35"/>
    <p:sldId id="316" r:id="rId36"/>
    <p:sldId id="394" r:id="rId37"/>
    <p:sldId id="377" r:id="rId38"/>
    <p:sldId id="376" r:id="rId39"/>
    <p:sldId id="270" r:id="rId40"/>
    <p:sldId id="271" r:id="rId41"/>
    <p:sldId id="272" r:id="rId42"/>
    <p:sldId id="273" r:id="rId43"/>
    <p:sldId id="274" r:id="rId44"/>
    <p:sldId id="275" r:id="rId45"/>
    <p:sldId id="276" r:id="rId46"/>
    <p:sldId id="277" r:id="rId47"/>
    <p:sldId id="278" r:id="rId48"/>
    <p:sldId id="279" r:id="rId49"/>
    <p:sldId id="280" r:id="rId50"/>
    <p:sldId id="281" r:id="rId51"/>
    <p:sldId id="282" r:id="rId52"/>
    <p:sldId id="283" r:id="rId53"/>
    <p:sldId id="284" r:id="rId54"/>
    <p:sldId id="293" r:id="rId55"/>
    <p:sldId id="382" r:id="rId56"/>
    <p:sldId id="287" r:id="rId57"/>
    <p:sldId id="288" r:id="rId58"/>
    <p:sldId id="290" r:id="rId59"/>
    <p:sldId id="289" r:id="rId60"/>
    <p:sldId id="291" r:id="rId61"/>
    <p:sldId id="292" r:id="rId62"/>
    <p:sldId id="294" r:id="rId63"/>
    <p:sldId id="295" r:id="rId64"/>
    <p:sldId id="305" r:id="rId65"/>
    <p:sldId id="296" r:id="rId66"/>
    <p:sldId id="297" r:id="rId67"/>
    <p:sldId id="306" r:id="rId68"/>
    <p:sldId id="298" r:id="rId69"/>
    <p:sldId id="336" r:id="rId70"/>
    <p:sldId id="337" r:id="rId71"/>
    <p:sldId id="338" r:id="rId72"/>
    <p:sldId id="384" r:id="rId73"/>
    <p:sldId id="339" r:id="rId74"/>
    <p:sldId id="383" r:id="rId75"/>
    <p:sldId id="385" r:id="rId76"/>
    <p:sldId id="395" r:id="rId77"/>
    <p:sldId id="396" r:id="rId78"/>
    <p:sldId id="386" r:id="rId79"/>
    <p:sldId id="387" r:id="rId80"/>
    <p:sldId id="388" r:id="rId81"/>
    <p:sldId id="389" r:id="rId82"/>
    <p:sldId id="397" r:id="rId83"/>
    <p:sldId id="390" r:id="rId84"/>
    <p:sldId id="391" r:id="rId85"/>
    <p:sldId id="398" r:id="rId86"/>
    <p:sldId id="392" r:id="rId87"/>
    <p:sldId id="393" r:id="rId88"/>
    <p:sldId id="340" r:id="rId89"/>
    <p:sldId id="350" r:id="rId90"/>
    <p:sldId id="354" r:id="rId91"/>
    <p:sldId id="351" r:id="rId92"/>
    <p:sldId id="352" r:id="rId93"/>
    <p:sldId id="353" r:id="rId94"/>
    <p:sldId id="360" r:id="rId95"/>
    <p:sldId id="361" r:id="rId96"/>
    <p:sldId id="362" r:id="rId97"/>
    <p:sldId id="364" r:id="rId98"/>
  </p:sldIdLst>
  <p:sldSz cx="9144000" cy="6858000" type="screen4x3"/>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3740" autoAdjust="0"/>
    <p:restoredTop sz="94675" autoAdjust="0"/>
  </p:normalViewPr>
  <p:slideViewPr>
    <p:cSldViewPr>
      <p:cViewPr varScale="1">
        <p:scale>
          <a:sx n="108" d="100"/>
          <a:sy n="108" d="100"/>
        </p:scale>
        <p:origin x="130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customXml" Target="../customXml/item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105" Type="http://schemas.openxmlformats.org/officeDocument/2006/relationships/customXml" Target="../customXml/item2.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7F49D355-16BD-4E45-BD9A-5EA878CF7CBD}" type="datetimeFigureOut">
              <a:rPr lang="it-IT" smtClean="0"/>
              <a:t>24/10/2017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A41E1B-4F70-4964-A407-84C68BE8251C}" type="slidenum">
              <a:rPr lang="it-IT" smtClean="0"/>
              <a:t>‹N›</a:t>
            </a:fld>
            <a:endParaRPr lang="it-IT"/>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it-IT"/>
              <a:t>Fare clic per modificare lo stile del titolo</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F49D355-16BD-4E45-BD9A-5EA878CF7CBD}" type="datetimeFigureOut">
              <a:rPr lang="it-IT" smtClean="0"/>
              <a:t>24/10/2017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A41E1B-4F70-4964-A407-84C68BE8251C}" type="slidenum">
              <a:rPr lang="it-IT" smtClean="0"/>
              <a:t>‹N›</a:t>
            </a:fld>
            <a:endParaRPr lang="it-IT"/>
          </a:p>
        </p:txBody>
      </p:sp>
      <p:sp>
        <p:nvSpPr>
          <p:cNvPr id="8" name="Title 7"/>
          <p:cNvSpPr>
            <a:spLocks noGrp="1"/>
          </p:cNvSpPr>
          <p:nvPr>
            <p:ph type="title"/>
          </p:nvPr>
        </p:nvSpPr>
        <p:spPr/>
        <p:txBody>
          <a:bodyPr/>
          <a:lstStyle/>
          <a:p>
            <a:r>
              <a:rPr lang="it-IT"/>
              <a:t>Fare clic per modificare lo stile del titolo</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it-IT"/>
              <a:t>Fare clic per modificare lo stile del titolo</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7F49D355-16BD-4E45-BD9A-5EA878CF7CBD}" type="datetimeFigureOut">
              <a:rPr lang="it-IT" smtClean="0"/>
              <a:t>24/10/2017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F49D355-16BD-4E45-BD9A-5EA878CF7CBD}" type="datetimeFigureOut">
              <a:rPr lang="it-IT" smtClean="0"/>
              <a:t>24/10/2017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7A41E1B-4F70-4964-A407-84C68BE8251C}" type="slidenum">
              <a:rPr lang="it-IT" smtClean="0"/>
              <a:t>‹N›</a:t>
            </a:fld>
            <a:endParaRPr lang="it-IT"/>
          </a:p>
        </p:txBody>
      </p:sp>
      <p:sp>
        <p:nvSpPr>
          <p:cNvPr id="8" name="Title 7"/>
          <p:cNvSpPr>
            <a:spLocks noGrp="1"/>
          </p:cNvSpPr>
          <p:nvPr>
            <p:ph type="title"/>
          </p:nvPr>
        </p:nvSpPr>
        <p:spPr/>
        <p:txBody>
          <a:bodyPr/>
          <a:lstStyle/>
          <a:p>
            <a:r>
              <a:rPr lang="it-IT"/>
              <a:t>Fare clic per modificare lo stile del titolo</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it-IT"/>
              <a:t>Fare clic per modificare stili del testo dello schema</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7F49D355-16BD-4E45-BD9A-5EA878CF7CBD}" type="datetimeFigureOut">
              <a:rPr lang="it-IT" smtClean="0"/>
              <a:t>24/10/2017</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E7A41E1B-4F70-4964-A407-84C68BE8251C}" type="slidenum">
              <a:rPr lang="it-IT" smtClean="0"/>
              <a:t>‹N›</a:t>
            </a:fld>
            <a:endParaRPr lang="it-IT"/>
          </a:p>
        </p:txBody>
      </p:sp>
      <p:sp>
        <p:nvSpPr>
          <p:cNvPr id="10" name="Title 9"/>
          <p:cNvSpPr>
            <a:spLocks noGrp="1"/>
          </p:cNvSpPr>
          <p:nvPr>
            <p:ph type="title"/>
          </p:nvPr>
        </p:nvSpPr>
        <p:spPr/>
        <p:txBody>
          <a:bodyPr/>
          <a:lstStyle/>
          <a:p>
            <a:r>
              <a:rPr lang="it-IT"/>
              <a:t>Fare clic per modificare lo stile del titolo</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7F49D355-16BD-4E45-BD9A-5EA878CF7CBD}" type="datetimeFigureOut">
              <a:rPr lang="it-IT" smtClean="0"/>
              <a:t>24/10/2017</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49D355-16BD-4E45-BD9A-5EA878CF7CBD}" type="datetimeFigureOut">
              <a:rPr lang="it-IT" smtClean="0"/>
              <a:t>24/10/2017</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it-IT"/>
              <a:t>Fare clic per modificare lo stile del titolo</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7F49D355-16BD-4E45-BD9A-5EA878CF7CBD}" type="datetimeFigureOut">
              <a:rPr lang="it-IT" smtClean="0"/>
              <a:t>24/10/2017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7F49D355-16BD-4E45-BD9A-5EA878CF7CBD}" type="datetimeFigureOut">
              <a:rPr lang="it-IT" smtClean="0"/>
              <a:t>24/10/2017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7A41E1B-4F70-4964-A407-84C68BE8251C}" type="slidenum">
              <a:rPr lang="it-IT" smtClean="0"/>
              <a:t>‹N›</a:t>
            </a:fld>
            <a:endParaRPr lang="it-IT"/>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it-IT"/>
              <a:t>Fare clic per modificare lo stile del titolo</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7F49D355-16BD-4E45-BD9A-5EA878CF7CBD}" type="datetimeFigureOut">
              <a:rPr lang="it-IT" smtClean="0"/>
              <a:t>24/10/2017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it-IT"/>
              <a:t>Fare clic per modificare lo stile del titolo</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F49D355-16BD-4E45-BD9A-5EA878CF7CBD}" type="datetimeFigureOut">
              <a:rPr lang="it-IT" smtClean="0"/>
              <a:t>24/10/2017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it-IT"/>
              <a:t>Fare clic per modificare lo stile del titolo</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7F49D355-16BD-4E45-BD9A-5EA878CF7CBD}" type="datetimeFigureOut">
              <a:rPr lang="it-IT" smtClean="0"/>
              <a:t>24/10/2017</a:t>
            </a:fld>
            <a:endParaRPr lang="it-IT"/>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it-IT"/>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E7A41E1B-4F70-4964-A407-84C68BE8251C}"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79512" y="116633"/>
            <a:ext cx="8856984" cy="2088232"/>
          </a:xfrm>
        </p:spPr>
        <p:txBody>
          <a:bodyPr>
            <a:noAutofit/>
          </a:bodyPr>
          <a:lstStyle/>
          <a:p>
            <a:pPr marL="182880" indent="0" algn="ctr">
              <a:buNone/>
            </a:pPr>
            <a:r>
              <a:rPr lang="it-IT" sz="3400" i="1" dirty="0">
                <a:solidFill>
                  <a:srgbClr val="0070C0"/>
                </a:solidFill>
                <a:effectLst>
                  <a:outerShdw blurRad="38100" dist="38100" dir="2700000" algn="tl">
                    <a:srgbClr val="000000">
                      <a:alpha val="43137"/>
                    </a:srgbClr>
                  </a:outerShdw>
                </a:effectLst>
                <a:latin typeface="Batang" pitchFamily="18" charset="-127"/>
                <a:ea typeface="Batang" pitchFamily="18" charset="-127"/>
              </a:rPr>
              <a:t>Unioni civili, contratto di convivenza e testamento biologico: il notariato a servizio dei cittadini</a:t>
            </a:r>
            <a:endParaRPr lang="it-IT" sz="3400" dirty="0">
              <a:solidFill>
                <a:srgbClr val="0070C0"/>
              </a:solidFill>
              <a:latin typeface="Batang" pitchFamily="18" charset="-127"/>
              <a:ea typeface="Batang" pitchFamily="18" charset="-127"/>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50000"/>
            <a:ext cx="6144000" cy="4608000"/>
          </a:xfrm>
          <a:prstGeom prst="rect">
            <a:avLst/>
          </a:prstGeom>
        </p:spPr>
      </p:pic>
      <p:sp>
        <p:nvSpPr>
          <p:cNvPr id="5" name="Rettangolo 4"/>
          <p:cNvSpPr/>
          <p:nvPr/>
        </p:nvSpPr>
        <p:spPr>
          <a:xfrm>
            <a:off x="7274189" y="5733256"/>
            <a:ext cx="1553631" cy="646331"/>
          </a:xfrm>
          <a:prstGeom prst="rect">
            <a:avLst/>
          </a:prstGeom>
          <a:noFill/>
        </p:spPr>
        <p:txBody>
          <a:bodyPr wrap="none" lIns="91440" tIns="45720" rIns="91440" bIns="45720">
            <a:spAutoFit/>
          </a:bodyPr>
          <a:lstStyle/>
          <a:p>
            <a:pPr algn="ctr"/>
            <a:r>
              <a:rPr lang="it-IT"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Potenza</a:t>
            </a:r>
          </a:p>
          <a:p>
            <a:pPr algn="ctr"/>
            <a:r>
              <a:rPr lang="it-IT"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11 luglio 2016</a:t>
            </a:r>
            <a:endParaRPr lang="it-IT"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748217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323528" y="116632"/>
            <a:ext cx="8286828" cy="1152128"/>
          </a:xfrm>
        </p:spPr>
        <p:txBody>
          <a:bodyPr>
            <a:noAutofit/>
          </a:bodyPr>
          <a:lstStyle/>
          <a:p>
            <a:pPr marL="182880" indent="0">
              <a:buNone/>
            </a:pPr>
            <a:r>
              <a:rPr lang="it-IT" sz="3600" i="1" dirty="0">
                <a:ln w="10541" cmpd="sng">
                  <a:solidFill>
                    <a:schemeClr val="accent1">
                      <a:shade val="88000"/>
                      <a:satMod val="110000"/>
                    </a:schemeClr>
                  </a:solidFill>
                  <a:prstDash val="solid"/>
                </a:ln>
                <a:solidFill>
                  <a:schemeClr val="accent1">
                    <a:lumMod val="50000"/>
                  </a:schemeClr>
                </a:solidFill>
                <a:effectLst/>
              </a:rPr>
              <a:t>CONTRATTO DI CONVIVENZA: PROFILI SUCCESSORI</a:t>
            </a:r>
            <a:endParaRPr lang="it-IT" sz="3600" dirty="0">
              <a:ln w="10541" cmpd="sng">
                <a:solidFill>
                  <a:schemeClr val="accent1">
                    <a:shade val="88000"/>
                    <a:satMod val="110000"/>
                  </a:schemeClr>
                </a:solidFill>
                <a:prstDash val="solid"/>
              </a:ln>
              <a:solidFill>
                <a:schemeClr val="accent1">
                  <a:lumMod val="50000"/>
                </a:schemeClr>
              </a:solidFill>
              <a:effectLst/>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60848"/>
            <a:ext cx="9144000" cy="4797152"/>
          </a:xfrm>
          <a:prstGeom prst="rect">
            <a:avLst/>
          </a:prstGeom>
        </p:spPr>
      </p:pic>
      <p:sp>
        <p:nvSpPr>
          <p:cNvPr id="5" name="Rettangolo 4"/>
          <p:cNvSpPr/>
          <p:nvPr/>
        </p:nvSpPr>
        <p:spPr>
          <a:xfrm>
            <a:off x="6554561" y="1268760"/>
            <a:ext cx="2552301" cy="646331"/>
          </a:xfrm>
          <a:prstGeom prst="rect">
            <a:avLst/>
          </a:prstGeom>
          <a:noFill/>
        </p:spPr>
        <p:txBody>
          <a:bodyPr wrap="none" lIns="91440" tIns="45720" rIns="91440" bIns="45720">
            <a:spAutoFit/>
          </a:bodyPr>
          <a:lstStyle/>
          <a:p>
            <a:pPr algn="ctr"/>
            <a:r>
              <a:rPr lang="it-IT" sz="16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Notaro</a:t>
            </a:r>
            <a:r>
              <a:rPr lang="it-IT"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it-IT"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ctr"/>
            <a:r>
              <a:rPr lang="it-IT" sz="2000" b="1" i="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Giancarlo </a:t>
            </a:r>
            <a:r>
              <a:rPr lang="it-IT" sz="2000" b="1" i="1" cap="none" spc="0"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Iaccarino</a:t>
            </a:r>
            <a:endParaRPr lang="it-IT" sz="2000" b="1" i="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536942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18696" y="38801"/>
            <a:ext cx="7892428" cy="1006510"/>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ctr"/>
            <a:r>
              <a:rPr lang="it-IT" sz="3600" b="1" cap="small" dirty="0">
                <a:solidFill>
                  <a:srgbClr val="000066"/>
                </a:solidFill>
                <a:latin typeface="Garamond" pitchFamily="18" charset="0"/>
              </a:rPr>
              <a:t>I quattro nuclei affettivi</a:t>
            </a:r>
          </a:p>
          <a:p>
            <a:pPr algn="ctr"/>
            <a:r>
              <a:rPr lang="it-IT" sz="2400" b="1" cap="small" dirty="0">
                <a:solidFill>
                  <a:srgbClr val="000066"/>
                </a:solidFill>
                <a:latin typeface="Garamond" pitchFamily="18" charset="0"/>
              </a:rPr>
              <a:t>Dopo la L. 20/05/2016 n. 76</a:t>
            </a:r>
          </a:p>
        </p:txBody>
      </p:sp>
      <p:sp>
        <p:nvSpPr>
          <p:cNvPr id="5" name="Ovale 4"/>
          <p:cNvSpPr/>
          <p:nvPr/>
        </p:nvSpPr>
        <p:spPr>
          <a:xfrm>
            <a:off x="395536" y="1299028"/>
            <a:ext cx="2987795" cy="86409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2800" dirty="0">
                <a:solidFill>
                  <a:srgbClr val="000099"/>
                </a:solidFill>
                <a:latin typeface="Book Antiqua" pitchFamily="18" charset="0"/>
              </a:rPr>
              <a:t>Matrimonio</a:t>
            </a:r>
          </a:p>
        </p:txBody>
      </p:sp>
      <p:sp>
        <p:nvSpPr>
          <p:cNvPr id="6" name="Ovale 5"/>
          <p:cNvSpPr/>
          <p:nvPr/>
        </p:nvSpPr>
        <p:spPr>
          <a:xfrm>
            <a:off x="4932040" y="1203840"/>
            <a:ext cx="3312368" cy="72008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2800" dirty="0">
                <a:solidFill>
                  <a:srgbClr val="000099"/>
                </a:solidFill>
                <a:latin typeface="Book Antiqua" pitchFamily="18" charset="0"/>
              </a:rPr>
              <a:t>Unione civile</a:t>
            </a:r>
          </a:p>
        </p:txBody>
      </p:sp>
      <p:sp>
        <p:nvSpPr>
          <p:cNvPr id="7" name="Ovale 6"/>
          <p:cNvSpPr/>
          <p:nvPr/>
        </p:nvSpPr>
        <p:spPr>
          <a:xfrm>
            <a:off x="322991" y="3645024"/>
            <a:ext cx="3456384" cy="11869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2600" dirty="0">
                <a:solidFill>
                  <a:srgbClr val="000099"/>
                </a:solidFill>
                <a:latin typeface="Book Antiqua" pitchFamily="18" charset="0"/>
              </a:rPr>
              <a:t>Convivenza di fatto registrata</a:t>
            </a:r>
          </a:p>
        </p:txBody>
      </p:sp>
      <p:cxnSp>
        <p:nvCxnSpPr>
          <p:cNvPr id="8" name="Connettore 2 7"/>
          <p:cNvCxnSpPr/>
          <p:nvPr/>
        </p:nvCxnSpPr>
        <p:spPr>
          <a:xfrm>
            <a:off x="1943708" y="2206025"/>
            <a:ext cx="0" cy="324036"/>
          </a:xfrm>
          <a:prstGeom prst="straightConnector1">
            <a:avLst/>
          </a:prstGeom>
          <a:ln>
            <a:tailEnd type="arrow"/>
          </a:ln>
        </p:spPr>
        <p:style>
          <a:lnRef idx="1">
            <a:schemeClr val="accent3"/>
          </a:lnRef>
          <a:fillRef idx="2">
            <a:schemeClr val="accent3"/>
          </a:fillRef>
          <a:effectRef idx="1">
            <a:schemeClr val="accent3"/>
          </a:effectRef>
          <a:fontRef idx="minor">
            <a:schemeClr val="dk1"/>
          </a:fontRef>
        </p:style>
      </p:cxnSp>
      <p:sp>
        <p:nvSpPr>
          <p:cNvPr id="9" name="CasellaDiTesto 8"/>
          <p:cNvSpPr txBox="1"/>
          <p:nvPr/>
        </p:nvSpPr>
        <p:spPr>
          <a:xfrm>
            <a:off x="251520" y="2545740"/>
            <a:ext cx="3528392"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indent="0" algn="ctr" fontAlgn="auto">
              <a:spcBef>
                <a:spcPts val="0"/>
              </a:spcBef>
              <a:spcAft>
                <a:spcPts val="0"/>
              </a:spcAft>
              <a:buFont typeface="Arial" panose="020B0604020202020204" pitchFamily="34" charset="0"/>
              <a:buNone/>
            </a:pPr>
            <a:r>
              <a:rPr lang="it-IT" sz="2400" dirty="0">
                <a:solidFill>
                  <a:srgbClr val="002060"/>
                </a:solidFill>
                <a:latin typeface="Book Antiqua" pitchFamily="18" charset="0"/>
              </a:rPr>
              <a:t>Solo coppie eterosessuali </a:t>
            </a:r>
          </a:p>
        </p:txBody>
      </p:sp>
      <p:cxnSp>
        <p:nvCxnSpPr>
          <p:cNvPr id="10" name="Connettore 2 9"/>
          <p:cNvCxnSpPr>
            <a:stCxn id="6" idx="4"/>
          </p:cNvCxnSpPr>
          <p:nvPr/>
        </p:nvCxnSpPr>
        <p:spPr>
          <a:xfrm>
            <a:off x="6588224" y="1923920"/>
            <a:ext cx="9516" cy="478408"/>
          </a:xfrm>
          <a:prstGeom prst="straightConnector1">
            <a:avLst/>
          </a:prstGeom>
          <a:ln>
            <a:tailEnd type="arrow"/>
          </a:ln>
        </p:spPr>
        <p:style>
          <a:lnRef idx="1">
            <a:schemeClr val="accent3"/>
          </a:lnRef>
          <a:fillRef idx="2">
            <a:schemeClr val="accent3"/>
          </a:fillRef>
          <a:effectRef idx="1">
            <a:schemeClr val="accent3"/>
          </a:effectRef>
          <a:fontRef idx="minor">
            <a:schemeClr val="dk1"/>
          </a:fontRef>
        </p:style>
      </p:cxnSp>
      <p:sp>
        <p:nvSpPr>
          <p:cNvPr id="11" name="CasellaDiTesto 10"/>
          <p:cNvSpPr txBox="1"/>
          <p:nvPr/>
        </p:nvSpPr>
        <p:spPr>
          <a:xfrm>
            <a:off x="395536" y="5334308"/>
            <a:ext cx="3384913"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indent="0" algn="ctr" fontAlgn="auto">
              <a:spcBef>
                <a:spcPts val="0"/>
              </a:spcBef>
              <a:spcAft>
                <a:spcPts val="0"/>
              </a:spcAft>
              <a:buFont typeface="Arial" panose="020B0604020202020204" pitchFamily="34" charset="0"/>
              <a:buNone/>
            </a:pPr>
            <a:r>
              <a:rPr lang="it-IT" sz="2400" dirty="0">
                <a:solidFill>
                  <a:srgbClr val="002060"/>
                </a:solidFill>
                <a:latin typeface="Book Antiqua" pitchFamily="18" charset="0"/>
              </a:rPr>
              <a:t>Sia coppie eterosessuali </a:t>
            </a:r>
          </a:p>
          <a:p>
            <a:pPr marL="0" indent="0" algn="ctr" fontAlgn="auto">
              <a:spcBef>
                <a:spcPts val="0"/>
              </a:spcBef>
              <a:spcAft>
                <a:spcPts val="0"/>
              </a:spcAft>
              <a:buFont typeface="Arial" panose="020B0604020202020204" pitchFamily="34" charset="0"/>
              <a:buNone/>
            </a:pPr>
            <a:r>
              <a:rPr lang="it-IT" sz="2400" dirty="0">
                <a:solidFill>
                  <a:srgbClr val="002060"/>
                </a:solidFill>
                <a:latin typeface="Book Antiqua" pitchFamily="18" charset="0"/>
              </a:rPr>
              <a:t>sia  coppie omosessuali </a:t>
            </a:r>
          </a:p>
        </p:txBody>
      </p:sp>
      <p:cxnSp>
        <p:nvCxnSpPr>
          <p:cNvPr id="12" name="Connettore 2 11"/>
          <p:cNvCxnSpPr>
            <a:stCxn id="7" idx="4"/>
            <a:endCxn id="11" idx="0"/>
          </p:cNvCxnSpPr>
          <p:nvPr/>
        </p:nvCxnSpPr>
        <p:spPr>
          <a:xfrm>
            <a:off x="2051183" y="4831996"/>
            <a:ext cx="36810" cy="502312"/>
          </a:xfrm>
          <a:prstGeom prst="straightConnector1">
            <a:avLst/>
          </a:prstGeom>
          <a:ln>
            <a:tailEnd type="arrow"/>
          </a:ln>
        </p:spPr>
        <p:style>
          <a:lnRef idx="1">
            <a:schemeClr val="accent3"/>
          </a:lnRef>
          <a:fillRef idx="2">
            <a:schemeClr val="accent3"/>
          </a:fillRef>
          <a:effectRef idx="1">
            <a:schemeClr val="accent3"/>
          </a:effectRef>
          <a:fontRef idx="minor">
            <a:schemeClr val="dk1"/>
          </a:fontRef>
        </p:style>
      </p:cxnSp>
      <p:sp>
        <p:nvSpPr>
          <p:cNvPr id="13" name="Ovale 12"/>
          <p:cNvSpPr/>
          <p:nvPr/>
        </p:nvSpPr>
        <p:spPr>
          <a:xfrm>
            <a:off x="4463838" y="3356992"/>
            <a:ext cx="3838486" cy="13859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2600" dirty="0">
                <a:solidFill>
                  <a:srgbClr val="000099"/>
                </a:solidFill>
                <a:latin typeface="Book Antiqua" pitchFamily="18" charset="0"/>
              </a:rPr>
              <a:t>Convivenza di fatto non registrata</a:t>
            </a:r>
          </a:p>
        </p:txBody>
      </p:sp>
      <p:sp>
        <p:nvSpPr>
          <p:cNvPr id="14" name="CasellaDiTesto 13"/>
          <p:cNvSpPr txBox="1"/>
          <p:nvPr/>
        </p:nvSpPr>
        <p:spPr>
          <a:xfrm>
            <a:off x="4845939" y="5157192"/>
            <a:ext cx="3096344"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indent="0" algn="ctr" fontAlgn="auto">
              <a:spcBef>
                <a:spcPts val="0"/>
              </a:spcBef>
              <a:spcAft>
                <a:spcPts val="0"/>
              </a:spcAft>
              <a:buFont typeface="Arial" panose="020B0604020202020204" pitchFamily="34" charset="0"/>
              <a:buNone/>
            </a:pPr>
            <a:r>
              <a:rPr lang="it-IT" sz="2400" dirty="0">
                <a:solidFill>
                  <a:srgbClr val="002060"/>
                </a:solidFill>
                <a:latin typeface="Book Antiqua" pitchFamily="18" charset="0"/>
              </a:rPr>
              <a:t>Sia coppie eterosessuali </a:t>
            </a:r>
          </a:p>
          <a:p>
            <a:pPr marL="0" indent="0" algn="ctr" fontAlgn="auto">
              <a:spcBef>
                <a:spcPts val="0"/>
              </a:spcBef>
              <a:spcAft>
                <a:spcPts val="0"/>
              </a:spcAft>
              <a:buFont typeface="Arial" panose="020B0604020202020204" pitchFamily="34" charset="0"/>
              <a:buNone/>
            </a:pPr>
            <a:r>
              <a:rPr lang="it-IT" sz="2400" dirty="0">
                <a:solidFill>
                  <a:srgbClr val="002060"/>
                </a:solidFill>
                <a:latin typeface="Book Antiqua" pitchFamily="18" charset="0"/>
              </a:rPr>
              <a:t>sia  coppie omosessuali </a:t>
            </a:r>
          </a:p>
        </p:txBody>
      </p:sp>
      <p:cxnSp>
        <p:nvCxnSpPr>
          <p:cNvPr id="15" name="Connettore 2 14"/>
          <p:cNvCxnSpPr>
            <a:stCxn id="13" idx="4"/>
            <a:endCxn id="14" idx="0"/>
          </p:cNvCxnSpPr>
          <p:nvPr/>
        </p:nvCxnSpPr>
        <p:spPr>
          <a:xfrm>
            <a:off x="6383081" y="4742892"/>
            <a:ext cx="11030" cy="414300"/>
          </a:xfrm>
          <a:prstGeom prst="straightConnector1">
            <a:avLst/>
          </a:prstGeom>
          <a:ln>
            <a:tailEnd type="arrow"/>
          </a:ln>
        </p:spPr>
        <p:style>
          <a:lnRef idx="1">
            <a:schemeClr val="accent3"/>
          </a:lnRef>
          <a:fillRef idx="2">
            <a:schemeClr val="accent3"/>
          </a:fillRef>
          <a:effectRef idx="1">
            <a:schemeClr val="accent3"/>
          </a:effectRef>
          <a:fontRef idx="minor">
            <a:schemeClr val="dk1"/>
          </a:fontRef>
        </p:style>
      </p:cxnSp>
      <p:sp>
        <p:nvSpPr>
          <p:cNvPr id="16" name="CasellaDiTesto 15"/>
          <p:cNvSpPr txBox="1"/>
          <p:nvPr/>
        </p:nvSpPr>
        <p:spPr>
          <a:xfrm>
            <a:off x="4725532" y="2402328"/>
            <a:ext cx="3744416"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indent="0" algn="ctr" fontAlgn="auto">
              <a:spcBef>
                <a:spcPts val="0"/>
              </a:spcBef>
              <a:spcAft>
                <a:spcPts val="0"/>
              </a:spcAft>
              <a:buFont typeface="Arial" panose="020B0604020202020204" pitchFamily="34" charset="0"/>
              <a:buNone/>
            </a:pPr>
            <a:r>
              <a:rPr lang="it-IT" sz="2400" dirty="0">
                <a:solidFill>
                  <a:srgbClr val="002060"/>
                </a:solidFill>
                <a:latin typeface="Book Antiqua" pitchFamily="18" charset="0"/>
              </a:rPr>
              <a:t>Solo coppie omosessuali </a:t>
            </a:r>
          </a:p>
        </p:txBody>
      </p:sp>
    </p:spTree>
    <p:extLst>
      <p:ext uri="{BB962C8B-B14F-4D97-AF65-F5344CB8AC3E}">
        <p14:creationId xmlns:p14="http://schemas.microsoft.com/office/powerpoint/2010/main" val="4201053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sellaDiTesto 16"/>
          <p:cNvSpPr txBox="1"/>
          <p:nvPr/>
        </p:nvSpPr>
        <p:spPr>
          <a:xfrm>
            <a:off x="300676" y="94150"/>
            <a:ext cx="7892428" cy="637178"/>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ctr"/>
            <a:r>
              <a:rPr lang="it-IT" sz="3600" b="1" cap="small" dirty="0">
                <a:solidFill>
                  <a:srgbClr val="000066"/>
                </a:solidFill>
                <a:latin typeface="Garamond" pitchFamily="18" charset="0"/>
              </a:rPr>
              <a:t>Matrimonio </a:t>
            </a:r>
            <a:endParaRPr lang="it-IT" sz="3600" b="1" i="1" cap="small" dirty="0">
              <a:solidFill>
                <a:srgbClr val="000066"/>
              </a:solidFill>
              <a:latin typeface="Garamond" pitchFamily="18" charset="0"/>
            </a:endParaRPr>
          </a:p>
        </p:txBody>
      </p:sp>
      <p:sp>
        <p:nvSpPr>
          <p:cNvPr id="18" name="CasellaDiTesto 17"/>
          <p:cNvSpPr txBox="1"/>
          <p:nvPr/>
        </p:nvSpPr>
        <p:spPr>
          <a:xfrm>
            <a:off x="3067431" y="1420705"/>
            <a:ext cx="2518663" cy="944955"/>
          </a:xfrm>
          <a:prstGeom prst="rect">
            <a:avLst/>
          </a:prstGeom>
        </p:spPr>
        <p:style>
          <a:lnRef idx="2">
            <a:schemeClr val="accent1"/>
          </a:lnRef>
          <a:fillRef idx="1">
            <a:schemeClr val="lt1"/>
          </a:fillRef>
          <a:effectRef idx="0">
            <a:schemeClr val="accent1"/>
          </a:effectRef>
          <a:fontRef idx="minor">
            <a:schemeClr val="dk1"/>
          </a:fontRef>
        </p:style>
        <p:txBody>
          <a:bodyPr wrap="square" lIns="82377" tIns="41188" rIns="82377" bIns="41188" rtlCol="0">
            <a:spAutoFit/>
          </a:bodyPr>
          <a:lstStyle/>
          <a:p>
            <a:pPr algn="ctr"/>
            <a:r>
              <a:rPr lang="it-IT" sz="2800" b="1" dirty="0">
                <a:solidFill>
                  <a:srgbClr val="000066"/>
                </a:solidFill>
                <a:latin typeface="Garamond" pitchFamily="18" charset="0"/>
              </a:rPr>
              <a:t>Fonte legislativa</a:t>
            </a:r>
          </a:p>
        </p:txBody>
      </p:sp>
      <p:sp>
        <p:nvSpPr>
          <p:cNvPr id="19" name="CasellaDiTesto 18"/>
          <p:cNvSpPr txBox="1"/>
          <p:nvPr/>
        </p:nvSpPr>
        <p:spPr>
          <a:xfrm>
            <a:off x="1639180" y="3212976"/>
            <a:ext cx="5375166" cy="1375842"/>
          </a:xfrm>
          <a:prstGeom prst="rect">
            <a:avLst/>
          </a:prstGeom>
        </p:spPr>
        <p:style>
          <a:lnRef idx="2">
            <a:schemeClr val="accent1"/>
          </a:lnRef>
          <a:fillRef idx="1">
            <a:schemeClr val="lt1"/>
          </a:fillRef>
          <a:effectRef idx="0">
            <a:schemeClr val="accent1"/>
          </a:effectRef>
          <a:fontRef idx="minor">
            <a:schemeClr val="dk1"/>
          </a:fontRef>
        </p:style>
        <p:txBody>
          <a:bodyPr wrap="square" lIns="82377" tIns="41188" rIns="82377" bIns="41188" rtlCol="0">
            <a:spAutoFit/>
          </a:bodyPr>
          <a:lstStyle/>
          <a:p>
            <a:pPr algn="just"/>
            <a:r>
              <a:rPr lang="it-IT" sz="2800" b="1" dirty="0">
                <a:solidFill>
                  <a:srgbClr val="000066"/>
                </a:solidFill>
                <a:latin typeface="Garamond" pitchFamily="18" charset="0"/>
              </a:rPr>
              <a:t>Codice civile Libro I delle persone e della famiglia Titolo VI artt. 79 - 230 bis.</a:t>
            </a:r>
          </a:p>
        </p:txBody>
      </p:sp>
      <p:sp>
        <p:nvSpPr>
          <p:cNvPr id="20" name="Triangolo isoscele 19"/>
          <p:cNvSpPr/>
          <p:nvPr/>
        </p:nvSpPr>
        <p:spPr>
          <a:xfrm rot="10800000">
            <a:off x="3279656" y="2560217"/>
            <a:ext cx="2094214" cy="50405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443021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2501880" y="188640"/>
            <a:ext cx="3384376" cy="575623"/>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ctr"/>
            <a:r>
              <a:rPr lang="it-IT" sz="3200" b="1" cap="small" dirty="0">
                <a:solidFill>
                  <a:srgbClr val="000066"/>
                </a:solidFill>
                <a:latin typeface="Garamond" pitchFamily="18" charset="0"/>
              </a:rPr>
              <a:t>Unione civile</a:t>
            </a:r>
            <a:endParaRPr lang="it-IT" sz="3200" b="1" i="1" cap="small" dirty="0">
              <a:solidFill>
                <a:srgbClr val="000066"/>
              </a:solidFill>
              <a:latin typeface="Garamond" pitchFamily="18" charset="0"/>
            </a:endParaRPr>
          </a:p>
        </p:txBody>
      </p:sp>
      <p:sp>
        <p:nvSpPr>
          <p:cNvPr id="7" name="CasellaDiTesto 6"/>
          <p:cNvSpPr txBox="1"/>
          <p:nvPr/>
        </p:nvSpPr>
        <p:spPr>
          <a:xfrm>
            <a:off x="2251929" y="1556792"/>
            <a:ext cx="4086344" cy="575623"/>
          </a:xfrm>
          <a:prstGeom prst="rect">
            <a:avLst/>
          </a:prstGeom>
        </p:spPr>
        <p:style>
          <a:lnRef idx="2">
            <a:schemeClr val="accent1"/>
          </a:lnRef>
          <a:fillRef idx="1">
            <a:schemeClr val="lt1"/>
          </a:fillRef>
          <a:effectRef idx="0">
            <a:schemeClr val="accent1"/>
          </a:effectRef>
          <a:fontRef idx="minor">
            <a:schemeClr val="dk1"/>
          </a:fontRef>
        </p:style>
        <p:txBody>
          <a:bodyPr wrap="square" lIns="82377" tIns="41188" rIns="82377" bIns="41188" rtlCol="0">
            <a:spAutoFit/>
          </a:bodyPr>
          <a:lstStyle/>
          <a:p>
            <a:pPr algn="ctr"/>
            <a:r>
              <a:rPr lang="it-IT" sz="3200" b="1" dirty="0">
                <a:solidFill>
                  <a:srgbClr val="000066"/>
                </a:solidFill>
                <a:latin typeface="Garamond" pitchFamily="18" charset="0"/>
              </a:rPr>
              <a:t>Fonte legislativa</a:t>
            </a:r>
          </a:p>
        </p:txBody>
      </p:sp>
      <p:sp>
        <p:nvSpPr>
          <p:cNvPr id="8" name="CasellaDiTesto 7"/>
          <p:cNvSpPr txBox="1"/>
          <p:nvPr/>
        </p:nvSpPr>
        <p:spPr>
          <a:xfrm>
            <a:off x="1198757" y="3009007"/>
            <a:ext cx="6192689" cy="1068065"/>
          </a:xfrm>
          <a:prstGeom prst="rect">
            <a:avLst/>
          </a:prstGeom>
        </p:spPr>
        <p:style>
          <a:lnRef idx="2">
            <a:schemeClr val="accent1"/>
          </a:lnRef>
          <a:fillRef idx="1">
            <a:schemeClr val="lt1"/>
          </a:fillRef>
          <a:effectRef idx="0">
            <a:schemeClr val="accent1"/>
          </a:effectRef>
          <a:fontRef idx="minor">
            <a:schemeClr val="dk1"/>
          </a:fontRef>
        </p:style>
        <p:txBody>
          <a:bodyPr wrap="square" lIns="82377" tIns="41188" rIns="82377" bIns="41188" rtlCol="0">
            <a:spAutoFit/>
          </a:bodyPr>
          <a:lstStyle/>
          <a:p>
            <a:pPr algn="ctr"/>
            <a:r>
              <a:rPr lang="it-IT" sz="3200" b="1" dirty="0">
                <a:solidFill>
                  <a:srgbClr val="000066"/>
                </a:solidFill>
                <a:latin typeface="Garamond" pitchFamily="18" charset="0"/>
              </a:rPr>
              <a:t>Legge 20 maggio 2016 n. 76 </a:t>
            </a:r>
          </a:p>
          <a:p>
            <a:pPr algn="ctr"/>
            <a:r>
              <a:rPr lang="it-IT" sz="3200" b="1" dirty="0">
                <a:solidFill>
                  <a:srgbClr val="000066"/>
                </a:solidFill>
                <a:latin typeface="Garamond" pitchFamily="18" charset="0"/>
              </a:rPr>
              <a:t>art. 1, commi da 1 e 35.</a:t>
            </a:r>
          </a:p>
        </p:txBody>
      </p:sp>
      <p:sp>
        <p:nvSpPr>
          <p:cNvPr id="9" name="Triangolo isoscele 8"/>
          <p:cNvSpPr/>
          <p:nvPr/>
        </p:nvSpPr>
        <p:spPr>
          <a:xfrm rot="10800000">
            <a:off x="3146961" y="2368356"/>
            <a:ext cx="2094214" cy="50405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231223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sellaDiTesto 9"/>
          <p:cNvSpPr txBox="1"/>
          <p:nvPr/>
        </p:nvSpPr>
        <p:spPr>
          <a:xfrm>
            <a:off x="300676" y="94150"/>
            <a:ext cx="7892428" cy="637178"/>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ctr"/>
            <a:r>
              <a:rPr lang="it-IT" sz="3600" b="1" cap="small" dirty="0">
                <a:solidFill>
                  <a:srgbClr val="000066"/>
                </a:solidFill>
                <a:latin typeface="Garamond" pitchFamily="18" charset="0"/>
              </a:rPr>
              <a:t>Convivenza di fatto registrata</a:t>
            </a:r>
            <a:endParaRPr lang="it-IT" sz="3600" b="1" i="1" cap="small" dirty="0">
              <a:solidFill>
                <a:srgbClr val="000066"/>
              </a:solidFill>
              <a:latin typeface="Garamond" pitchFamily="18" charset="0"/>
            </a:endParaRPr>
          </a:p>
        </p:txBody>
      </p:sp>
      <p:sp>
        <p:nvSpPr>
          <p:cNvPr id="11" name="CasellaDiTesto 10"/>
          <p:cNvSpPr txBox="1"/>
          <p:nvPr/>
        </p:nvSpPr>
        <p:spPr>
          <a:xfrm>
            <a:off x="3203847" y="1896417"/>
            <a:ext cx="2245831" cy="944955"/>
          </a:xfrm>
          <a:prstGeom prst="rect">
            <a:avLst/>
          </a:prstGeom>
        </p:spPr>
        <p:style>
          <a:lnRef idx="2">
            <a:schemeClr val="accent1"/>
          </a:lnRef>
          <a:fillRef idx="1">
            <a:schemeClr val="lt1"/>
          </a:fillRef>
          <a:effectRef idx="0">
            <a:schemeClr val="accent1"/>
          </a:effectRef>
          <a:fontRef idx="minor">
            <a:schemeClr val="dk1"/>
          </a:fontRef>
        </p:style>
        <p:txBody>
          <a:bodyPr wrap="square" lIns="82377" tIns="41188" rIns="82377" bIns="41188" rtlCol="0">
            <a:spAutoFit/>
          </a:bodyPr>
          <a:lstStyle/>
          <a:p>
            <a:pPr algn="ctr"/>
            <a:r>
              <a:rPr lang="it-IT" sz="2800" b="1" dirty="0">
                <a:solidFill>
                  <a:srgbClr val="000066"/>
                </a:solidFill>
                <a:latin typeface="Garamond" pitchFamily="18" charset="0"/>
              </a:rPr>
              <a:t>Fonte legislativa</a:t>
            </a:r>
          </a:p>
        </p:txBody>
      </p:sp>
      <p:sp>
        <p:nvSpPr>
          <p:cNvPr id="12" name="CasellaDiTesto 11"/>
          <p:cNvSpPr txBox="1"/>
          <p:nvPr/>
        </p:nvSpPr>
        <p:spPr>
          <a:xfrm>
            <a:off x="1639180" y="3543260"/>
            <a:ext cx="5375166" cy="944955"/>
          </a:xfrm>
          <a:prstGeom prst="rect">
            <a:avLst/>
          </a:prstGeom>
        </p:spPr>
        <p:style>
          <a:lnRef idx="2">
            <a:schemeClr val="accent1"/>
          </a:lnRef>
          <a:fillRef idx="1">
            <a:schemeClr val="lt1"/>
          </a:fillRef>
          <a:effectRef idx="0">
            <a:schemeClr val="accent1"/>
          </a:effectRef>
          <a:fontRef idx="minor">
            <a:schemeClr val="dk1"/>
          </a:fontRef>
        </p:style>
        <p:txBody>
          <a:bodyPr wrap="square" lIns="82377" tIns="41188" rIns="82377" bIns="41188" rtlCol="0">
            <a:spAutoFit/>
          </a:bodyPr>
          <a:lstStyle/>
          <a:p>
            <a:pPr algn="ctr"/>
            <a:r>
              <a:rPr lang="it-IT" sz="2800" b="1" dirty="0">
                <a:solidFill>
                  <a:srgbClr val="000066"/>
                </a:solidFill>
                <a:latin typeface="Garamond" pitchFamily="18" charset="0"/>
              </a:rPr>
              <a:t>Legge 20 maggio 2016 n. 76 </a:t>
            </a:r>
          </a:p>
          <a:p>
            <a:pPr algn="ctr"/>
            <a:r>
              <a:rPr lang="it-IT" sz="2800" b="1" dirty="0">
                <a:solidFill>
                  <a:srgbClr val="000066"/>
                </a:solidFill>
                <a:latin typeface="Garamond" pitchFamily="18" charset="0"/>
              </a:rPr>
              <a:t>Art. 1, commi da 36 a 65.</a:t>
            </a:r>
          </a:p>
        </p:txBody>
      </p:sp>
      <p:sp>
        <p:nvSpPr>
          <p:cNvPr id="13" name="Triangolo isoscele 12"/>
          <p:cNvSpPr/>
          <p:nvPr/>
        </p:nvSpPr>
        <p:spPr>
          <a:xfrm rot="10800000">
            <a:off x="3263029" y="2924944"/>
            <a:ext cx="2094214" cy="50405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735654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300676" y="94150"/>
            <a:ext cx="7892428" cy="1191176"/>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ctr"/>
            <a:r>
              <a:rPr lang="it-IT" sz="3600" b="1" cap="small" dirty="0">
                <a:solidFill>
                  <a:srgbClr val="000066"/>
                </a:solidFill>
                <a:latin typeface="Garamond" pitchFamily="18" charset="0"/>
              </a:rPr>
              <a:t>Convivenza di fatto non registrata</a:t>
            </a:r>
            <a:endParaRPr lang="it-IT" sz="3600" b="1" i="1" cap="small" dirty="0">
              <a:solidFill>
                <a:srgbClr val="000066"/>
              </a:solidFill>
              <a:latin typeface="Garamond" pitchFamily="18" charset="0"/>
            </a:endParaRPr>
          </a:p>
        </p:txBody>
      </p:sp>
      <p:sp>
        <p:nvSpPr>
          <p:cNvPr id="7" name="CasellaDiTesto 6"/>
          <p:cNvSpPr txBox="1"/>
          <p:nvPr/>
        </p:nvSpPr>
        <p:spPr>
          <a:xfrm>
            <a:off x="2406753" y="2679824"/>
            <a:ext cx="3680274" cy="1068065"/>
          </a:xfrm>
          <a:prstGeom prst="rect">
            <a:avLst/>
          </a:prstGeom>
        </p:spPr>
        <p:style>
          <a:lnRef idx="2">
            <a:schemeClr val="accent1"/>
          </a:lnRef>
          <a:fillRef idx="1">
            <a:schemeClr val="lt1"/>
          </a:fillRef>
          <a:effectRef idx="0">
            <a:schemeClr val="accent1"/>
          </a:effectRef>
          <a:fontRef idx="minor">
            <a:schemeClr val="dk1"/>
          </a:fontRef>
        </p:style>
        <p:txBody>
          <a:bodyPr wrap="square" lIns="82377" tIns="41188" rIns="82377" bIns="41188" rtlCol="0">
            <a:spAutoFit/>
          </a:bodyPr>
          <a:lstStyle/>
          <a:p>
            <a:pPr algn="ctr"/>
            <a:r>
              <a:rPr lang="it-IT" sz="3200" b="1" dirty="0">
                <a:solidFill>
                  <a:srgbClr val="000066"/>
                </a:solidFill>
                <a:latin typeface="Garamond" pitchFamily="18" charset="0"/>
              </a:rPr>
              <a:t>Senza fonte legislativa</a:t>
            </a:r>
          </a:p>
        </p:txBody>
      </p:sp>
      <p:sp>
        <p:nvSpPr>
          <p:cNvPr id="8" name="Freccia in giù 7"/>
          <p:cNvSpPr/>
          <p:nvPr/>
        </p:nvSpPr>
        <p:spPr>
          <a:xfrm>
            <a:off x="3563888" y="1628800"/>
            <a:ext cx="1368152" cy="8640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CasellaDiTesto 8"/>
          <p:cNvSpPr txBox="1"/>
          <p:nvPr/>
        </p:nvSpPr>
        <p:spPr>
          <a:xfrm>
            <a:off x="2411760" y="4388772"/>
            <a:ext cx="3680274" cy="1068065"/>
          </a:xfrm>
          <a:prstGeom prst="rect">
            <a:avLst/>
          </a:prstGeom>
        </p:spPr>
        <p:style>
          <a:lnRef idx="2">
            <a:schemeClr val="accent1"/>
          </a:lnRef>
          <a:fillRef idx="1">
            <a:schemeClr val="lt1"/>
          </a:fillRef>
          <a:effectRef idx="0">
            <a:schemeClr val="accent1"/>
          </a:effectRef>
          <a:fontRef idx="minor">
            <a:schemeClr val="dk1"/>
          </a:fontRef>
        </p:style>
        <p:txBody>
          <a:bodyPr wrap="square" lIns="82377" tIns="41188" rIns="82377" bIns="41188" rtlCol="0">
            <a:spAutoFit/>
          </a:bodyPr>
          <a:lstStyle/>
          <a:p>
            <a:pPr algn="ctr"/>
            <a:r>
              <a:rPr lang="it-IT" sz="3200" b="1" dirty="0">
                <a:solidFill>
                  <a:srgbClr val="000066"/>
                </a:solidFill>
                <a:latin typeface="Garamond" pitchFamily="18" charset="0"/>
              </a:rPr>
              <a:t>Solo fonti giurisprudenziali</a:t>
            </a:r>
          </a:p>
        </p:txBody>
      </p:sp>
      <p:sp>
        <p:nvSpPr>
          <p:cNvPr id="14" name="Triangolo isoscele 13"/>
          <p:cNvSpPr/>
          <p:nvPr/>
        </p:nvSpPr>
        <p:spPr>
          <a:xfrm rot="10800000">
            <a:off x="3419872" y="3861047"/>
            <a:ext cx="1728192" cy="44410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329457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a:spLocks noGrp="1"/>
          </p:cNvSpPr>
          <p:nvPr>
            <p:ph sz="half" idx="4294967295"/>
          </p:nvPr>
        </p:nvSpPr>
        <p:spPr>
          <a:xfrm>
            <a:off x="467544" y="1124744"/>
            <a:ext cx="7920558" cy="4392488"/>
          </a:xfrm>
          <a:prstGeom prst="rect">
            <a:avLst/>
          </a:prstGeom>
        </p:spPr>
        <p:style>
          <a:lnRef idx="2">
            <a:schemeClr val="accent1"/>
          </a:lnRef>
          <a:fillRef idx="1">
            <a:schemeClr val="lt1"/>
          </a:fillRef>
          <a:effectRef idx="0">
            <a:schemeClr val="accent1"/>
          </a:effectRef>
          <a:fontRef idx="minor">
            <a:schemeClr val="dk1"/>
          </a:fontRef>
        </p:style>
        <p:txBody>
          <a:bodyPr>
            <a:normAutofit/>
          </a:bodyPr>
          <a:lstStyle/>
          <a:p>
            <a:pPr marL="400050" lvl="1" indent="0" algn="just">
              <a:buNone/>
            </a:pPr>
            <a:endParaRPr lang="it-IT" sz="3600" dirty="0">
              <a:solidFill>
                <a:srgbClr val="002060"/>
              </a:solidFill>
              <a:latin typeface="Book Antiqua" pitchFamily="18" charset="0"/>
            </a:endParaRPr>
          </a:p>
          <a:p>
            <a:pPr marL="400050" lvl="1" indent="0" algn="just">
              <a:buNone/>
            </a:pPr>
            <a:r>
              <a:rPr lang="it-IT" sz="3600" dirty="0">
                <a:solidFill>
                  <a:srgbClr val="002060"/>
                </a:solidFill>
                <a:latin typeface="Book Antiqua" pitchFamily="18" charset="0"/>
              </a:rPr>
              <a:t>Prima di affrontare il tema dei diritti successori dei conviventi è opportuno soffermarsi brevemente sulle modalità di attribuzione dei diritti patrimoniali </a:t>
            </a:r>
            <a:r>
              <a:rPr lang="it-IT" sz="3600" i="1" dirty="0">
                <a:solidFill>
                  <a:srgbClr val="002060"/>
                </a:solidFill>
                <a:latin typeface="Book Antiqua" pitchFamily="18" charset="0"/>
              </a:rPr>
              <a:t>inter </a:t>
            </a:r>
            <a:r>
              <a:rPr lang="it-IT" sz="3600" i="1" dirty="0" err="1">
                <a:solidFill>
                  <a:srgbClr val="002060"/>
                </a:solidFill>
                <a:latin typeface="Book Antiqua" pitchFamily="18" charset="0"/>
              </a:rPr>
              <a:t>vivos</a:t>
            </a:r>
            <a:r>
              <a:rPr lang="it-IT" sz="3600" dirty="0">
                <a:solidFill>
                  <a:srgbClr val="002060"/>
                </a:solidFill>
                <a:latin typeface="Book Antiqua" pitchFamily="18" charset="0"/>
              </a:rPr>
              <a:t>.</a:t>
            </a:r>
          </a:p>
          <a:p>
            <a:pPr marL="400050" lvl="1" indent="0" algn="just">
              <a:buNone/>
            </a:pPr>
            <a:endParaRPr lang="it-IT" sz="2800" dirty="0">
              <a:solidFill>
                <a:srgbClr val="002060"/>
              </a:solidFill>
              <a:latin typeface="Book Antiqua" pitchFamily="18" charset="0"/>
            </a:endParaRPr>
          </a:p>
        </p:txBody>
      </p:sp>
    </p:spTree>
    <p:extLst>
      <p:ext uri="{BB962C8B-B14F-4D97-AF65-F5344CB8AC3E}">
        <p14:creationId xmlns:p14="http://schemas.microsoft.com/office/powerpoint/2010/main" val="4051987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301789" y="188640"/>
            <a:ext cx="364715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5400" b="1" cap="all" dirty="0">
                <a:ln w="0"/>
                <a:solidFill>
                  <a:srgbClr val="FF0000"/>
                </a:solidFill>
                <a:effectLst>
                  <a:reflection blurRad="12700" stA="50000" endPos="50000" dist="5000" dir="5400000" sy="-100000" rotWithShape="0"/>
                </a:effectLst>
              </a:rPr>
              <a:t>problema</a:t>
            </a:r>
            <a:endParaRPr lang="it-IT" sz="5400" b="1" cap="all" spc="0" dirty="0">
              <a:ln w="0"/>
              <a:solidFill>
                <a:srgbClr val="FF0000"/>
              </a:solidFill>
              <a:effectLst>
                <a:reflection blurRad="12700" stA="50000" endPos="50000" dist="5000" dir="5400000" sy="-100000" rotWithShape="0"/>
              </a:effectLst>
            </a:endParaRPr>
          </a:p>
        </p:txBody>
      </p:sp>
      <p:sp>
        <p:nvSpPr>
          <p:cNvPr id="3" name="Rettangolo 2"/>
          <p:cNvSpPr/>
          <p:nvPr/>
        </p:nvSpPr>
        <p:spPr>
          <a:xfrm>
            <a:off x="882673" y="1412776"/>
            <a:ext cx="7362913" cy="5078313"/>
          </a:xfrm>
          <a:prstGeom prst="rect">
            <a:avLst/>
          </a:prstGeom>
          <a:noFill/>
        </p:spPr>
        <p:txBody>
          <a:bodyPr wrap="none" lIns="91440" tIns="45720" rIns="91440" bIns="45720">
            <a:spAutoFit/>
          </a:bodyPr>
          <a:lstStyle/>
          <a:p>
            <a:pPr algn="ctr"/>
            <a:r>
              <a:rPr lang="it-IT" sz="54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Come si regolano gli </a:t>
            </a:r>
          </a:p>
          <a:p>
            <a:pPr algn="ctr"/>
            <a:r>
              <a:rPr lang="it-IT" sz="54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aspetti</a:t>
            </a:r>
          </a:p>
          <a:p>
            <a:pPr algn="ctr"/>
            <a:r>
              <a:rPr lang="it-IT" sz="5400" b="1"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patrimoniali della</a:t>
            </a:r>
            <a:endParaRPr lang="it-IT" sz="54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endParaRPr>
          </a:p>
          <a:p>
            <a:pPr algn="ctr"/>
            <a:r>
              <a:rPr lang="it-IT" sz="5400" b="1"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c</a:t>
            </a:r>
            <a:r>
              <a:rPr lang="it-IT" sz="54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onvivenza registrata </a:t>
            </a:r>
          </a:p>
          <a:p>
            <a:pPr algn="ctr"/>
            <a:r>
              <a:rPr lang="it-IT" sz="54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durante la vita della</a:t>
            </a:r>
          </a:p>
          <a:p>
            <a:pPr algn="ctr"/>
            <a:r>
              <a:rPr lang="it-IT" sz="5400" b="1"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coppia</a:t>
            </a:r>
            <a:r>
              <a:rPr lang="it-IT" sz="54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a:t>
            </a:r>
          </a:p>
        </p:txBody>
      </p:sp>
    </p:spTree>
    <p:extLst>
      <p:ext uri="{BB962C8B-B14F-4D97-AF65-F5344CB8AC3E}">
        <p14:creationId xmlns:p14="http://schemas.microsoft.com/office/powerpoint/2010/main" val="2133746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187624" y="3126452"/>
            <a:ext cx="6624736" cy="1569660"/>
          </a:xfrm>
          <a:prstGeom prst="rect">
            <a:avLst/>
          </a:prstGeom>
          <a:solidFill>
            <a:schemeClr val="bg1"/>
          </a:solidFill>
          <a:ln>
            <a:solidFill>
              <a:schemeClr val="bg2"/>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marL="0" indent="0" algn="ctr" fontAlgn="auto">
              <a:spcBef>
                <a:spcPts val="0"/>
              </a:spcBef>
              <a:spcAft>
                <a:spcPts val="0"/>
              </a:spcAft>
              <a:buFont typeface="Arial" panose="020B0604020202020204" pitchFamily="34" charset="0"/>
              <a:buNone/>
            </a:pPr>
            <a:r>
              <a:rPr lang="it-IT" sz="4800" dirty="0">
                <a:solidFill>
                  <a:srgbClr val="002060"/>
                </a:solidFill>
                <a:latin typeface="Garamond" pitchFamily="18" charset="0"/>
              </a:rPr>
              <a:t>Tali aspetti si regolano con il contratto di convivenza</a:t>
            </a:r>
            <a:r>
              <a:rPr lang="it-IT" sz="4400" dirty="0">
                <a:solidFill>
                  <a:srgbClr val="002060"/>
                </a:solidFill>
                <a:latin typeface="Garamond" pitchFamily="18" charset="0"/>
              </a:rPr>
              <a:t>.</a:t>
            </a:r>
          </a:p>
        </p:txBody>
      </p:sp>
      <p:sp>
        <p:nvSpPr>
          <p:cNvPr id="3" name="Rettangolo 2"/>
          <p:cNvSpPr/>
          <p:nvPr/>
        </p:nvSpPr>
        <p:spPr>
          <a:xfrm>
            <a:off x="2843929" y="1124744"/>
            <a:ext cx="3312125" cy="923330"/>
          </a:xfrm>
          <a:prstGeom prst="rect">
            <a:avLst/>
          </a:prstGeom>
          <a:noFill/>
        </p:spPr>
        <p:txBody>
          <a:bodyPr wrap="none" lIns="91440" tIns="45720" rIns="91440" bIns="45720">
            <a:spAutoFit/>
          </a:bodyPr>
          <a:lstStyle/>
          <a:p>
            <a:pPr algn="ctr"/>
            <a:r>
              <a:rPr lang="it-IT"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Soluzione</a:t>
            </a:r>
          </a:p>
        </p:txBody>
      </p:sp>
    </p:spTree>
    <p:extLst>
      <p:ext uri="{BB962C8B-B14F-4D97-AF65-F5344CB8AC3E}">
        <p14:creationId xmlns:p14="http://schemas.microsoft.com/office/powerpoint/2010/main" val="890601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899592" y="1556792"/>
            <a:ext cx="7560840" cy="2308324"/>
          </a:xfrm>
          <a:prstGeom prst="rect">
            <a:avLst/>
          </a:prstGeom>
          <a:solidFill>
            <a:schemeClr val="bg1"/>
          </a:solidFill>
          <a:ln>
            <a:solidFill>
              <a:schemeClr val="bg2"/>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4800" dirty="0">
                <a:solidFill>
                  <a:srgbClr val="002060"/>
                </a:solidFill>
                <a:latin typeface="Garamond" pitchFamily="18" charset="0"/>
              </a:rPr>
              <a:t>I commi dell’art. 1, da 50 a 63, della L. 76/2016 regolano il contratto di convivenza</a:t>
            </a:r>
          </a:p>
        </p:txBody>
      </p:sp>
    </p:spTree>
    <p:extLst>
      <p:ext uri="{BB962C8B-B14F-4D97-AF65-F5344CB8AC3E}">
        <p14:creationId xmlns:p14="http://schemas.microsoft.com/office/powerpoint/2010/main" val="2745244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520" y="1553722"/>
            <a:ext cx="8280920" cy="3961165"/>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2800" dirty="0">
                <a:solidFill>
                  <a:srgbClr val="000066"/>
                </a:solidFill>
                <a:latin typeface="Garamond" pitchFamily="18" charset="0"/>
              </a:rPr>
              <a:t>Il comma 50 apre la trattazione del tema con l’affermazione di principio secondo cui «</a:t>
            </a:r>
            <a:r>
              <a:rPr lang="it-IT" sz="2800" b="1" dirty="0">
                <a:solidFill>
                  <a:srgbClr val="000066"/>
                </a:solidFill>
                <a:latin typeface="Garamond" pitchFamily="18" charset="0"/>
              </a:rPr>
              <a:t>I conviventi </a:t>
            </a:r>
            <a:r>
              <a:rPr lang="it-IT" sz="2800" dirty="0">
                <a:solidFill>
                  <a:srgbClr val="000066"/>
                </a:solidFill>
                <a:latin typeface="Garamond" pitchFamily="18" charset="0"/>
              </a:rPr>
              <a:t>di fatto </a:t>
            </a:r>
            <a:r>
              <a:rPr lang="it-IT" sz="2800" b="1" dirty="0">
                <a:solidFill>
                  <a:srgbClr val="000066"/>
                </a:solidFill>
                <a:latin typeface="Garamond" pitchFamily="18" charset="0"/>
              </a:rPr>
              <a:t>possono disciplinare i rapporti patrimoniali </a:t>
            </a:r>
            <a:r>
              <a:rPr lang="it-IT" sz="2800" dirty="0">
                <a:solidFill>
                  <a:srgbClr val="000066"/>
                </a:solidFill>
                <a:latin typeface="Garamond" pitchFamily="18" charset="0"/>
              </a:rPr>
              <a:t>relativi alla loro vita in comune </a:t>
            </a:r>
            <a:r>
              <a:rPr lang="it-IT" sz="2800" b="1" dirty="0">
                <a:solidFill>
                  <a:srgbClr val="000066"/>
                </a:solidFill>
                <a:latin typeface="Garamond" pitchFamily="18" charset="0"/>
              </a:rPr>
              <a:t>con</a:t>
            </a:r>
            <a:r>
              <a:rPr lang="it-IT" sz="2800" dirty="0">
                <a:solidFill>
                  <a:srgbClr val="000066"/>
                </a:solidFill>
                <a:latin typeface="Garamond" pitchFamily="18" charset="0"/>
              </a:rPr>
              <a:t> la sottoscrizione di un </a:t>
            </a:r>
            <a:r>
              <a:rPr lang="it-IT" sz="2800" b="1" dirty="0">
                <a:solidFill>
                  <a:srgbClr val="000066"/>
                </a:solidFill>
                <a:latin typeface="Garamond" pitchFamily="18" charset="0"/>
              </a:rPr>
              <a:t>contratto di convivenza</a:t>
            </a:r>
            <a:r>
              <a:rPr lang="it-IT" sz="2800" dirty="0">
                <a:solidFill>
                  <a:srgbClr val="000066"/>
                </a:solidFill>
                <a:latin typeface="Garamond" pitchFamily="18" charset="0"/>
              </a:rPr>
              <a:t>». Pur essendo, infatti quasi universalmente accettata la tesi dell’ammissibilità di contratti di convivenza, l’espressa previsione a livello legislativo era comunque auspicabile per almeno due motivi.</a:t>
            </a:r>
          </a:p>
        </p:txBody>
      </p:sp>
    </p:spTree>
    <p:extLst>
      <p:ext uri="{BB962C8B-B14F-4D97-AF65-F5344CB8AC3E}">
        <p14:creationId xmlns:p14="http://schemas.microsoft.com/office/powerpoint/2010/main" val="1410842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53733" y="764704"/>
            <a:ext cx="7776864" cy="5693866"/>
          </a:xfrm>
          <a:prstGeom prst="rect">
            <a:avLst/>
          </a:prstGeom>
          <a:solidFill>
            <a:schemeClr val="bg1"/>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dirty="0">
                <a:solidFill>
                  <a:srgbClr val="002060"/>
                </a:solidFill>
                <a:latin typeface="Garamond" pitchFamily="18" charset="0"/>
              </a:rPr>
              <a:t>			</a:t>
            </a:r>
            <a:r>
              <a:rPr lang="it-IT" sz="2800" dirty="0">
                <a:solidFill>
                  <a:srgbClr val="002060"/>
                </a:solidFill>
                <a:latin typeface="Garamond" pitchFamily="18" charset="0"/>
              </a:rPr>
              <a:t>1)	Funzione anti processuale.</a:t>
            </a:r>
          </a:p>
          <a:p>
            <a:pPr marL="0" indent="0" algn="just" fontAlgn="auto">
              <a:spcBef>
                <a:spcPts val="0"/>
              </a:spcBef>
              <a:spcAft>
                <a:spcPts val="0"/>
              </a:spcAft>
              <a:buFont typeface="Arial" panose="020B0604020202020204" pitchFamily="34" charset="0"/>
              <a:buNone/>
            </a:pPr>
            <a:endParaRPr lang="it-IT" sz="2800" dirty="0">
              <a:solidFill>
                <a:srgbClr val="002060"/>
              </a:solidFill>
              <a:latin typeface="Garamond" pitchFamily="18" charset="0"/>
            </a:endParaRPr>
          </a:p>
          <a:p>
            <a:pPr marL="0" indent="0" algn="just" fontAlgn="auto">
              <a:spcBef>
                <a:spcPts val="0"/>
              </a:spcBef>
              <a:spcAft>
                <a:spcPts val="0"/>
              </a:spcAft>
              <a:buFont typeface="Arial" panose="020B0604020202020204" pitchFamily="34" charset="0"/>
              <a:buNone/>
            </a:pPr>
            <a:endParaRPr lang="it-IT" sz="2800" dirty="0">
              <a:solidFill>
                <a:srgbClr val="002060"/>
              </a:solidFill>
              <a:latin typeface="Garamond" pitchFamily="18" charset="0"/>
            </a:endParaRPr>
          </a:p>
          <a:p>
            <a:pPr marL="0" indent="0" algn="just" fontAlgn="auto">
              <a:spcBef>
                <a:spcPts val="0"/>
              </a:spcBef>
              <a:spcAft>
                <a:spcPts val="0"/>
              </a:spcAft>
              <a:buFont typeface="Arial" panose="020B0604020202020204" pitchFamily="34" charset="0"/>
              <a:buNone/>
            </a:pPr>
            <a:r>
              <a:rPr lang="it-IT" sz="2800" b="1" dirty="0">
                <a:solidFill>
                  <a:srgbClr val="002060"/>
                </a:solidFill>
                <a:latin typeface="Garamond" pitchFamily="18" charset="0"/>
              </a:rPr>
              <a:t>MOTIVI</a:t>
            </a:r>
          </a:p>
          <a:p>
            <a:pPr marL="0" indent="0" algn="just" fontAlgn="auto">
              <a:spcBef>
                <a:spcPts val="0"/>
              </a:spcBef>
              <a:spcAft>
                <a:spcPts val="0"/>
              </a:spcAft>
              <a:buFont typeface="Arial" panose="020B0604020202020204" pitchFamily="34" charset="0"/>
              <a:buNone/>
            </a:pPr>
            <a:r>
              <a:rPr lang="it-IT" sz="2800" dirty="0">
                <a:solidFill>
                  <a:srgbClr val="002060"/>
                </a:solidFill>
                <a:latin typeface="Garamond" pitchFamily="18" charset="0"/>
              </a:rPr>
              <a:t>		</a:t>
            </a:r>
          </a:p>
          <a:p>
            <a:pPr marL="0" indent="0" algn="just" fontAlgn="auto">
              <a:spcBef>
                <a:spcPts val="0"/>
              </a:spcBef>
              <a:spcAft>
                <a:spcPts val="0"/>
              </a:spcAft>
              <a:buFont typeface="Arial" panose="020B0604020202020204" pitchFamily="34" charset="0"/>
              <a:buNone/>
            </a:pPr>
            <a:r>
              <a:rPr lang="it-IT" sz="2800" dirty="0">
                <a:solidFill>
                  <a:srgbClr val="002060"/>
                </a:solidFill>
                <a:latin typeface="Garamond" pitchFamily="18" charset="0"/>
              </a:rPr>
              <a:t>			2) 	Tipizzare il contratto di 				    	convivenza che prima, se 					pure riconosciuto, era 					atipico.</a:t>
            </a:r>
          </a:p>
          <a:p>
            <a:pPr marL="0" indent="0" algn="just" fontAlgn="auto">
              <a:spcBef>
                <a:spcPts val="0"/>
              </a:spcBef>
              <a:spcAft>
                <a:spcPts val="0"/>
              </a:spcAft>
              <a:buFont typeface="Arial" panose="020B0604020202020204" pitchFamily="34" charset="0"/>
              <a:buNone/>
            </a:pPr>
            <a:r>
              <a:rPr lang="it-IT" sz="2800" dirty="0">
                <a:solidFill>
                  <a:srgbClr val="002060"/>
                </a:solidFill>
                <a:latin typeface="Garamond" pitchFamily="18" charset="0"/>
              </a:rPr>
              <a:t>Esiste, dunque, un nuovo contratto tipico, sebbene non ritenuto «degno» di essere inserito nel </a:t>
            </a:r>
            <a:r>
              <a:rPr lang="it-IT" sz="2800" i="1" dirty="0">
                <a:solidFill>
                  <a:srgbClr val="002060"/>
                </a:solidFill>
                <a:latin typeface="Garamond" pitchFamily="18" charset="0"/>
              </a:rPr>
              <a:t>corpus </a:t>
            </a:r>
            <a:r>
              <a:rPr lang="it-IT" sz="2800" dirty="0">
                <a:solidFill>
                  <a:srgbClr val="002060"/>
                </a:solidFill>
                <a:latin typeface="Garamond" pitchFamily="18" charset="0"/>
              </a:rPr>
              <a:t>del codice civile.</a:t>
            </a:r>
            <a:endParaRPr lang="it-IT" sz="2800" i="1" dirty="0">
              <a:solidFill>
                <a:srgbClr val="002060"/>
              </a:solidFill>
              <a:latin typeface="Garamond" pitchFamily="18" charset="0"/>
            </a:endParaRPr>
          </a:p>
          <a:p>
            <a:pPr marL="0" indent="0" algn="just" fontAlgn="auto">
              <a:spcBef>
                <a:spcPts val="0"/>
              </a:spcBef>
              <a:spcAft>
                <a:spcPts val="0"/>
              </a:spcAft>
              <a:buFont typeface="Arial" panose="020B0604020202020204" pitchFamily="34" charset="0"/>
              <a:buNone/>
            </a:pPr>
            <a:endParaRPr lang="it-IT" sz="2800" dirty="0">
              <a:solidFill>
                <a:srgbClr val="002060"/>
              </a:solidFill>
              <a:latin typeface="Garamond" pitchFamily="18" charset="0"/>
            </a:endParaRPr>
          </a:p>
        </p:txBody>
      </p:sp>
      <p:cxnSp>
        <p:nvCxnSpPr>
          <p:cNvPr id="4" name="Connettore 2 3"/>
          <p:cNvCxnSpPr/>
          <p:nvPr/>
        </p:nvCxnSpPr>
        <p:spPr>
          <a:xfrm flipV="1">
            <a:off x="1979712" y="1052736"/>
            <a:ext cx="1296144" cy="12241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Connettore 2 5"/>
          <p:cNvCxnSpPr/>
          <p:nvPr/>
        </p:nvCxnSpPr>
        <p:spPr>
          <a:xfrm>
            <a:off x="1979712" y="2276872"/>
            <a:ext cx="1224136" cy="9361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3746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396210" y="3789040"/>
            <a:ext cx="5988588" cy="1375842"/>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r>
              <a:rPr lang="it-IT" sz="2800" dirty="0">
                <a:solidFill>
                  <a:srgbClr val="000066"/>
                </a:solidFill>
                <a:latin typeface="Garamond" pitchFamily="18" charset="0"/>
              </a:rPr>
              <a:t>Il contratto di convivenza è trascritto nei registri anagrafici comunali (dove risiede abitualmente la coppia).</a:t>
            </a:r>
          </a:p>
        </p:txBody>
      </p:sp>
      <p:sp>
        <p:nvSpPr>
          <p:cNvPr id="3" name="Rettangolo 2"/>
          <p:cNvSpPr/>
          <p:nvPr/>
        </p:nvSpPr>
        <p:spPr>
          <a:xfrm>
            <a:off x="2350614" y="1988840"/>
            <a:ext cx="4107407" cy="769441"/>
          </a:xfrm>
          <a:prstGeom prst="rect">
            <a:avLst/>
          </a:prstGeom>
          <a:noFill/>
        </p:spPr>
        <p:txBody>
          <a:bodyPr wrap="square" lIns="91440" tIns="45720" rIns="91440" bIns="45720">
            <a:spAutoFit/>
          </a:bodyPr>
          <a:lstStyle/>
          <a:p>
            <a:pPr algn="ctr"/>
            <a:r>
              <a:rPr lang="it-IT" sz="4400" b="1" cap="none" spc="0" dirty="0">
                <a:ln w="17780" cmpd="sng">
                  <a:solidFill>
                    <a:schemeClr val="accent1">
                      <a:tint val="3000"/>
                    </a:schemeClr>
                  </a:solidFill>
                  <a:prstDash val="solid"/>
                  <a:miter lim="800000"/>
                </a:ln>
                <a:solidFill>
                  <a:srgbClr val="002060"/>
                </a:solidFill>
                <a:effectLst>
                  <a:outerShdw blurRad="55000" dist="50800" dir="5400000" algn="tl">
                    <a:srgbClr val="000000">
                      <a:alpha val="33000"/>
                    </a:srgbClr>
                  </a:outerShdw>
                </a:effectLst>
                <a:latin typeface="+mn-lt"/>
              </a:rPr>
              <a:t>PUBBLICITÀ</a:t>
            </a:r>
          </a:p>
        </p:txBody>
      </p:sp>
      <p:sp>
        <p:nvSpPr>
          <p:cNvPr id="4" name="Freccia in giù 3"/>
          <p:cNvSpPr/>
          <p:nvPr/>
        </p:nvSpPr>
        <p:spPr>
          <a:xfrm>
            <a:off x="3907431" y="2888940"/>
            <a:ext cx="966146" cy="792088"/>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Tree>
    <p:extLst>
      <p:ext uri="{BB962C8B-B14F-4D97-AF65-F5344CB8AC3E}">
        <p14:creationId xmlns:p14="http://schemas.microsoft.com/office/powerpoint/2010/main" val="428769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301789" y="188640"/>
            <a:ext cx="364715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5400" b="1" cap="all" dirty="0">
                <a:ln w="0"/>
                <a:solidFill>
                  <a:srgbClr val="FF0000"/>
                </a:solidFill>
                <a:effectLst>
                  <a:reflection blurRad="12700" stA="50000" endPos="50000" dist="5000" dir="5400000" sy="-100000" rotWithShape="0"/>
                </a:effectLst>
              </a:rPr>
              <a:t>problema</a:t>
            </a:r>
            <a:endParaRPr lang="it-IT" sz="5400" b="1" cap="all" spc="0" dirty="0">
              <a:ln w="0"/>
              <a:solidFill>
                <a:srgbClr val="FF0000"/>
              </a:solidFill>
              <a:effectLst>
                <a:reflection blurRad="12700" stA="50000" endPos="50000" dist="5000" dir="5400000" sy="-100000" rotWithShape="0"/>
              </a:effectLst>
            </a:endParaRPr>
          </a:p>
        </p:txBody>
      </p:sp>
      <p:sp>
        <p:nvSpPr>
          <p:cNvPr id="3" name="Rettangolo 2"/>
          <p:cNvSpPr/>
          <p:nvPr/>
        </p:nvSpPr>
        <p:spPr>
          <a:xfrm>
            <a:off x="1434074" y="1628800"/>
            <a:ext cx="6275051" cy="3785652"/>
          </a:xfrm>
          <a:prstGeom prst="rect">
            <a:avLst/>
          </a:prstGeom>
          <a:noFill/>
        </p:spPr>
        <p:txBody>
          <a:bodyPr wrap="none" lIns="91440" tIns="45720" rIns="91440" bIns="45720">
            <a:spAutoFit/>
          </a:bodyPr>
          <a:lstStyle/>
          <a:p>
            <a:pPr algn="ctr"/>
            <a:r>
              <a:rPr lang="it-IT" sz="40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L’iscrizione all’anagrafe, </a:t>
            </a:r>
          </a:p>
          <a:p>
            <a:pPr algn="ctr"/>
            <a:r>
              <a:rPr lang="it-IT" sz="40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a differenza </a:t>
            </a:r>
          </a:p>
          <a:p>
            <a:pPr algn="ctr"/>
            <a:r>
              <a:rPr lang="it-IT" sz="40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di quella in</a:t>
            </a:r>
          </a:p>
          <a:p>
            <a:pPr algn="ctr"/>
            <a:r>
              <a:rPr lang="it-IT" sz="40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 tema di stato civile, </a:t>
            </a:r>
          </a:p>
          <a:p>
            <a:pPr algn="ctr"/>
            <a:r>
              <a:rPr lang="it-IT" sz="40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ha ad oggetto persone </a:t>
            </a:r>
          </a:p>
          <a:p>
            <a:pPr algn="ctr"/>
            <a:r>
              <a:rPr lang="it-IT" sz="40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e non contratti.</a:t>
            </a:r>
          </a:p>
        </p:txBody>
      </p:sp>
    </p:spTree>
    <p:extLst>
      <p:ext uri="{BB962C8B-B14F-4D97-AF65-F5344CB8AC3E}">
        <p14:creationId xmlns:p14="http://schemas.microsoft.com/office/powerpoint/2010/main" val="101057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a:spLocks noGrp="1"/>
          </p:cNvSpPr>
          <p:nvPr>
            <p:ph sz="half" idx="4294967295"/>
          </p:nvPr>
        </p:nvSpPr>
        <p:spPr>
          <a:xfrm>
            <a:off x="395536" y="620688"/>
            <a:ext cx="7848872" cy="4248472"/>
          </a:xfrm>
          <a:prstGeom prst="rect">
            <a:avLst/>
          </a:prstGeom>
        </p:spPr>
        <p:style>
          <a:lnRef idx="2">
            <a:schemeClr val="accent1"/>
          </a:lnRef>
          <a:fillRef idx="1">
            <a:schemeClr val="lt1"/>
          </a:fillRef>
          <a:effectRef idx="0">
            <a:schemeClr val="accent1"/>
          </a:effectRef>
          <a:fontRef idx="minor">
            <a:schemeClr val="dk1"/>
          </a:fontRef>
        </p:style>
        <p:txBody>
          <a:bodyPr/>
          <a:lstStyle/>
          <a:p>
            <a:pPr marL="0" indent="0" algn="just">
              <a:buNone/>
            </a:pPr>
            <a:r>
              <a:rPr lang="it-IT" sz="2800" dirty="0">
                <a:solidFill>
                  <a:srgbClr val="002060"/>
                </a:solidFill>
                <a:latin typeface="Garamond" pitchFamily="18" charset="0"/>
              </a:rPr>
              <a:t>Dispone il comma 52 che «Ai fini dell’opponibilità ai terzi, il professionista che ha ricevuto l’atto in forma pubblica o che ne abbia autenticato la sottoscrizione  ai sensi del comma 51 deve provvedere entro i successivi dieci giorni  a trasmetterne copia al comune di residenza dei conviventi per l’iscrizione all’anagrafe ai sensi degli articoli 5 e 7 del regolamento di cui al decreto del Presidente della Repubblica 30 maggio 1989, n. 223».</a:t>
            </a:r>
          </a:p>
        </p:txBody>
      </p:sp>
    </p:spTree>
    <p:extLst>
      <p:ext uri="{BB962C8B-B14F-4D97-AF65-F5344CB8AC3E}">
        <p14:creationId xmlns:p14="http://schemas.microsoft.com/office/powerpoint/2010/main" val="2364075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a:spLocks noGrp="1"/>
          </p:cNvSpPr>
          <p:nvPr>
            <p:ph sz="half" idx="4294967295"/>
          </p:nvPr>
        </p:nvSpPr>
        <p:spPr>
          <a:xfrm>
            <a:off x="467544" y="1124744"/>
            <a:ext cx="7920558" cy="3600400"/>
          </a:xfrm>
          <a:prstGeom prst="rect">
            <a:avLst/>
          </a:prstGeom>
        </p:spPr>
        <p:style>
          <a:lnRef idx="2">
            <a:schemeClr val="accent1"/>
          </a:lnRef>
          <a:fillRef idx="1">
            <a:schemeClr val="lt1"/>
          </a:fillRef>
          <a:effectRef idx="0">
            <a:schemeClr val="accent1"/>
          </a:effectRef>
          <a:fontRef idx="minor">
            <a:schemeClr val="dk1"/>
          </a:fontRef>
        </p:style>
        <p:txBody>
          <a:bodyPr/>
          <a:lstStyle/>
          <a:p>
            <a:pPr marL="400050" lvl="1" indent="0" algn="just">
              <a:buNone/>
            </a:pPr>
            <a:r>
              <a:rPr lang="it-IT" sz="3600" dirty="0">
                <a:solidFill>
                  <a:srgbClr val="002060"/>
                </a:solidFill>
                <a:latin typeface="Book Antiqua" pitchFamily="18" charset="0"/>
              </a:rPr>
              <a:t>Se, dunque, non interverrà una modifica normativa della disciplina dell’anagrafe, non si riesce a comprendere come la  disciplina in commento potrà ricevere concreta attuazione</a:t>
            </a:r>
            <a:r>
              <a:rPr lang="it-IT" sz="2800" dirty="0">
                <a:solidFill>
                  <a:srgbClr val="002060"/>
                </a:solidFill>
                <a:latin typeface="Book Antiqua" pitchFamily="18" charset="0"/>
              </a:rPr>
              <a:t>.</a:t>
            </a:r>
          </a:p>
        </p:txBody>
      </p:sp>
    </p:spTree>
    <p:extLst>
      <p:ext uri="{BB962C8B-B14F-4D97-AF65-F5344CB8AC3E}">
        <p14:creationId xmlns:p14="http://schemas.microsoft.com/office/powerpoint/2010/main" val="3342786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301789" y="188640"/>
            <a:ext cx="364715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5400" b="1" cap="all" dirty="0">
                <a:ln w="0"/>
                <a:solidFill>
                  <a:srgbClr val="FF0000"/>
                </a:solidFill>
                <a:effectLst>
                  <a:reflection blurRad="12700" stA="50000" endPos="50000" dist="5000" dir="5400000" sy="-100000" rotWithShape="0"/>
                </a:effectLst>
              </a:rPr>
              <a:t>problema</a:t>
            </a:r>
            <a:endParaRPr lang="it-IT" sz="5400" b="1" cap="all" spc="0" dirty="0">
              <a:ln w="0"/>
              <a:solidFill>
                <a:srgbClr val="FF0000"/>
              </a:solidFill>
              <a:effectLst>
                <a:reflection blurRad="12700" stA="50000" endPos="50000" dist="5000" dir="5400000" sy="-100000" rotWithShape="0"/>
              </a:effectLst>
            </a:endParaRPr>
          </a:p>
        </p:txBody>
      </p:sp>
      <p:sp>
        <p:nvSpPr>
          <p:cNvPr id="3" name="Rettangolo 2"/>
          <p:cNvSpPr/>
          <p:nvPr/>
        </p:nvSpPr>
        <p:spPr>
          <a:xfrm>
            <a:off x="905384" y="1628800"/>
            <a:ext cx="7332457" cy="2862322"/>
          </a:xfrm>
          <a:prstGeom prst="rect">
            <a:avLst/>
          </a:prstGeom>
          <a:noFill/>
        </p:spPr>
        <p:txBody>
          <a:bodyPr wrap="none" lIns="91440" tIns="45720" rIns="91440" bIns="45720">
            <a:spAutoFit/>
          </a:bodyPr>
          <a:lstStyle/>
          <a:p>
            <a:pPr algn="ctr"/>
            <a:r>
              <a:rPr lang="it-IT" sz="60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Qual è il contenuto </a:t>
            </a:r>
          </a:p>
          <a:p>
            <a:pPr algn="ctr"/>
            <a:r>
              <a:rPr lang="it-IT" sz="60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del contratto </a:t>
            </a:r>
          </a:p>
          <a:p>
            <a:pPr algn="ctr"/>
            <a:r>
              <a:rPr lang="it-IT" sz="60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di convivenza?</a:t>
            </a:r>
          </a:p>
        </p:txBody>
      </p:sp>
    </p:spTree>
    <p:extLst>
      <p:ext uri="{BB962C8B-B14F-4D97-AF65-F5344CB8AC3E}">
        <p14:creationId xmlns:p14="http://schemas.microsoft.com/office/powerpoint/2010/main" val="4126818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a:spLocks noGrp="1"/>
          </p:cNvSpPr>
          <p:nvPr>
            <p:ph sz="half" idx="4294967295"/>
          </p:nvPr>
        </p:nvSpPr>
        <p:spPr>
          <a:xfrm>
            <a:off x="467544" y="1124744"/>
            <a:ext cx="7920558" cy="3600400"/>
          </a:xfrm>
          <a:prstGeom prst="rect">
            <a:avLst/>
          </a:prstGeom>
        </p:spPr>
        <p:style>
          <a:lnRef idx="2">
            <a:schemeClr val="accent1"/>
          </a:lnRef>
          <a:fillRef idx="1">
            <a:schemeClr val="lt1"/>
          </a:fillRef>
          <a:effectRef idx="0">
            <a:schemeClr val="accent1"/>
          </a:effectRef>
          <a:fontRef idx="minor">
            <a:schemeClr val="dk1"/>
          </a:fontRef>
        </p:style>
        <p:txBody>
          <a:bodyPr>
            <a:normAutofit/>
          </a:bodyPr>
          <a:lstStyle/>
          <a:p>
            <a:pPr marL="400050" lvl="1" indent="0" algn="just">
              <a:buNone/>
            </a:pPr>
            <a:endParaRPr lang="it-IT" sz="3600" dirty="0">
              <a:solidFill>
                <a:srgbClr val="002060"/>
              </a:solidFill>
              <a:latin typeface="Book Antiqua" pitchFamily="18" charset="0"/>
            </a:endParaRPr>
          </a:p>
          <a:p>
            <a:pPr marL="400050" lvl="1" indent="0" algn="just">
              <a:buNone/>
            </a:pPr>
            <a:r>
              <a:rPr lang="it-IT" sz="3600" dirty="0">
                <a:solidFill>
                  <a:srgbClr val="002060"/>
                </a:solidFill>
                <a:latin typeface="Book Antiqua" pitchFamily="18" charset="0"/>
              </a:rPr>
              <a:t>Ai sensi del comma 50</a:t>
            </a:r>
          </a:p>
          <a:p>
            <a:pPr marL="400050" lvl="1" indent="0" algn="just">
              <a:buNone/>
            </a:pPr>
            <a:r>
              <a:rPr lang="it-IT" sz="3600" dirty="0">
                <a:solidFill>
                  <a:srgbClr val="002060"/>
                </a:solidFill>
                <a:latin typeface="Book Antiqua" pitchFamily="18" charset="0"/>
              </a:rPr>
              <a:t>«I conviventi possono disciplinare i rapporti patrimoniali relativi alla loro vita in comune[…]»</a:t>
            </a:r>
          </a:p>
          <a:p>
            <a:pPr marL="400050" lvl="1" indent="0" algn="just">
              <a:buNone/>
            </a:pPr>
            <a:endParaRPr lang="it-IT" sz="2800" dirty="0">
              <a:solidFill>
                <a:srgbClr val="002060"/>
              </a:solidFill>
              <a:latin typeface="Book Antiqua" pitchFamily="18" charset="0"/>
            </a:endParaRPr>
          </a:p>
        </p:txBody>
      </p:sp>
    </p:spTree>
    <p:extLst>
      <p:ext uri="{BB962C8B-B14F-4D97-AF65-F5344CB8AC3E}">
        <p14:creationId xmlns:p14="http://schemas.microsoft.com/office/powerpoint/2010/main" val="2878932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a:spLocks noGrp="1"/>
          </p:cNvSpPr>
          <p:nvPr>
            <p:ph sz="half" idx="4294967295"/>
          </p:nvPr>
        </p:nvSpPr>
        <p:spPr>
          <a:xfrm>
            <a:off x="323528" y="116632"/>
            <a:ext cx="8496944" cy="6264696"/>
          </a:xfrm>
          <a:prstGeom prst="rect">
            <a:avLst/>
          </a:prstGeom>
        </p:spPr>
        <p:style>
          <a:lnRef idx="2">
            <a:schemeClr val="accent1"/>
          </a:lnRef>
          <a:fillRef idx="1">
            <a:schemeClr val="lt1"/>
          </a:fillRef>
          <a:effectRef idx="0">
            <a:schemeClr val="accent1"/>
          </a:effectRef>
          <a:fontRef idx="minor">
            <a:schemeClr val="dk1"/>
          </a:fontRef>
        </p:style>
        <p:txBody>
          <a:bodyPr>
            <a:normAutofit lnSpcReduction="10000"/>
          </a:bodyPr>
          <a:lstStyle/>
          <a:p>
            <a:pPr marL="0" indent="0" algn="ctr">
              <a:buNone/>
            </a:pPr>
            <a:r>
              <a:rPr lang="it-IT" sz="4400" b="1" dirty="0">
                <a:solidFill>
                  <a:srgbClr val="002060"/>
                </a:solidFill>
                <a:latin typeface="Garamond" pitchFamily="18" charset="0"/>
              </a:rPr>
              <a:t>Contenuto</a:t>
            </a:r>
          </a:p>
          <a:p>
            <a:pPr marL="0" indent="0" algn="just">
              <a:buNone/>
            </a:pPr>
            <a:endParaRPr lang="it-IT" sz="3200" dirty="0">
              <a:solidFill>
                <a:srgbClr val="002060"/>
              </a:solidFill>
              <a:latin typeface="Garamond" pitchFamily="18" charset="0"/>
            </a:endParaRPr>
          </a:p>
          <a:p>
            <a:pPr marL="0" indent="0" algn="just">
              <a:buNone/>
            </a:pPr>
            <a:r>
              <a:rPr lang="it-IT" sz="3200" dirty="0">
                <a:solidFill>
                  <a:srgbClr val="002060"/>
                </a:solidFill>
                <a:latin typeface="Garamond" pitchFamily="18" charset="0"/>
              </a:rPr>
              <a:t>Sono, quindi, esclusi i profili </a:t>
            </a:r>
            <a:r>
              <a:rPr lang="it-IT" sz="3200" u="sng" dirty="0">
                <a:solidFill>
                  <a:srgbClr val="002060"/>
                </a:solidFill>
                <a:latin typeface="Garamond" pitchFamily="18" charset="0"/>
              </a:rPr>
              <a:t>non</a:t>
            </a:r>
            <a:r>
              <a:rPr lang="it-IT" sz="3200" dirty="0">
                <a:solidFill>
                  <a:srgbClr val="002060"/>
                </a:solidFill>
                <a:latin typeface="Garamond" pitchFamily="18" charset="0"/>
              </a:rPr>
              <a:t> patrimoniali.</a:t>
            </a:r>
          </a:p>
          <a:p>
            <a:pPr marL="0" indent="0" algn="just">
              <a:buNone/>
            </a:pPr>
            <a:endParaRPr lang="it-IT" sz="3200" dirty="0">
              <a:solidFill>
                <a:srgbClr val="002060"/>
              </a:solidFill>
              <a:latin typeface="Garamond" pitchFamily="18" charset="0"/>
            </a:endParaRPr>
          </a:p>
          <a:p>
            <a:pPr marL="0" indent="0" algn="just">
              <a:buNone/>
            </a:pPr>
            <a:r>
              <a:rPr lang="it-IT" sz="3200" dirty="0">
                <a:solidFill>
                  <a:srgbClr val="002060"/>
                </a:solidFill>
                <a:latin typeface="Garamond" pitchFamily="18" charset="0"/>
              </a:rPr>
              <a:t>Pertanto, il contratto può avere ad oggetto e regolare </a:t>
            </a:r>
            <a:r>
              <a:rPr lang="it-IT" sz="3200" u="sng" dirty="0">
                <a:solidFill>
                  <a:srgbClr val="002060"/>
                </a:solidFill>
                <a:latin typeface="Garamond" pitchFamily="18" charset="0"/>
              </a:rPr>
              <a:t>solo</a:t>
            </a:r>
            <a:r>
              <a:rPr lang="it-IT" sz="3200" dirty="0">
                <a:solidFill>
                  <a:srgbClr val="002060"/>
                </a:solidFill>
                <a:latin typeface="Garamond" pitchFamily="18" charset="0"/>
              </a:rPr>
              <a:t> i rapporti patrimoniali.</a:t>
            </a:r>
          </a:p>
          <a:p>
            <a:pPr marL="0" indent="0" algn="just">
              <a:buNone/>
            </a:pPr>
            <a:endParaRPr lang="it-IT" sz="3200" dirty="0">
              <a:solidFill>
                <a:srgbClr val="002060"/>
              </a:solidFill>
              <a:latin typeface="Garamond" pitchFamily="18" charset="0"/>
            </a:endParaRPr>
          </a:p>
          <a:p>
            <a:pPr marL="0" indent="0" algn="just">
              <a:buNone/>
            </a:pPr>
            <a:r>
              <a:rPr lang="it-IT" sz="3200" dirty="0">
                <a:solidFill>
                  <a:srgbClr val="002060"/>
                </a:solidFill>
                <a:latin typeface="Garamond" pitchFamily="18" charset="0"/>
              </a:rPr>
              <a:t>Un cenno ai rapporti </a:t>
            </a:r>
            <a:r>
              <a:rPr lang="it-IT" sz="3200" u="sng" dirty="0">
                <a:solidFill>
                  <a:srgbClr val="002060"/>
                </a:solidFill>
                <a:latin typeface="Garamond" pitchFamily="18" charset="0"/>
              </a:rPr>
              <a:t>non</a:t>
            </a:r>
            <a:r>
              <a:rPr lang="it-IT" sz="3200" dirty="0">
                <a:solidFill>
                  <a:srgbClr val="002060"/>
                </a:solidFill>
                <a:latin typeface="Garamond" pitchFamily="18" charset="0"/>
              </a:rPr>
              <a:t> patrimoniali si trova altrove, nel comma 36 che parla di reciproca assistenza, anche morale.</a:t>
            </a:r>
          </a:p>
          <a:p>
            <a:pPr marL="0" indent="0" algn="just">
              <a:buNone/>
            </a:pPr>
            <a:r>
              <a:rPr lang="it-IT" dirty="0">
                <a:solidFill>
                  <a:srgbClr val="002060"/>
                </a:solidFill>
                <a:latin typeface="Garamond" pitchFamily="18" charset="0"/>
              </a:rPr>
              <a:t> </a:t>
            </a:r>
            <a:endParaRPr lang="it-IT" sz="1800" dirty="0">
              <a:solidFill>
                <a:srgbClr val="002060"/>
              </a:solidFill>
              <a:latin typeface="Garamond" pitchFamily="18" charset="0"/>
            </a:endParaRPr>
          </a:p>
        </p:txBody>
      </p:sp>
    </p:spTree>
    <p:extLst>
      <p:ext uri="{BB962C8B-B14F-4D97-AF65-F5344CB8AC3E}">
        <p14:creationId xmlns:p14="http://schemas.microsoft.com/office/powerpoint/2010/main" val="435231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587582" y="2448183"/>
            <a:ext cx="2412487" cy="390957"/>
          </a:xfrm>
          <a:prstGeom prst="rect">
            <a:avLst/>
          </a:prstGeom>
        </p:spPr>
        <p:style>
          <a:lnRef idx="2">
            <a:schemeClr val="accent1"/>
          </a:lnRef>
          <a:fillRef idx="1">
            <a:schemeClr val="lt1"/>
          </a:fillRef>
          <a:effectRef idx="0">
            <a:schemeClr val="accent1"/>
          </a:effectRef>
          <a:fontRef idx="minor">
            <a:schemeClr val="dk1"/>
          </a:fontRef>
        </p:style>
        <p:txBody>
          <a:bodyPr wrap="square" lIns="82377" tIns="41188" rIns="82377" bIns="41188" rtlCol="0">
            <a:spAutoFit/>
          </a:bodyPr>
          <a:lstStyle/>
          <a:p>
            <a:pPr algn="ctr"/>
            <a:r>
              <a:rPr lang="it-IT" sz="2000" b="1" dirty="0">
                <a:solidFill>
                  <a:srgbClr val="000066"/>
                </a:solidFill>
                <a:latin typeface="Garamond" pitchFamily="18" charset="0"/>
              </a:rPr>
              <a:t>Secondo la legge</a:t>
            </a:r>
          </a:p>
        </p:txBody>
      </p:sp>
      <p:sp>
        <p:nvSpPr>
          <p:cNvPr id="3" name="CasellaDiTesto 2"/>
          <p:cNvSpPr txBox="1"/>
          <p:nvPr/>
        </p:nvSpPr>
        <p:spPr>
          <a:xfrm>
            <a:off x="6534968" y="4219526"/>
            <a:ext cx="2258595" cy="1314287"/>
          </a:xfrm>
          <a:prstGeom prst="rect">
            <a:avLst/>
          </a:prstGeom>
        </p:spPr>
        <p:style>
          <a:lnRef idx="2">
            <a:schemeClr val="accent1"/>
          </a:lnRef>
          <a:fillRef idx="1">
            <a:schemeClr val="lt1"/>
          </a:fillRef>
          <a:effectRef idx="0">
            <a:schemeClr val="accent1"/>
          </a:effectRef>
          <a:fontRef idx="minor">
            <a:schemeClr val="dk1"/>
          </a:fontRef>
        </p:style>
        <p:txBody>
          <a:bodyPr wrap="square" lIns="82377" tIns="41188" rIns="82377" bIns="41188" rtlCol="0">
            <a:spAutoFit/>
          </a:bodyPr>
          <a:lstStyle/>
          <a:p>
            <a:pPr algn="ctr"/>
            <a:r>
              <a:rPr lang="it-IT" sz="2000" b="1" dirty="0">
                <a:solidFill>
                  <a:srgbClr val="000066"/>
                </a:solidFill>
                <a:latin typeface="Garamond" pitchFamily="18" charset="0"/>
              </a:rPr>
              <a:t>Regolamentare il regime degli acquisti durante la convivenza</a:t>
            </a:r>
          </a:p>
        </p:txBody>
      </p:sp>
      <p:cxnSp>
        <p:nvCxnSpPr>
          <p:cNvPr id="4" name="Connettore 2 3"/>
          <p:cNvCxnSpPr>
            <a:stCxn id="2" idx="2"/>
            <a:endCxn id="3" idx="0"/>
          </p:cNvCxnSpPr>
          <p:nvPr/>
        </p:nvCxnSpPr>
        <p:spPr>
          <a:xfrm>
            <a:off x="4793826" y="2839140"/>
            <a:ext cx="2870440" cy="13803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CasellaDiTesto 4"/>
          <p:cNvSpPr txBox="1"/>
          <p:nvPr/>
        </p:nvSpPr>
        <p:spPr>
          <a:xfrm>
            <a:off x="251520" y="130801"/>
            <a:ext cx="8280920" cy="821844"/>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r>
              <a:rPr lang="it-IT" sz="2400" b="1" cap="small" dirty="0">
                <a:solidFill>
                  <a:srgbClr val="000066"/>
                </a:solidFill>
                <a:latin typeface="Garamond" pitchFamily="18" charset="0"/>
              </a:rPr>
              <a:t>Contratto di convivenza tra coppie di fatto registrate</a:t>
            </a:r>
          </a:p>
        </p:txBody>
      </p:sp>
      <p:sp>
        <p:nvSpPr>
          <p:cNvPr id="6" name="Rettangolo 5"/>
          <p:cNvSpPr/>
          <p:nvPr/>
        </p:nvSpPr>
        <p:spPr>
          <a:xfrm>
            <a:off x="2723750" y="1124744"/>
            <a:ext cx="4055005" cy="1323439"/>
          </a:xfrm>
          <a:prstGeom prst="rect">
            <a:avLst/>
          </a:prstGeom>
          <a:noFill/>
        </p:spPr>
        <p:txBody>
          <a:bodyPr wrap="square" lIns="91440" tIns="45720" rIns="91440" bIns="45720">
            <a:spAutoFit/>
          </a:bodyPr>
          <a:lstStyle/>
          <a:p>
            <a:pPr algn="ctr"/>
            <a:r>
              <a:rPr lang="it-IT" sz="32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latin typeface="+mn-lt"/>
              </a:rPr>
              <a:t>CONTENUTO</a:t>
            </a:r>
            <a:endParaRPr lang="it-IT" sz="24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latin typeface="+mn-lt"/>
            </a:endParaRPr>
          </a:p>
          <a:p>
            <a:pPr algn="ctr"/>
            <a:r>
              <a:rPr lang="it-IT" sz="2400" b="1"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latin typeface="+mn-lt"/>
              </a:rPr>
              <a:t>Tipico</a:t>
            </a:r>
          </a:p>
          <a:p>
            <a:pPr algn="ctr"/>
            <a:r>
              <a:rPr lang="it-IT" sz="2400" b="1"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latin typeface="+mn-lt"/>
              </a:rPr>
              <a:t>(Art 1, comma 53)</a:t>
            </a:r>
            <a:endParaRPr lang="it-IT" sz="32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latin typeface="+mn-lt"/>
            </a:endParaRPr>
          </a:p>
        </p:txBody>
      </p:sp>
      <p:sp>
        <p:nvSpPr>
          <p:cNvPr id="7" name="CasellaDiTesto 6"/>
          <p:cNvSpPr txBox="1"/>
          <p:nvPr/>
        </p:nvSpPr>
        <p:spPr>
          <a:xfrm>
            <a:off x="3494865" y="4219526"/>
            <a:ext cx="2597922" cy="1622063"/>
          </a:xfrm>
          <a:prstGeom prst="rect">
            <a:avLst/>
          </a:prstGeom>
        </p:spPr>
        <p:style>
          <a:lnRef idx="2">
            <a:schemeClr val="accent1"/>
          </a:lnRef>
          <a:fillRef idx="1">
            <a:schemeClr val="lt1"/>
          </a:fillRef>
          <a:effectRef idx="0">
            <a:schemeClr val="accent1"/>
          </a:effectRef>
          <a:fontRef idx="minor">
            <a:schemeClr val="dk1"/>
          </a:fontRef>
        </p:style>
        <p:txBody>
          <a:bodyPr wrap="square" lIns="82377" tIns="41188" rIns="82377" bIns="41188" rtlCol="0">
            <a:spAutoFit/>
          </a:bodyPr>
          <a:lstStyle/>
          <a:p>
            <a:pPr algn="ctr"/>
            <a:r>
              <a:rPr lang="it-IT" sz="2000" b="1" dirty="0">
                <a:solidFill>
                  <a:srgbClr val="000066"/>
                </a:solidFill>
                <a:latin typeface="Garamond" pitchFamily="18" charset="0"/>
              </a:rPr>
              <a:t>Modalità di contribuzione dei conviventi alle necessità della vita in comune</a:t>
            </a:r>
          </a:p>
        </p:txBody>
      </p:sp>
      <p:cxnSp>
        <p:nvCxnSpPr>
          <p:cNvPr id="8" name="Connettore 2 7"/>
          <p:cNvCxnSpPr>
            <a:stCxn id="2" idx="2"/>
            <a:endCxn id="7" idx="0"/>
          </p:cNvCxnSpPr>
          <p:nvPr/>
        </p:nvCxnSpPr>
        <p:spPr>
          <a:xfrm>
            <a:off x="4793826" y="2839140"/>
            <a:ext cx="0" cy="13803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CasellaDiTesto 8"/>
          <p:cNvSpPr txBox="1"/>
          <p:nvPr/>
        </p:nvSpPr>
        <p:spPr>
          <a:xfrm>
            <a:off x="683568" y="4219526"/>
            <a:ext cx="1944216" cy="698734"/>
          </a:xfrm>
          <a:prstGeom prst="rect">
            <a:avLst/>
          </a:prstGeom>
        </p:spPr>
        <p:style>
          <a:lnRef idx="2">
            <a:schemeClr val="accent1"/>
          </a:lnRef>
          <a:fillRef idx="1">
            <a:schemeClr val="lt1"/>
          </a:fillRef>
          <a:effectRef idx="0">
            <a:schemeClr val="accent1"/>
          </a:effectRef>
          <a:fontRef idx="minor">
            <a:schemeClr val="dk1"/>
          </a:fontRef>
        </p:style>
        <p:txBody>
          <a:bodyPr wrap="square" lIns="82377" tIns="41188" rIns="82377" bIns="41188" rtlCol="0">
            <a:spAutoFit/>
          </a:bodyPr>
          <a:lstStyle/>
          <a:p>
            <a:pPr algn="ctr"/>
            <a:r>
              <a:rPr lang="it-IT" sz="2000" b="1" dirty="0">
                <a:solidFill>
                  <a:srgbClr val="000066"/>
                </a:solidFill>
                <a:latin typeface="Garamond" pitchFamily="18" charset="0"/>
              </a:rPr>
              <a:t>L’indicazione della residenza </a:t>
            </a:r>
          </a:p>
        </p:txBody>
      </p:sp>
      <p:cxnSp>
        <p:nvCxnSpPr>
          <p:cNvPr id="10" name="Connettore 2 9"/>
          <p:cNvCxnSpPr>
            <a:stCxn id="2" idx="2"/>
            <a:endCxn id="9" idx="0"/>
          </p:cNvCxnSpPr>
          <p:nvPr/>
        </p:nvCxnSpPr>
        <p:spPr>
          <a:xfrm flipH="1">
            <a:off x="1655676" y="2839140"/>
            <a:ext cx="3138150" cy="13803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Rettangolo 18"/>
          <p:cNvSpPr/>
          <p:nvPr/>
        </p:nvSpPr>
        <p:spPr>
          <a:xfrm>
            <a:off x="1243860" y="3736759"/>
            <a:ext cx="494045" cy="461665"/>
          </a:xfrm>
          <a:prstGeom prst="rect">
            <a:avLst/>
          </a:prstGeom>
          <a:noFill/>
        </p:spPr>
        <p:txBody>
          <a:bodyPr wrap="none" lIns="91440" tIns="45720" rIns="91440" bIns="45720">
            <a:spAutoFit/>
          </a:bodyPr>
          <a:lstStyle/>
          <a:p>
            <a:pPr algn="ctr"/>
            <a:r>
              <a:rPr lang="it-IT"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a:t>
            </a:r>
          </a:p>
        </p:txBody>
      </p:sp>
      <p:sp>
        <p:nvSpPr>
          <p:cNvPr id="20" name="Rettangolo 19"/>
          <p:cNvSpPr/>
          <p:nvPr/>
        </p:nvSpPr>
        <p:spPr>
          <a:xfrm>
            <a:off x="4289612" y="3724983"/>
            <a:ext cx="481222" cy="461665"/>
          </a:xfrm>
          <a:prstGeom prst="rect">
            <a:avLst/>
          </a:prstGeom>
          <a:noFill/>
        </p:spPr>
        <p:txBody>
          <a:bodyPr wrap="none" lIns="91440" tIns="45720" rIns="91440" bIns="45720">
            <a:spAutoFit/>
          </a:bodyPr>
          <a:lstStyle/>
          <a:p>
            <a:pPr algn="ctr"/>
            <a:r>
              <a:rPr lang="it-IT"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a:t>
            </a:r>
            <a:r>
              <a:rPr lang="it-IT"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p:txBody>
      </p:sp>
      <p:sp>
        <p:nvSpPr>
          <p:cNvPr id="21" name="Rettangolo 20"/>
          <p:cNvSpPr/>
          <p:nvPr/>
        </p:nvSpPr>
        <p:spPr>
          <a:xfrm>
            <a:off x="7668272" y="3724982"/>
            <a:ext cx="486030" cy="461665"/>
          </a:xfrm>
          <a:prstGeom prst="rect">
            <a:avLst/>
          </a:prstGeom>
          <a:noFill/>
        </p:spPr>
        <p:txBody>
          <a:bodyPr wrap="none" lIns="91440" tIns="45720" rIns="91440" bIns="45720">
            <a:spAutoFit/>
          </a:bodyPr>
          <a:lstStyle/>
          <a:p>
            <a:pPr algn="ctr"/>
            <a:r>
              <a:rPr lang="it-IT"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a:t>
            </a:r>
            <a:r>
              <a:rPr lang="it-IT"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p:txBody>
      </p:sp>
    </p:spTree>
    <p:extLst>
      <p:ext uri="{BB962C8B-B14F-4D97-AF65-F5344CB8AC3E}">
        <p14:creationId xmlns:p14="http://schemas.microsoft.com/office/powerpoint/2010/main" val="101057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a:spLocks noGrp="1"/>
          </p:cNvSpPr>
          <p:nvPr>
            <p:ph sz="half" idx="4294967295"/>
          </p:nvPr>
        </p:nvSpPr>
        <p:spPr>
          <a:xfrm>
            <a:off x="3059832" y="692696"/>
            <a:ext cx="5184576" cy="5472608"/>
          </a:xfrm>
          <a:prstGeom prst="rect">
            <a:avLst/>
          </a:prstGeom>
        </p:spPr>
        <p:style>
          <a:lnRef idx="2">
            <a:schemeClr val="accent1"/>
          </a:lnRef>
          <a:fillRef idx="1">
            <a:schemeClr val="lt1"/>
          </a:fillRef>
          <a:effectRef idx="0">
            <a:schemeClr val="accent1"/>
          </a:effectRef>
          <a:fontRef idx="minor">
            <a:schemeClr val="dk1"/>
          </a:fontRef>
        </p:style>
        <p:txBody>
          <a:bodyPr/>
          <a:lstStyle/>
          <a:p>
            <a:pPr marL="0" indent="0" algn="just">
              <a:buNone/>
            </a:pPr>
            <a:r>
              <a:rPr lang="it-IT" dirty="0">
                <a:solidFill>
                  <a:srgbClr val="002060"/>
                </a:solidFill>
                <a:latin typeface="Garamond" pitchFamily="18" charset="0"/>
              </a:rPr>
              <a:t>Il notaio e l’avvocato che hanno redatto il contratto devono trasmettere copia al comune di residenza dei conviventi per l’iscrizione nell’anagrafe (comma 52).</a:t>
            </a:r>
          </a:p>
          <a:p>
            <a:pPr marL="0" indent="0" algn="just">
              <a:buNone/>
            </a:pPr>
            <a:endParaRPr lang="it-IT" dirty="0">
              <a:solidFill>
                <a:srgbClr val="002060"/>
              </a:solidFill>
              <a:latin typeface="Garamond" pitchFamily="18" charset="0"/>
            </a:endParaRPr>
          </a:p>
          <a:p>
            <a:pPr marL="0" indent="0" algn="just">
              <a:buNone/>
            </a:pPr>
            <a:r>
              <a:rPr lang="it-IT" dirty="0">
                <a:solidFill>
                  <a:srgbClr val="002060"/>
                </a:solidFill>
                <a:latin typeface="Garamond" pitchFamily="18" charset="0"/>
              </a:rPr>
              <a:t>In caso di recesso unilaterale il professionista deve notificare copia dell’atto di recesso all’indirizzo risultante dal contratto (comma 60).</a:t>
            </a:r>
          </a:p>
          <a:p>
            <a:pPr marL="0" indent="0" algn="just">
              <a:buNone/>
            </a:pPr>
            <a:endParaRPr lang="it-IT" dirty="0">
              <a:solidFill>
                <a:srgbClr val="002060"/>
              </a:solidFill>
              <a:latin typeface="Garamond" pitchFamily="18" charset="0"/>
            </a:endParaRPr>
          </a:p>
          <a:p>
            <a:pPr marL="0" indent="0" algn="just">
              <a:buNone/>
            </a:pPr>
            <a:r>
              <a:rPr lang="it-IT" dirty="0">
                <a:solidFill>
                  <a:srgbClr val="002060"/>
                </a:solidFill>
                <a:latin typeface="Garamond" pitchFamily="18" charset="0"/>
              </a:rPr>
              <a:t>Nel caso di morte dei contraenti la risoluzione (comma 58, </a:t>
            </a:r>
            <a:r>
              <a:rPr lang="it-IT" dirty="0" err="1">
                <a:solidFill>
                  <a:srgbClr val="002060"/>
                </a:solidFill>
                <a:latin typeface="Garamond" pitchFamily="18" charset="0"/>
              </a:rPr>
              <a:t>lett</a:t>
            </a:r>
            <a:r>
              <a:rPr lang="it-IT" dirty="0">
                <a:solidFill>
                  <a:srgbClr val="002060"/>
                </a:solidFill>
                <a:latin typeface="Garamond" pitchFamily="18" charset="0"/>
              </a:rPr>
              <a:t>. d) va comunicata all’anagrafe del comune di residenza.</a:t>
            </a:r>
          </a:p>
        </p:txBody>
      </p:sp>
      <p:sp>
        <p:nvSpPr>
          <p:cNvPr id="3" name="CasellaDiTesto 2"/>
          <p:cNvSpPr txBox="1"/>
          <p:nvPr/>
        </p:nvSpPr>
        <p:spPr>
          <a:xfrm>
            <a:off x="467544" y="2786105"/>
            <a:ext cx="2160240" cy="1569660"/>
          </a:xfrm>
          <a:prstGeom prst="rect">
            <a:avLst/>
          </a:prstGeom>
          <a:solidFill>
            <a:schemeClr val="bg1"/>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marL="0" indent="0">
              <a:buNone/>
            </a:pPr>
            <a:r>
              <a:rPr lang="it-IT" sz="2400" b="1" dirty="0">
                <a:solidFill>
                  <a:srgbClr val="002060"/>
                </a:solidFill>
                <a:latin typeface="Garamond" pitchFamily="18" charset="0"/>
              </a:rPr>
              <a:t>L’indicazione </a:t>
            </a:r>
          </a:p>
          <a:p>
            <a:pPr marL="0" indent="0">
              <a:buNone/>
            </a:pPr>
            <a:r>
              <a:rPr lang="it-IT" sz="2400" b="1" dirty="0">
                <a:solidFill>
                  <a:srgbClr val="002060"/>
                </a:solidFill>
                <a:latin typeface="Garamond" pitchFamily="18" charset="0"/>
              </a:rPr>
              <a:t>della residenza</a:t>
            </a:r>
          </a:p>
          <a:p>
            <a:pPr marL="0" indent="0">
              <a:buNone/>
            </a:pPr>
            <a:r>
              <a:rPr lang="it-IT" sz="2400" b="1" dirty="0">
                <a:solidFill>
                  <a:srgbClr val="002060"/>
                </a:solidFill>
                <a:latin typeface="Garamond" pitchFamily="18" charset="0"/>
              </a:rPr>
              <a:t>rileva per molti aspetti</a:t>
            </a:r>
          </a:p>
        </p:txBody>
      </p:sp>
      <p:cxnSp>
        <p:nvCxnSpPr>
          <p:cNvPr id="4" name="Connettore 1 3"/>
          <p:cNvCxnSpPr/>
          <p:nvPr/>
        </p:nvCxnSpPr>
        <p:spPr>
          <a:xfrm flipV="1">
            <a:off x="2699792" y="1844824"/>
            <a:ext cx="360040" cy="1584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Connettore 1 4"/>
          <p:cNvCxnSpPr>
            <a:endCxn id="2" idx="1"/>
          </p:cNvCxnSpPr>
          <p:nvPr/>
        </p:nvCxnSpPr>
        <p:spPr>
          <a:xfrm>
            <a:off x="2699792" y="3429000"/>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Connettore 1 5"/>
          <p:cNvCxnSpPr/>
          <p:nvPr/>
        </p:nvCxnSpPr>
        <p:spPr>
          <a:xfrm>
            <a:off x="2699792" y="3429000"/>
            <a:ext cx="360040" cy="1872208"/>
          </a:xfrm>
          <a:prstGeom prst="line">
            <a:avLst/>
          </a:prstGeom>
        </p:spPr>
        <p:style>
          <a:lnRef idx="1">
            <a:schemeClr val="accent1"/>
          </a:lnRef>
          <a:fillRef idx="0">
            <a:schemeClr val="accent1"/>
          </a:fillRef>
          <a:effectRef idx="0">
            <a:schemeClr val="accent1"/>
          </a:effectRef>
          <a:fontRef idx="minor">
            <a:schemeClr val="tx1"/>
          </a:fontRef>
        </p:style>
      </p:cxnSp>
      <p:sp>
        <p:nvSpPr>
          <p:cNvPr id="7" name="Rettangolo 6"/>
          <p:cNvSpPr/>
          <p:nvPr/>
        </p:nvSpPr>
        <p:spPr>
          <a:xfrm>
            <a:off x="1184666" y="2323700"/>
            <a:ext cx="494045" cy="461665"/>
          </a:xfrm>
          <a:prstGeom prst="rect">
            <a:avLst/>
          </a:prstGeom>
          <a:noFill/>
        </p:spPr>
        <p:txBody>
          <a:bodyPr wrap="none" lIns="91440" tIns="45720" rIns="91440" bIns="45720">
            <a:spAutoFit/>
          </a:bodyPr>
          <a:lstStyle/>
          <a:p>
            <a:pPr algn="ctr"/>
            <a:r>
              <a:rPr lang="it-IT"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a:t>
            </a:r>
          </a:p>
        </p:txBody>
      </p:sp>
    </p:spTree>
    <p:extLst>
      <p:ext uri="{BB962C8B-B14F-4D97-AF65-F5344CB8AC3E}">
        <p14:creationId xmlns:p14="http://schemas.microsoft.com/office/powerpoint/2010/main" val="2669035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a:spLocks noGrp="1"/>
          </p:cNvSpPr>
          <p:nvPr>
            <p:ph sz="half" idx="4294967295"/>
          </p:nvPr>
        </p:nvSpPr>
        <p:spPr>
          <a:xfrm>
            <a:off x="251520" y="2132856"/>
            <a:ext cx="2880320" cy="2304256"/>
          </a:xfrm>
          <a:prstGeom prst="rect">
            <a:avLst/>
          </a:prstGeom>
        </p:spPr>
        <p:style>
          <a:lnRef idx="2">
            <a:schemeClr val="accent1"/>
          </a:lnRef>
          <a:fillRef idx="1">
            <a:schemeClr val="lt1"/>
          </a:fillRef>
          <a:effectRef idx="0">
            <a:schemeClr val="accent1"/>
          </a:effectRef>
          <a:fontRef idx="minor">
            <a:schemeClr val="dk1"/>
          </a:fontRef>
        </p:style>
        <p:txBody>
          <a:bodyPr/>
          <a:lstStyle/>
          <a:p>
            <a:pPr marL="0" indent="0" algn="r">
              <a:buNone/>
            </a:pPr>
            <a:r>
              <a:rPr lang="it-IT" sz="2800" b="1" dirty="0">
                <a:solidFill>
                  <a:srgbClr val="002060"/>
                </a:solidFill>
                <a:latin typeface="Garamond" pitchFamily="18" charset="0"/>
              </a:rPr>
              <a:t>Modalità di contribuzione dei conviventi alle necessità della vita in comune</a:t>
            </a:r>
          </a:p>
        </p:txBody>
      </p:sp>
      <p:sp>
        <p:nvSpPr>
          <p:cNvPr id="3" name="Segnaposto contenuto 3"/>
          <p:cNvSpPr>
            <a:spLocks noGrp="1"/>
          </p:cNvSpPr>
          <p:nvPr>
            <p:ph sz="half" idx="10"/>
          </p:nvPr>
        </p:nvSpPr>
        <p:spPr>
          <a:xfrm>
            <a:off x="4284955" y="1628799"/>
            <a:ext cx="4038600" cy="3312368"/>
          </a:xfrm>
        </p:spPr>
        <p:style>
          <a:lnRef idx="2">
            <a:schemeClr val="accent1"/>
          </a:lnRef>
          <a:fillRef idx="1">
            <a:schemeClr val="lt1"/>
          </a:fillRef>
          <a:effectRef idx="0">
            <a:schemeClr val="accent1"/>
          </a:effectRef>
          <a:fontRef idx="minor">
            <a:schemeClr val="dk1"/>
          </a:fontRef>
        </p:style>
        <p:txBody>
          <a:bodyPr/>
          <a:lstStyle/>
          <a:p>
            <a:pPr marL="0" indent="0" algn="just">
              <a:buNone/>
            </a:pPr>
            <a:r>
              <a:rPr lang="it-IT" sz="2000" dirty="0">
                <a:solidFill>
                  <a:srgbClr val="002060"/>
                </a:solidFill>
                <a:latin typeface="Garamond" pitchFamily="18" charset="0"/>
              </a:rPr>
              <a:t>La riforma non contiene disposizioni sul «regime primario» della convivenza di fatto. Essa prevede, invece, che le parti possano liberamente intervenire sul punto stabilendo, nel contratto di convivenza, le modalità di contribuzione.</a:t>
            </a:r>
          </a:p>
        </p:txBody>
      </p:sp>
      <p:cxnSp>
        <p:nvCxnSpPr>
          <p:cNvPr id="4" name="Connettore 2 3"/>
          <p:cNvCxnSpPr/>
          <p:nvPr/>
        </p:nvCxnSpPr>
        <p:spPr>
          <a:xfrm>
            <a:off x="3131840" y="3284983"/>
            <a:ext cx="1152128" cy="0"/>
          </a:xfrm>
          <a:prstGeom prst="straightConnector1">
            <a:avLst/>
          </a:prstGeom>
          <a:ln>
            <a:tailEnd type="arrow"/>
          </a:ln>
        </p:spPr>
        <p:style>
          <a:lnRef idx="2">
            <a:schemeClr val="accent1"/>
          </a:lnRef>
          <a:fillRef idx="1">
            <a:schemeClr val="lt1"/>
          </a:fillRef>
          <a:effectRef idx="0">
            <a:schemeClr val="accent1"/>
          </a:effectRef>
          <a:fontRef idx="minor">
            <a:schemeClr val="dk1"/>
          </a:fontRef>
        </p:style>
      </p:cxnSp>
      <p:sp>
        <p:nvSpPr>
          <p:cNvPr id="5" name="Rettangolo 4"/>
          <p:cNvSpPr/>
          <p:nvPr/>
        </p:nvSpPr>
        <p:spPr>
          <a:xfrm>
            <a:off x="1250271" y="1700808"/>
            <a:ext cx="481222" cy="461665"/>
          </a:xfrm>
          <a:prstGeom prst="rect">
            <a:avLst/>
          </a:prstGeom>
          <a:noFill/>
        </p:spPr>
        <p:txBody>
          <a:bodyPr wrap="none" lIns="91440" tIns="45720" rIns="91440" bIns="45720">
            <a:spAutoFit/>
          </a:bodyPr>
          <a:lstStyle/>
          <a:p>
            <a:pPr algn="ctr"/>
            <a:r>
              <a:rPr lang="it-IT"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a:t>
            </a:r>
            <a:r>
              <a:rPr lang="it-IT"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p:txBody>
      </p:sp>
    </p:spTree>
    <p:extLst>
      <p:ext uri="{BB962C8B-B14F-4D97-AF65-F5344CB8AC3E}">
        <p14:creationId xmlns:p14="http://schemas.microsoft.com/office/powerpoint/2010/main" val="26690359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sz="half" idx="10"/>
          </p:nvPr>
        </p:nvSpPr>
        <p:spPr>
          <a:xfrm>
            <a:off x="827584" y="1268760"/>
            <a:ext cx="7639987" cy="4608511"/>
          </a:xfrm>
        </p:spPr>
        <p:style>
          <a:lnRef idx="2">
            <a:schemeClr val="accent1"/>
          </a:lnRef>
          <a:fillRef idx="1">
            <a:schemeClr val="lt1"/>
          </a:fillRef>
          <a:effectRef idx="0">
            <a:schemeClr val="accent1"/>
          </a:effectRef>
          <a:fontRef idx="minor">
            <a:schemeClr val="dk1"/>
          </a:fontRef>
        </p:style>
        <p:txBody>
          <a:bodyPr/>
          <a:lstStyle/>
          <a:p>
            <a:pPr marL="0" indent="0" algn="just">
              <a:buNone/>
            </a:pPr>
            <a:r>
              <a:rPr lang="it-IT" sz="2400" dirty="0">
                <a:solidFill>
                  <a:srgbClr val="002060"/>
                </a:solidFill>
                <a:latin typeface="Garamond" pitchFamily="18" charset="0"/>
              </a:rPr>
              <a:t>Ai conviventi non è applicabile l’art. 160 c.c. relativo ai diritti inderogabili dei coniugi.</a:t>
            </a:r>
          </a:p>
          <a:p>
            <a:pPr marL="0" indent="0" algn="just">
              <a:buNone/>
            </a:pPr>
            <a:r>
              <a:rPr lang="it-IT" sz="2400" dirty="0">
                <a:solidFill>
                  <a:srgbClr val="002060"/>
                </a:solidFill>
                <a:latin typeface="Garamond" pitchFamily="18" charset="0"/>
              </a:rPr>
              <a:t>Pertanto, i conviventi possono regolare liberamente quantità e modalità di contribuzione, anche eventualmente a prescindere dal criterio della proporzionalità, posto che l’inderogabilità di tale regola è sancita da una norma (art. 160 c.c.) che il codice civile riferisce ai soli coniugi e che la riforma ha esteso ai soli </a:t>
            </a:r>
            <a:r>
              <a:rPr lang="it-IT" sz="2400" i="1" dirty="0" err="1">
                <a:solidFill>
                  <a:srgbClr val="002060"/>
                </a:solidFill>
                <a:latin typeface="Garamond" pitchFamily="18" charset="0"/>
              </a:rPr>
              <a:t>partners</a:t>
            </a:r>
            <a:r>
              <a:rPr lang="it-IT" sz="2400" dirty="0">
                <a:solidFill>
                  <a:srgbClr val="002060"/>
                </a:solidFill>
                <a:latin typeface="Garamond" pitchFamily="18" charset="0"/>
              </a:rPr>
              <a:t> dell’unione civile tacendo invece in relazione ai soggetti del contratto di convivenza.</a:t>
            </a:r>
          </a:p>
        </p:txBody>
      </p:sp>
    </p:spTree>
    <p:extLst>
      <p:ext uri="{BB962C8B-B14F-4D97-AF65-F5344CB8AC3E}">
        <p14:creationId xmlns:p14="http://schemas.microsoft.com/office/powerpoint/2010/main" val="40992421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3"/>
          <p:cNvSpPr>
            <a:spLocks noGrp="1"/>
          </p:cNvSpPr>
          <p:nvPr>
            <p:ph sz="half" idx="10"/>
          </p:nvPr>
        </p:nvSpPr>
        <p:spPr>
          <a:xfrm>
            <a:off x="4499992" y="260648"/>
            <a:ext cx="4398640" cy="1440160"/>
          </a:xfrm>
        </p:spPr>
        <p:style>
          <a:lnRef idx="2">
            <a:schemeClr val="accent1"/>
          </a:lnRef>
          <a:fillRef idx="1">
            <a:schemeClr val="lt1"/>
          </a:fillRef>
          <a:effectRef idx="0">
            <a:schemeClr val="accent1"/>
          </a:effectRef>
          <a:fontRef idx="minor">
            <a:schemeClr val="dk1"/>
          </a:fontRef>
        </p:style>
        <p:txBody>
          <a:bodyPr/>
          <a:lstStyle/>
          <a:p>
            <a:pPr marL="0" indent="0" algn="just">
              <a:buNone/>
            </a:pPr>
            <a:r>
              <a:rPr lang="it-IT" sz="2600" dirty="0">
                <a:solidFill>
                  <a:srgbClr val="002060"/>
                </a:solidFill>
                <a:latin typeface="Garamond" pitchFamily="18" charset="0"/>
              </a:rPr>
              <a:t>Il dovere di contribuzione nasce </a:t>
            </a:r>
            <a:r>
              <a:rPr lang="it-IT" sz="2600" i="1" dirty="0">
                <a:solidFill>
                  <a:srgbClr val="002060"/>
                </a:solidFill>
                <a:latin typeface="Garamond" pitchFamily="18" charset="0"/>
              </a:rPr>
              <a:t>ex </a:t>
            </a:r>
            <a:r>
              <a:rPr lang="it-IT" sz="2600" i="1" dirty="0" err="1">
                <a:solidFill>
                  <a:srgbClr val="002060"/>
                </a:solidFill>
                <a:latin typeface="Garamond" pitchFamily="18" charset="0"/>
              </a:rPr>
              <a:t>lege</a:t>
            </a:r>
            <a:r>
              <a:rPr lang="it-IT" sz="2600" dirty="0">
                <a:solidFill>
                  <a:srgbClr val="002060"/>
                </a:solidFill>
                <a:latin typeface="Garamond" pitchFamily="18" charset="0"/>
              </a:rPr>
              <a:t> (art. 143) quale effetto del matrimonio.</a:t>
            </a:r>
          </a:p>
        </p:txBody>
      </p:sp>
      <p:sp>
        <p:nvSpPr>
          <p:cNvPr id="4" name="Segnaposto contenuto 3"/>
          <p:cNvSpPr>
            <a:spLocks noGrp="1"/>
          </p:cNvSpPr>
          <p:nvPr>
            <p:ph sz="half" idx="10"/>
          </p:nvPr>
        </p:nvSpPr>
        <p:spPr>
          <a:xfrm>
            <a:off x="4499992" y="2276872"/>
            <a:ext cx="4398640" cy="2880320"/>
          </a:xfrm>
        </p:spPr>
        <p:style>
          <a:lnRef idx="2">
            <a:schemeClr val="accent1"/>
          </a:lnRef>
          <a:fillRef idx="1">
            <a:schemeClr val="lt1"/>
          </a:fillRef>
          <a:effectRef idx="0">
            <a:schemeClr val="accent1"/>
          </a:effectRef>
          <a:fontRef idx="minor">
            <a:schemeClr val="dk1"/>
          </a:fontRef>
        </p:style>
        <p:txBody>
          <a:bodyPr/>
          <a:lstStyle/>
          <a:p>
            <a:pPr marL="0" indent="0" algn="just">
              <a:buNone/>
            </a:pPr>
            <a:r>
              <a:rPr lang="it-IT" sz="2600" dirty="0">
                <a:solidFill>
                  <a:srgbClr val="002060"/>
                </a:solidFill>
                <a:latin typeface="Garamond" pitchFamily="18" charset="0"/>
              </a:rPr>
              <a:t>Il dovere di contribuzione non  è un effetto automatico della registrazione della convivenza, bensì un effetto che può scaturire dal contratto di convivenza (comma 53, </a:t>
            </a:r>
            <a:r>
              <a:rPr lang="it-IT" sz="2600" dirty="0" err="1">
                <a:solidFill>
                  <a:srgbClr val="002060"/>
                </a:solidFill>
                <a:latin typeface="Garamond" pitchFamily="18" charset="0"/>
              </a:rPr>
              <a:t>lett</a:t>
            </a:r>
            <a:r>
              <a:rPr lang="it-IT" sz="2600" dirty="0">
                <a:solidFill>
                  <a:srgbClr val="002060"/>
                </a:solidFill>
                <a:latin typeface="Garamond" pitchFamily="18" charset="0"/>
              </a:rPr>
              <a:t>. b).</a:t>
            </a:r>
          </a:p>
        </p:txBody>
      </p:sp>
      <p:sp>
        <p:nvSpPr>
          <p:cNvPr id="2" name="Rettangolo 1"/>
          <p:cNvSpPr/>
          <p:nvPr/>
        </p:nvSpPr>
        <p:spPr>
          <a:xfrm>
            <a:off x="251520" y="499906"/>
            <a:ext cx="2350323" cy="584775"/>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sz="3200" b="1" cap="none" spc="0" dirty="0">
                <a:ln/>
                <a:solidFill>
                  <a:schemeClr val="accent3"/>
                </a:solidFill>
                <a:effectLst/>
              </a:rPr>
              <a:t>Matrimonio</a:t>
            </a:r>
          </a:p>
        </p:txBody>
      </p:sp>
      <p:sp>
        <p:nvSpPr>
          <p:cNvPr id="5" name="Rettangolo 4"/>
          <p:cNvSpPr/>
          <p:nvPr/>
        </p:nvSpPr>
        <p:spPr>
          <a:xfrm>
            <a:off x="211444" y="2490718"/>
            <a:ext cx="2390399" cy="584775"/>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sz="3200" b="1" cap="none" spc="0" dirty="0">
                <a:ln/>
                <a:solidFill>
                  <a:schemeClr val="accent3"/>
                </a:solidFill>
                <a:effectLst/>
              </a:rPr>
              <a:t>Convivenza</a:t>
            </a:r>
          </a:p>
        </p:txBody>
      </p:sp>
      <p:sp>
        <p:nvSpPr>
          <p:cNvPr id="6" name="Freccia a destra 5"/>
          <p:cNvSpPr/>
          <p:nvPr/>
        </p:nvSpPr>
        <p:spPr>
          <a:xfrm>
            <a:off x="2699792" y="684700"/>
            <a:ext cx="1656184" cy="292388"/>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it-IT"/>
          </a:p>
        </p:txBody>
      </p:sp>
      <p:sp>
        <p:nvSpPr>
          <p:cNvPr id="7" name="Freccia a destra 6"/>
          <p:cNvSpPr/>
          <p:nvPr/>
        </p:nvSpPr>
        <p:spPr>
          <a:xfrm>
            <a:off x="2675327" y="2636912"/>
            <a:ext cx="1656184" cy="292388"/>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it-IT"/>
          </a:p>
        </p:txBody>
      </p:sp>
      <p:sp>
        <p:nvSpPr>
          <p:cNvPr id="8" name="Segnaposto contenuto 3"/>
          <p:cNvSpPr>
            <a:spLocks noGrp="1"/>
          </p:cNvSpPr>
          <p:nvPr>
            <p:ph sz="half" idx="10"/>
          </p:nvPr>
        </p:nvSpPr>
        <p:spPr>
          <a:xfrm>
            <a:off x="286802" y="5589240"/>
            <a:ext cx="8640960" cy="1008112"/>
          </a:xfrm>
        </p:spPr>
        <p:style>
          <a:lnRef idx="2">
            <a:schemeClr val="accent1"/>
          </a:lnRef>
          <a:fillRef idx="1">
            <a:schemeClr val="lt1"/>
          </a:fillRef>
          <a:effectRef idx="0">
            <a:schemeClr val="accent1"/>
          </a:effectRef>
          <a:fontRef idx="minor">
            <a:schemeClr val="dk1"/>
          </a:fontRef>
        </p:style>
        <p:txBody>
          <a:bodyPr/>
          <a:lstStyle/>
          <a:p>
            <a:pPr marL="0" indent="0" algn="just">
              <a:buNone/>
            </a:pPr>
            <a:r>
              <a:rPr lang="it-IT" sz="2600" dirty="0">
                <a:solidFill>
                  <a:srgbClr val="002060"/>
                </a:solidFill>
                <a:latin typeface="Garamond" pitchFamily="18" charset="0"/>
              </a:rPr>
              <a:t>Col contratto di convivenza si trasforma una obbligazione da</a:t>
            </a:r>
            <a:r>
              <a:rPr lang="it-IT" sz="2600" b="0" dirty="0">
                <a:solidFill>
                  <a:srgbClr val="002060"/>
                </a:solidFill>
                <a:latin typeface="Garamond" pitchFamily="18" charset="0"/>
              </a:rPr>
              <a:t> </a:t>
            </a:r>
            <a:r>
              <a:rPr lang="it-IT" sz="2600" dirty="0">
                <a:solidFill>
                  <a:srgbClr val="FF0000"/>
                </a:solidFill>
                <a:latin typeface="Garamond" pitchFamily="18" charset="0"/>
              </a:rPr>
              <a:t>Naturale</a:t>
            </a:r>
            <a:r>
              <a:rPr lang="it-IT" sz="2600" dirty="0">
                <a:solidFill>
                  <a:srgbClr val="002060"/>
                </a:solidFill>
                <a:latin typeface="Garamond" pitchFamily="18" charset="0"/>
              </a:rPr>
              <a:t> a </a:t>
            </a:r>
            <a:r>
              <a:rPr lang="it-IT" sz="2600" dirty="0">
                <a:solidFill>
                  <a:srgbClr val="FF0000"/>
                </a:solidFill>
                <a:latin typeface="Garamond" pitchFamily="18" charset="0"/>
              </a:rPr>
              <a:t>Civile</a:t>
            </a:r>
            <a:r>
              <a:rPr lang="it-IT" sz="2600" dirty="0">
                <a:solidFill>
                  <a:srgbClr val="002060"/>
                </a:solidFill>
                <a:latin typeface="Garamond" pitchFamily="18" charset="0"/>
              </a:rPr>
              <a:t>.</a:t>
            </a:r>
            <a:endParaRPr lang="it-IT" sz="2600" dirty="0">
              <a:solidFill>
                <a:srgbClr val="FF0000"/>
              </a:solidFill>
              <a:latin typeface="Garamond" pitchFamily="18" charset="0"/>
            </a:endParaRPr>
          </a:p>
        </p:txBody>
      </p:sp>
    </p:spTree>
    <p:extLst>
      <p:ext uri="{BB962C8B-B14F-4D97-AF65-F5344CB8AC3E}">
        <p14:creationId xmlns:p14="http://schemas.microsoft.com/office/powerpoint/2010/main" val="24492006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88640"/>
            <a:ext cx="8496944" cy="830997"/>
          </a:xfrm>
        </p:spPr>
        <p:txBody>
          <a:bodyPr/>
          <a:lstStyle/>
          <a:p>
            <a:pPr marL="0" indent="0" algn="just">
              <a:buNone/>
            </a:pPr>
            <a:r>
              <a:rPr lang="it-IT" sz="2800" dirty="0">
                <a:solidFill>
                  <a:srgbClr val="002060"/>
                </a:solidFill>
                <a:latin typeface="Garamond" pitchFamily="18" charset="0"/>
              </a:rPr>
              <a:t>Noto problema delle trasformazioni di una obbligazione da Naturale a Civile </a:t>
            </a:r>
          </a:p>
        </p:txBody>
      </p:sp>
      <p:sp>
        <p:nvSpPr>
          <p:cNvPr id="3" name="Segnaposto contenuto 2"/>
          <p:cNvSpPr>
            <a:spLocks noGrp="1"/>
          </p:cNvSpPr>
          <p:nvPr>
            <p:ph sz="half" idx="4294967295"/>
          </p:nvPr>
        </p:nvSpPr>
        <p:spPr>
          <a:xfrm>
            <a:off x="3779912" y="1445876"/>
            <a:ext cx="4968552" cy="4214695"/>
          </a:xfrm>
          <a:prstGeom prst="rect">
            <a:avLst/>
          </a:prstGeom>
        </p:spPr>
        <p:style>
          <a:lnRef idx="2">
            <a:schemeClr val="accent1"/>
          </a:lnRef>
          <a:fillRef idx="1">
            <a:schemeClr val="lt1"/>
          </a:fillRef>
          <a:effectRef idx="0">
            <a:schemeClr val="accent1"/>
          </a:effectRef>
          <a:fontRef idx="minor">
            <a:schemeClr val="dk1"/>
          </a:fontRef>
        </p:style>
        <p:txBody>
          <a:bodyPr>
            <a:normAutofit/>
          </a:bodyPr>
          <a:lstStyle/>
          <a:p>
            <a:pPr marL="0" indent="0" algn="just">
              <a:buNone/>
            </a:pPr>
            <a:r>
              <a:rPr lang="it-IT" sz="2800" dirty="0">
                <a:solidFill>
                  <a:srgbClr val="002060"/>
                </a:solidFill>
                <a:latin typeface="Garamond" pitchFamily="18" charset="0"/>
              </a:rPr>
              <a:t>Esclude la «novazione» di una obbligazione naturale in quanto l’art. 2034² sancisce che i doveri morali e sociali  non producono altri effetti all’infuori della irripetibilità (</a:t>
            </a:r>
            <a:r>
              <a:rPr lang="it-IT" sz="2800" i="1" dirty="0">
                <a:solidFill>
                  <a:srgbClr val="002060"/>
                </a:solidFill>
                <a:latin typeface="Garamond" pitchFamily="18" charset="0"/>
              </a:rPr>
              <a:t>soluti </a:t>
            </a:r>
            <a:r>
              <a:rPr lang="it-IT" sz="2800" i="1" dirty="0" err="1">
                <a:solidFill>
                  <a:srgbClr val="002060"/>
                </a:solidFill>
                <a:latin typeface="Garamond" pitchFamily="18" charset="0"/>
              </a:rPr>
              <a:t>retentio</a:t>
            </a:r>
            <a:r>
              <a:rPr lang="it-IT" sz="2800" dirty="0">
                <a:solidFill>
                  <a:srgbClr val="002060"/>
                </a:solidFill>
                <a:latin typeface="Garamond" pitchFamily="18" charset="0"/>
              </a:rPr>
              <a:t>).</a:t>
            </a:r>
          </a:p>
          <a:p>
            <a:pPr marL="0" indent="0" algn="just">
              <a:buNone/>
            </a:pPr>
            <a:r>
              <a:rPr lang="it-IT" sz="2800" dirty="0">
                <a:solidFill>
                  <a:srgbClr val="002060"/>
                </a:solidFill>
                <a:latin typeface="Garamond" pitchFamily="18" charset="0"/>
              </a:rPr>
              <a:t>Non è consentito alla autonomia privata trasformare tali doveri da naturali in civili.</a:t>
            </a:r>
          </a:p>
        </p:txBody>
      </p:sp>
      <p:sp>
        <p:nvSpPr>
          <p:cNvPr id="4" name="Titolo 1"/>
          <p:cNvSpPr txBox="1">
            <a:spLocks/>
          </p:cNvSpPr>
          <p:nvPr/>
        </p:nvSpPr>
        <p:spPr>
          <a:xfrm>
            <a:off x="323528" y="1445876"/>
            <a:ext cx="2318072" cy="55709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just">
              <a:buFont typeface="Georgia" pitchFamily="18" charset="0"/>
              <a:buNone/>
            </a:pPr>
            <a:r>
              <a:rPr lang="it-IT" sz="2800" dirty="0">
                <a:solidFill>
                  <a:srgbClr val="FF0000"/>
                </a:solidFill>
                <a:latin typeface="Garamond" pitchFamily="18" charset="0"/>
              </a:rPr>
              <a:t>Tesi negativa</a:t>
            </a:r>
          </a:p>
        </p:txBody>
      </p:sp>
      <p:sp>
        <p:nvSpPr>
          <p:cNvPr id="5" name="Freccia a destra 4"/>
          <p:cNvSpPr/>
          <p:nvPr/>
        </p:nvSpPr>
        <p:spPr>
          <a:xfrm>
            <a:off x="2617642" y="1535303"/>
            <a:ext cx="1018254" cy="381529"/>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Tree>
    <p:extLst>
      <p:ext uri="{BB962C8B-B14F-4D97-AF65-F5344CB8AC3E}">
        <p14:creationId xmlns:p14="http://schemas.microsoft.com/office/powerpoint/2010/main" val="1497773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88640"/>
            <a:ext cx="8496944" cy="830997"/>
          </a:xfrm>
        </p:spPr>
        <p:txBody>
          <a:bodyPr/>
          <a:lstStyle/>
          <a:p>
            <a:pPr marL="0" indent="0" algn="just">
              <a:buNone/>
            </a:pPr>
            <a:r>
              <a:rPr lang="it-IT" sz="2800" dirty="0">
                <a:solidFill>
                  <a:srgbClr val="002060"/>
                </a:solidFill>
                <a:latin typeface="Garamond" pitchFamily="18" charset="0"/>
              </a:rPr>
              <a:t>Noto problema delle trasformazioni di una obbligazione da Naturale a Civile </a:t>
            </a:r>
          </a:p>
        </p:txBody>
      </p:sp>
      <p:sp>
        <p:nvSpPr>
          <p:cNvPr id="3" name="Segnaposto contenuto 2"/>
          <p:cNvSpPr>
            <a:spLocks noGrp="1"/>
          </p:cNvSpPr>
          <p:nvPr>
            <p:ph sz="half" idx="4294967295"/>
          </p:nvPr>
        </p:nvSpPr>
        <p:spPr>
          <a:xfrm>
            <a:off x="3779912" y="1445876"/>
            <a:ext cx="4968552" cy="4214695"/>
          </a:xfrm>
          <a:prstGeom prst="rect">
            <a:avLst/>
          </a:prstGeom>
        </p:spPr>
        <p:style>
          <a:lnRef idx="2">
            <a:schemeClr val="accent1"/>
          </a:lnRef>
          <a:fillRef idx="1">
            <a:schemeClr val="lt1"/>
          </a:fillRef>
          <a:effectRef idx="0">
            <a:schemeClr val="accent1"/>
          </a:effectRef>
          <a:fontRef idx="minor">
            <a:schemeClr val="dk1"/>
          </a:fontRef>
        </p:style>
        <p:txBody>
          <a:bodyPr>
            <a:normAutofit fontScale="92500"/>
          </a:bodyPr>
          <a:lstStyle/>
          <a:p>
            <a:pPr marL="0" indent="0" algn="just">
              <a:buNone/>
            </a:pPr>
            <a:r>
              <a:rPr lang="it-IT" sz="2800" dirty="0">
                <a:solidFill>
                  <a:srgbClr val="002060"/>
                </a:solidFill>
                <a:latin typeface="Garamond" pitchFamily="18" charset="0"/>
              </a:rPr>
              <a:t>Tale limitazione, così drastica, alla libertà contrattuale non pare avere una giustificazione sistematica.</a:t>
            </a:r>
          </a:p>
          <a:p>
            <a:pPr marL="0" indent="0" algn="just">
              <a:buNone/>
            </a:pPr>
            <a:r>
              <a:rPr lang="it-IT" sz="2800" dirty="0">
                <a:solidFill>
                  <a:srgbClr val="002060"/>
                </a:solidFill>
                <a:latin typeface="Garamond" pitchFamily="18" charset="0"/>
              </a:rPr>
              <a:t>L’obbligazione naturale, già meritevole di tutela nei limiti della irripetibilità, deve essere considerata come un interesse lecito alla produzione di effetti obbligatori tramite la sua trasformazione in obbligazione civile. </a:t>
            </a:r>
          </a:p>
        </p:txBody>
      </p:sp>
      <p:sp>
        <p:nvSpPr>
          <p:cNvPr id="4" name="Titolo 1"/>
          <p:cNvSpPr txBox="1">
            <a:spLocks/>
          </p:cNvSpPr>
          <p:nvPr/>
        </p:nvSpPr>
        <p:spPr>
          <a:xfrm>
            <a:off x="323528" y="1445876"/>
            <a:ext cx="2318072" cy="55709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just">
              <a:buFont typeface="Georgia" pitchFamily="18" charset="0"/>
              <a:buNone/>
            </a:pPr>
            <a:r>
              <a:rPr lang="it-IT" sz="2800" dirty="0">
                <a:solidFill>
                  <a:srgbClr val="FF0000"/>
                </a:solidFill>
                <a:latin typeface="Garamond" pitchFamily="18" charset="0"/>
              </a:rPr>
              <a:t>Tesi positiva</a:t>
            </a:r>
          </a:p>
        </p:txBody>
      </p:sp>
      <p:sp>
        <p:nvSpPr>
          <p:cNvPr id="5" name="Freccia a destra 4"/>
          <p:cNvSpPr/>
          <p:nvPr/>
        </p:nvSpPr>
        <p:spPr>
          <a:xfrm>
            <a:off x="2617642" y="1535303"/>
            <a:ext cx="1018254" cy="381529"/>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Tree>
    <p:extLst>
      <p:ext uri="{BB962C8B-B14F-4D97-AF65-F5344CB8AC3E}">
        <p14:creationId xmlns:p14="http://schemas.microsoft.com/office/powerpoint/2010/main" val="40738761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88641"/>
            <a:ext cx="4176464" cy="576064"/>
          </a:xfrm>
        </p:spPr>
        <p:txBody>
          <a:bodyPr/>
          <a:lstStyle/>
          <a:p>
            <a:pPr marL="0" indent="0" algn="just">
              <a:buNone/>
            </a:pPr>
            <a:r>
              <a:rPr lang="it-IT" sz="2800" dirty="0">
                <a:solidFill>
                  <a:srgbClr val="002060"/>
                </a:solidFill>
                <a:latin typeface="Garamond" pitchFamily="18" charset="0"/>
              </a:rPr>
              <a:t>Da obbligazione naturale</a:t>
            </a:r>
          </a:p>
        </p:txBody>
      </p:sp>
      <p:sp>
        <p:nvSpPr>
          <p:cNvPr id="3" name="Segnaposto contenuto 2"/>
          <p:cNvSpPr>
            <a:spLocks noGrp="1"/>
          </p:cNvSpPr>
          <p:nvPr>
            <p:ph sz="half" idx="4294967295"/>
          </p:nvPr>
        </p:nvSpPr>
        <p:spPr>
          <a:xfrm>
            <a:off x="323850" y="1484784"/>
            <a:ext cx="8424614" cy="4525963"/>
          </a:xfrm>
          <a:prstGeom prst="rect">
            <a:avLst/>
          </a:prstGeom>
        </p:spPr>
        <p:style>
          <a:lnRef idx="2">
            <a:schemeClr val="accent1"/>
          </a:lnRef>
          <a:fillRef idx="1">
            <a:schemeClr val="lt1"/>
          </a:fillRef>
          <a:effectRef idx="0">
            <a:schemeClr val="accent1"/>
          </a:effectRef>
          <a:fontRef idx="minor">
            <a:schemeClr val="dk1"/>
          </a:fontRef>
        </p:style>
        <p:txBody>
          <a:bodyPr>
            <a:normAutofit lnSpcReduction="10000"/>
          </a:bodyPr>
          <a:lstStyle/>
          <a:p>
            <a:pPr marL="0" indent="0" algn="just">
              <a:buNone/>
            </a:pPr>
            <a:r>
              <a:rPr lang="it-IT" sz="2800" dirty="0">
                <a:solidFill>
                  <a:srgbClr val="002060"/>
                </a:solidFill>
                <a:latin typeface="Garamond" pitchFamily="18" charset="0"/>
              </a:rPr>
              <a:t>Come si evince dal su richiamato comma 53 </a:t>
            </a:r>
            <a:r>
              <a:rPr lang="it-IT" sz="2800" dirty="0" err="1">
                <a:solidFill>
                  <a:srgbClr val="002060"/>
                </a:solidFill>
                <a:latin typeface="Garamond" pitchFamily="18" charset="0"/>
              </a:rPr>
              <a:t>lett</a:t>
            </a:r>
            <a:r>
              <a:rPr lang="it-IT" sz="2800" dirty="0">
                <a:solidFill>
                  <a:srgbClr val="002060"/>
                </a:solidFill>
                <a:latin typeface="Garamond" pitchFamily="18" charset="0"/>
              </a:rPr>
              <a:t>. b), il legislatore del 2016 ha ricalcato il disposto dell’art. 143 c.c. che disciplina «Diritti e doveri reciproci dei coniugi».</a:t>
            </a:r>
          </a:p>
          <a:p>
            <a:pPr marL="0" indent="0" algn="just">
              <a:buNone/>
            </a:pPr>
            <a:r>
              <a:rPr lang="it-IT" sz="2800" dirty="0">
                <a:solidFill>
                  <a:srgbClr val="002060"/>
                </a:solidFill>
                <a:latin typeface="Garamond" pitchFamily="18" charset="0"/>
              </a:rPr>
              <a:t>Con il contratto di convivenza, dunque, i conviventi, attraverso una previsione per via negoziale possono </a:t>
            </a:r>
            <a:r>
              <a:rPr lang="it-IT" sz="2800" u="sng" dirty="0">
                <a:solidFill>
                  <a:srgbClr val="002060"/>
                </a:solidFill>
                <a:latin typeface="Garamond" pitchFamily="18" charset="0"/>
              </a:rPr>
              <a:t>convertire</a:t>
            </a:r>
            <a:r>
              <a:rPr lang="it-IT" sz="2800" dirty="0">
                <a:solidFill>
                  <a:srgbClr val="002060"/>
                </a:solidFill>
                <a:latin typeface="Garamond" pitchFamily="18" charset="0"/>
              </a:rPr>
              <a:t> o </a:t>
            </a:r>
            <a:r>
              <a:rPr lang="it-IT" sz="2800" u="sng" dirty="0">
                <a:solidFill>
                  <a:srgbClr val="002060"/>
                </a:solidFill>
                <a:latin typeface="Garamond" pitchFamily="18" charset="0"/>
              </a:rPr>
              <a:t>trasformare</a:t>
            </a:r>
            <a:r>
              <a:rPr lang="it-IT" sz="2800" dirty="0">
                <a:solidFill>
                  <a:srgbClr val="002060"/>
                </a:solidFill>
                <a:latin typeface="Garamond" pitchFamily="18" charset="0"/>
              </a:rPr>
              <a:t> una obbligazione da «naturale» in «civile».</a:t>
            </a:r>
          </a:p>
          <a:p>
            <a:pPr marL="0" indent="0" algn="just">
              <a:buNone/>
            </a:pPr>
            <a:r>
              <a:rPr lang="it-IT" sz="2800" dirty="0">
                <a:solidFill>
                  <a:srgbClr val="002060"/>
                </a:solidFill>
                <a:latin typeface="Garamond" pitchFamily="18" charset="0"/>
              </a:rPr>
              <a:t>In altri termini, se non vi fosse il contratto di convivenza tali obblighi resterebbero relegati nella sfera «minore» delle obbligazioni naturali.</a:t>
            </a:r>
          </a:p>
        </p:txBody>
      </p:sp>
      <p:sp>
        <p:nvSpPr>
          <p:cNvPr id="4" name="Titolo 1"/>
          <p:cNvSpPr txBox="1">
            <a:spLocks/>
          </p:cNvSpPr>
          <p:nvPr/>
        </p:nvSpPr>
        <p:spPr>
          <a:xfrm>
            <a:off x="5868144" y="188641"/>
            <a:ext cx="3168352" cy="576064"/>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just">
              <a:buFont typeface="Georgia" pitchFamily="18" charset="0"/>
              <a:buNone/>
            </a:pPr>
            <a:r>
              <a:rPr lang="it-IT" sz="2800" dirty="0">
                <a:solidFill>
                  <a:srgbClr val="002060"/>
                </a:solidFill>
                <a:latin typeface="Garamond" pitchFamily="18" charset="0"/>
              </a:rPr>
              <a:t>obbligazione civile</a:t>
            </a:r>
          </a:p>
        </p:txBody>
      </p:sp>
      <p:sp>
        <p:nvSpPr>
          <p:cNvPr id="5" name="Freccia a destra 4"/>
          <p:cNvSpPr/>
          <p:nvPr/>
        </p:nvSpPr>
        <p:spPr>
          <a:xfrm>
            <a:off x="4139952" y="260648"/>
            <a:ext cx="1656184" cy="504056"/>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6" name="Titolo 1"/>
          <p:cNvSpPr txBox="1">
            <a:spLocks/>
          </p:cNvSpPr>
          <p:nvPr/>
        </p:nvSpPr>
        <p:spPr>
          <a:xfrm>
            <a:off x="4535996" y="-44390"/>
            <a:ext cx="432048" cy="46606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just">
              <a:buFont typeface="Georgia" pitchFamily="18" charset="0"/>
              <a:buNone/>
            </a:pPr>
            <a:r>
              <a:rPr lang="it-IT" sz="2800" dirty="0">
                <a:solidFill>
                  <a:srgbClr val="002060"/>
                </a:solidFill>
                <a:latin typeface="Garamond" pitchFamily="18" charset="0"/>
              </a:rPr>
              <a:t>a</a:t>
            </a:r>
          </a:p>
        </p:txBody>
      </p:sp>
      <p:sp>
        <p:nvSpPr>
          <p:cNvPr id="7" name="Titolo 1"/>
          <p:cNvSpPr txBox="1">
            <a:spLocks/>
          </p:cNvSpPr>
          <p:nvPr/>
        </p:nvSpPr>
        <p:spPr>
          <a:xfrm>
            <a:off x="1047800" y="746200"/>
            <a:ext cx="7408440" cy="576064"/>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Font typeface="Georgia" pitchFamily="18" charset="0"/>
              <a:buNone/>
            </a:pPr>
            <a:r>
              <a:rPr lang="it-IT" sz="2800" dirty="0">
                <a:solidFill>
                  <a:srgbClr val="002060"/>
                </a:solidFill>
                <a:latin typeface="Garamond" pitchFamily="18" charset="0"/>
              </a:rPr>
              <a:t>E riflessi sul testamento tra conviventi</a:t>
            </a:r>
          </a:p>
        </p:txBody>
      </p:sp>
    </p:spTree>
    <p:extLst>
      <p:ext uri="{BB962C8B-B14F-4D97-AF65-F5344CB8AC3E}">
        <p14:creationId xmlns:p14="http://schemas.microsoft.com/office/powerpoint/2010/main" val="3671188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sz="half" idx="10"/>
          </p:nvPr>
        </p:nvSpPr>
        <p:spPr>
          <a:xfrm>
            <a:off x="755576" y="1412776"/>
            <a:ext cx="7639987" cy="4752528"/>
          </a:xfrm>
        </p:spPr>
        <p:style>
          <a:lnRef idx="2">
            <a:schemeClr val="accent1"/>
          </a:lnRef>
          <a:fillRef idx="1">
            <a:schemeClr val="lt1"/>
          </a:fillRef>
          <a:effectRef idx="0">
            <a:schemeClr val="accent1"/>
          </a:effectRef>
          <a:fontRef idx="minor">
            <a:schemeClr val="dk1"/>
          </a:fontRef>
        </p:style>
        <p:txBody>
          <a:bodyPr/>
          <a:lstStyle/>
          <a:p>
            <a:pPr marL="0" indent="0" algn="just">
              <a:buNone/>
            </a:pPr>
            <a:r>
              <a:rPr lang="it-IT" sz="3000" b="0" dirty="0">
                <a:solidFill>
                  <a:srgbClr val="002060"/>
                </a:solidFill>
                <a:latin typeface="Garamond" pitchFamily="18" charset="0"/>
              </a:rPr>
              <a:t>La riforma presenta dunque il non trascurabile pregio di eliminare le residue perplessità sull’ammissibilità dei contratti di convivenza diretti alla previsione per via negoziale di un dovere civilmente vincolante di contenuto analogo a quella che, in assenza di contratto, sarebbe una mera obbligazione naturale.</a:t>
            </a:r>
          </a:p>
        </p:txBody>
      </p:sp>
      <p:sp>
        <p:nvSpPr>
          <p:cNvPr id="2" name="Rettangolo 1"/>
          <p:cNvSpPr/>
          <p:nvPr/>
        </p:nvSpPr>
        <p:spPr>
          <a:xfrm>
            <a:off x="3054731" y="260648"/>
            <a:ext cx="2751074" cy="70788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40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ook Antiqua" pitchFamily="18" charset="0"/>
              </a:rPr>
              <a:t>Riforma</a:t>
            </a:r>
          </a:p>
        </p:txBody>
      </p:sp>
    </p:spTree>
    <p:extLst>
      <p:ext uri="{BB962C8B-B14F-4D97-AF65-F5344CB8AC3E}">
        <p14:creationId xmlns:p14="http://schemas.microsoft.com/office/powerpoint/2010/main" val="26092374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a:spLocks noGrp="1"/>
          </p:cNvSpPr>
          <p:nvPr>
            <p:ph sz="half" idx="4294967295"/>
          </p:nvPr>
        </p:nvSpPr>
        <p:spPr>
          <a:xfrm>
            <a:off x="467544" y="1664804"/>
            <a:ext cx="1872208" cy="792088"/>
          </a:xfrm>
          <a:prstGeom prst="rect">
            <a:avLst/>
          </a:prstGeom>
        </p:spPr>
        <p:style>
          <a:lnRef idx="2">
            <a:schemeClr val="accent1"/>
          </a:lnRef>
          <a:fillRef idx="1">
            <a:schemeClr val="lt1"/>
          </a:fillRef>
          <a:effectRef idx="0">
            <a:schemeClr val="accent1"/>
          </a:effectRef>
          <a:fontRef idx="minor">
            <a:schemeClr val="dk1"/>
          </a:fontRef>
        </p:style>
        <p:txBody>
          <a:bodyPr>
            <a:normAutofit lnSpcReduction="10000"/>
          </a:bodyPr>
          <a:lstStyle/>
          <a:p>
            <a:pPr marL="0" indent="0" algn="ctr">
              <a:buNone/>
            </a:pPr>
            <a:r>
              <a:rPr lang="it-IT" sz="2400" b="1" dirty="0">
                <a:solidFill>
                  <a:srgbClr val="002060"/>
                </a:solidFill>
                <a:latin typeface="Garamond" pitchFamily="18" charset="0"/>
              </a:rPr>
              <a:t>Regime patrimoniale</a:t>
            </a:r>
          </a:p>
        </p:txBody>
      </p:sp>
      <p:sp>
        <p:nvSpPr>
          <p:cNvPr id="4" name="CasellaDiTesto 3"/>
          <p:cNvSpPr txBox="1"/>
          <p:nvPr/>
        </p:nvSpPr>
        <p:spPr>
          <a:xfrm>
            <a:off x="363970" y="4509120"/>
            <a:ext cx="7952446" cy="830997"/>
          </a:xfrm>
          <a:prstGeom prst="rect">
            <a:avLst/>
          </a:prstGeom>
          <a:solidFill>
            <a:schemeClr val="bg1"/>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2400" dirty="0">
                <a:solidFill>
                  <a:srgbClr val="002060"/>
                </a:solidFill>
                <a:latin typeface="Garamond" pitchFamily="18" charset="0"/>
              </a:rPr>
              <a:t>Qualora il contratto preveda la comunione, questa si scioglie in caso di risoluzione della convivenza</a:t>
            </a:r>
          </a:p>
        </p:txBody>
      </p:sp>
      <p:cxnSp>
        <p:nvCxnSpPr>
          <p:cNvPr id="5" name="Connettore 1 4"/>
          <p:cNvCxnSpPr/>
          <p:nvPr/>
        </p:nvCxnSpPr>
        <p:spPr>
          <a:xfrm flipV="1">
            <a:off x="2339752" y="620688"/>
            <a:ext cx="792088" cy="1440160"/>
          </a:xfrm>
          <a:prstGeom prst="line">
            <a:avLst/>
          </a:prstGeom>
        </p:spPr>
        <p:style>
          <a:lnRef idx="2">
            <a:schemeClr val="accent1"/>
          </a:lnRef>
          <a:fillRef idx="1">
            <a:schemeClr val="lt1"/>
          </a:fillRef>
          <a:effectRef idx="0">
            <a:schemeClr val="accent1"/>
          </a:effectRef>
          <a:fontRef idx="minor">
            <a:schemeClr val="dk1"/>
          </a:fontRef>
        </p:style>
      </p:cxnSp>
      <p:cxnSp>
        <p:nvCxnSpPr>
          <p:cNvPr id="6" name="Connettore 1 5"/>
          <p:cNvCxnSpPr/>
          <p:nvPr/>
        </p:nvCxnSpPr>
        <p:spPr>
          <a:xfrm>
            <a:off x="2339752" y="2060848"/>
            <a:ext cx="720080" cy="0"/>
          </a:xfrm>
          <a:prstGeom prst="line">
            <a:avLst/>
          </a:prstGeom>
        </p:spPr>
        <p:style>
          <a:lnRef idx="2">
            <a:schemeClr val="accent1"/>
          </a:lnRef>
          <a:fillRef idx="1">
            <a:schemeClr val="lt1"/>
          </a:fillRef>
          <a:effectRef idx="0">
            <a:schemeClr val="accent1"/>
          </a:effectRef>
          <a:fontRef idx="minor">
            <a:schemeClr val="dk1"/>
          </a:fontRef>
        </p:style>
      </p:cxnSp>
      <p:cxnSp>
        <p:nvCxnSpPr>
          <p:cNvPr id="7" name="Connettore 1 6"/>
          <p:cNvCxnSpPr/>
          <p:nvPr/>
        </p:nvCxnSpPr>
        <p:spPr>
          <a:xfrm>
            <a:off x="2339752" y="2060848"/>
            <a:ext cx="792088" cy="1008112"/>
          </a:xfrm>
          <a:prstGeom prst="line">
            <a:avLst/>
          </a:prstGeom>
        </p:spPr>
        <p:style>
          <a:lnRef idx="2">
            <a:schemeClr val="accent1"/>
          </a:lnRef>
          <a:fillRef idx="1">
            <a:schemeClr val="lt1"/>
          </a:fillRef>
          <a:effectRef idx="0">
            <a:schemeClr val="accent1"/>
          </a:effectRef>
          <a:fontRef idx="minor">
            <a:schemeClr val="dk1"/>
          </a:fontRef>
        </p:style>
      </p:cxnSp>
      <p:sp>
        <p:nvSpPr>
          <p:cNvPr id="8" name="CasellaDiTesto 7"/>
          <p:cNvSpPr txBox="1"/>
          <p:nvPr/>
        </p:nvSpPr>
        <p:spPr>
          <a:xfrm>
            <a:off x="899592" y="5589240"/>
            <a:ext cx="2736304" cy="461665"/>
          </a:xfrm>
          <a:prstGeom prst="rect">
            <a:avLst/>
          </a:prstGeom>
          <a:solidFill>
            <a:schemeClr val="bg1"/>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2400" dirty="0">
                <a:solidFill>
                  <a:srgbClr val="002060"/>
                </a:solidFill>
                <a:latin typeface="Garamond" pitchFamily="18" charset="0"/>
              </a:rPr>
              <a:t>Per mutuo consenso</a:t>
            </a:r>
          </a:p>
        </p:txBody>
      </p:sp>
      <p:sp>
        <p:nvSpPr>
          <p:cNvPr id="9" name="CasellaDiTesto 8"/>
          <p:cNvSpPr txBox="1"/>
          <p:nvPr/>
        </p:nvSpPr>
        <p:spPr>
          <a:xfrm>
            <a:off x="4572000" y="5578150"/>
            <a:ext cx="3312368" cy="461665"/>
          </a:xfrm>
          <a:prstGeom prst="rect">
            <a:avLst/>
          </a:prstGeom>
          <a:solidFill>
            <a:schemeClr val="bg1"/>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2400" dirty="0">
                <a:solidFill>
                  <a:srgbClr val="002060"/>
                </a:solidFill>
                <a:latin typeface="Garamond" pitchFamily="18" charset="0"/>
              </a:rPr>
              <a:t>Per recesso unilaterale</a:t>
            </a:r>
          </a:p>
        </p:txBody>
      </p:sp>
      <p:sp>
        <p:nvSpPr>
          <p:cNvPr id="10" name="CasellaDiTesto 9"/>
          <p:cNvSpPr txBox="1"/>
          <p:nvPr/>
        </p:nvSpPr>
        <p:spPr>
          <a:xfrm>
            <a:off x="3851919" y="5589240"/>
            <a:ext cx="488273" cy="461665"/>
          </a:xfrm>
          <a:prstGeom prst="rect">
            <a:avLst/>
          </a:prstGeom>
          <a:solidFill>
            <a:schemeClr val="bg1"/>
          </a:solidFill>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2400" dirty="0">
                <a:solidFill>
                  <a:srgbClr val="002060"/>
                </a:solidFill>
                <a:latin typeface="Garamond" pitchFamily="18" charset="0"/>
              </a:rPr>
              <a:t> o</a:t>
            </a:r>
          </a:p>
        </p:txBody>
      </p:sp>
      <p:cxnSp>
        <p:nvCxnSpPr>
          <p:cNvPr id="11" name="Connettore 1 10"/>
          <p:cNvCxnSpPr>
            <a:stCxn id="8" idx="0"/>
            <a:endCxn id="4" idx="2"/>
          </p:cNvCxnSpPr>
          <p:nvPr/>
        </p:nvCxnSpPr>
        <p:spPr>
          <a:xfrm flipV="1">
            <a:off x="2267744" y="5340117"/>
            <a:ext cx="2072449" cy="24912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nettore 1 11"/>
          <p:cNvCxnSpPr>
            <a:stCxn id="9" idx="0"/>
            <a:endCxn id="4" idx="2"/>
          </p:cNvCxnSpPr>
          <p:nvPr/>
        </p:nvCxnSpPr>
        <p:spPr>
          <a:xfrm flipH="1" flipV="1">
            <a:off x="4340193" y="5340117"/>
            <a:ext cx="1887991" cy="238033"/>
          </a:xfrm>
          <a:prstGeom prst="line">
            <a:avLst/>
          </a:prstGeom>
        </p:spPr>
        <p:style>
          <a:lnRef idx="1">
            <a:schemeClr val="accent1"/>
          </a:lnRef>
          <a:fillRef idx="0">
            <a:schemeClr val="accent1"/>
          </a:fillRef>
          <a:effectRef idx="0">
            <a:schemeClr val="accent1"/>
          </a:effectRef>
          <a:fontRef idx="minor">
            <a:schemeClr val="tx1"/>
          </a:fontRef>
        </p:style>
      </p:cxnSp>
      <p:sp>
        <p:nvSpPr>
          <p:cNvPr id="15" name="CasellaDiTesto 14"/>
          <p:cNvSpPr txBox="1"/>
          <p:nvPr/>
        </p:nvSpPr>
        <p:spPr>
          <a:xfrm>
            <a:off x="3120988" y="389855"/>
            <a:ext cx="5699483" cy="461665"/>
          </a:xfrm>
          <a:prstGeom prst="rect">
            <a:avLst/>
          </a:prstGeom>
          <a:solidFill>
            <a:schemeClr val="bg1"/>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2400" dirty="0">
                <a:solidFill>
                  <a:srgbClr val="002060"/>
                </a:solidFill>
                <a:latin typeface="Garamond" pitchFamily="18" charset="0"/>
              </a:rPr>
              <a:t>Il regime «legale» è la separazione dei beni.</a:t>
            </a:r>
          </a:p>
        </p:txBody>
      </p:sp>
      <p:sp>
        <p:nvSpPr>
          <p:cNvPr id="16" name="CasellaDiTesto 15"/>
          <p:cNvSpPr txBox="1"/>
          <p:nvPr/>
        </p:nvSpPr>
        <p:spPr>
          <a:xfrm>
            <a:off x="3059832" y="1628800"/>
            <a:ext cx="5699483" cy="830997"/>
          </a:xfrm>
          <a:prstGeom prst="rect">
            <a:avLst/>
          </a:prstGeom>
          <a:solidFill>
            <a:schemeClr val="bg1"/>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2400" dirty="0">
                <a:solidFill>
                  <a:srgbClr val="002060"/>
                </a:solidFill>
                <a:latin typeface="Garamond" pitchFamily="18" charset="0"/>
              </a:rPr>
              <a:t>Si può scegliere la comunione (comma 53 </a:t>
            </a:r>
            <a:r>
              <a:rPr lang="it-IT" sz="2400" dirty="0" err="1">
                <a:solidFill>
                  <a:srgbClr val="002060"/>
                </a:solidFill>
                <a:latin typeface="Garamond" pitchFamily="18" charset="0"/>
              </a:rPr>
              <a:t>lett</a:t>
            </a:r>
            <a:r>
              <a:rPr lang="it-IT" sz="2400" dirty="0">
                <a:solidFill>
                  <a:srgbClr val="002060"/>
                </a:solidFill>
                <a:latin typeface="Garamond" pitchFamily="18" charset="0"/>
              </a:rPr>
              <a:t>. c).</a:t>
            </a:r>
          </a:p>
        </p:txBody>
      </p:sp>
      <p:sp>
        <p:nvSpPr>
          <p:cNvPr id="17" name="CasellaDiTesto 16"/>
          <p:cNvSpPr txBox="1"/>
          <p:nvPr/>
        </p:nvSpPr>
        <p:spPr>
          <a:xfrm>
            <a:off x="3131840" y="2823319"/>
            <a:ext cx="5699483" cy="461665"/>
          </a:xfrm>
          <a:prstGeom prst="rect">
            <a:avLst/>
          </a:prstGeom>
          <a:solidFill>
            <a:schemeClr val="bg1"/>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2400" dirty="0">
                <a:solidFill>
                  <a:srgbClr val="002060"/>
                </a:solidFill>
                <a:latin typeface="Garamond" pitchFamily="18" charset="0"/>
              </a:rPr>
              <a:t>Non si può costituire il fondo patrimoniale.</a:t>
            </a:r>
          </a:p>
        </p:txBody>
      </p:sp>
      <p:sp>
        <p:nvSpPr>
          <p:cNvPr id="18" name="Rettangolo 17"/>
          <p:cNvSpPr/>
          <p:nvPr/>
        </p:nvSpPr>
        <p:spPr>
          <a:xfrm>
            <a:off x="897188" y="1167135"/>
            <a:ext cx="486030" cy="461665"/>
          </a:xfrm>
          <a:prstGeom prst="rect">
            <a:avLst/>
          </a:prstGeom>
          <a:noFill/>
        </p:spPr>
        <p:txBody>
          <a:bodyPr wrap="none" lIns="91440" tIns="45720" rIns="91440" bIns="45720">
            <a:spAutoFit/>
          </a:bodyPr>
          <a:lstStyle/>
          <a:p>
            <a:pPr algn="ctr"/>
            <a:r>
              <a:rPr lang="it-IT"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a:t>
            </a:r>
            <a:r>
              <a:rPr lang="it-IT"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p:txBody>
      </p:sp>
    </p:spTree>
    <p:extLst>
      <p:ext uri="{BB962C8B-B14F-4D97-AF65-F5344CB8AC3E}">
        <p14:creationId xmlns:p14="http://schemas.microsoft.com/office/powerpoint/2010/main" val="26690359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sz="half" idx="10"/>
          </p:nvPr>
        </p:nvSpPr>
        <p:spPr>
          <a:xfrm>
            <a:off x="755576" y="1700808"/>
            <a:ext cx="7639987" cy="3096344"/>
          </a:xfrm>
        </p:spPr>
        <p:style>
          <a:lnRef idx="2">
            <a:schemeClr val="accent1"/>
          </a:lnRef>
          <a:fillRef idx="1">
            <a:schemeClr val="lt1"/>
          </a:fillRef>
          <a:effectRef idx="0">
            <a:schemeClr val="accent1"/>
          </a:effectRef>
          <a:fontRef idx="minor">
            <a:schemeClr val="dk1"/>
          </a:fontRef>
        </p:style>
        <p:txBody>
          <a:bodyPr/>
          <a:lstStyle/>
          <a:p>
            <a:pPr marL="0" indent="0" algn="just">
              <a:buNone/>
            </a:pPr>
            <a:r>
              <a:rPr lang="it-IT" sz="3200" b="0" dirty="0">
                <a:solidFill>
                  <a:srgbClr val="002060"/>
                </a:solidFill>
                <a:latin typeface="Garamond" pitchFamily="18" charset="0"/>
              </a:rPr>
              <a:t>Il legislatore del 2016 non ha disciplinato le conseguenze della introduzione tramite il contratto di convivenza di un regime di comunione tra conviventi come quello dell’art. 177 c.c. relativo all’oggetto della comunione.</a:t>
            </a:r>
          </a:p>
        </p:txBody>
      </p:sp>
      <p:sp>
        <p:nvSpPr>
          <p:cNvPr id="2" name="Rettangolo 1"/>
          <p:cNvSpPr/>
          <p:nvPr/>
        </p:nvSpPr>
        <p:spPr>
          <a:xfrm>
            <a:off x="2940916" y="260648"/>
            <a:ext cx="2978701" cy="70788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40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ook Antiqua" pitchFamily="18" charset="0"/>
              </a:rPr>
              <a:t>criticità</a:t>
            </a:r>
          </a:p>
        </p:txBody>
      </p:sp>
    </p:spTree>
    <p:extLst>
      <p:ext uri="{BB962C8B-B14F-4D97-AF65-F5344CB8AC3E}">
        <p14:creationId xmlns:p14="http://schemas.microsoft.com/office/powerpoint/2010/main" val="680797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sz="half" idx="10"/>
          </p:nvPr>
        </p:nvSpPr>
        <p:spPr>
          <a:xfrm>
            <a:off x="827584" y="1196752"/>
            <a:ext cx="7639987" cy="4392488"/>
          </a:xfrm>
        </p:spPr>
        <p:style>
          <a:lnRef idx="2">
            <a:schemeClr val="accent1"/>
          </a:lnRef>
          <a:fillRef idx="1">
            <a:schemeClr val="lt1"/>
          </a:fillRef>
          <a:effectRef idx="0">
            <a:schemeClr val="accent1"/>
          </a:effectRef>
          <a:fontRef idx="minor">
            <a:schemeClr val="dk1"/>
          </a:fontRef>
        </p:style>
        <p:txBody>
          <a:bodyPr/>
          <a:lstStyle/>
          <a:p>
            <a:pPr marL="0" indent="0" algn="just">
              <a:buNone/>
            </a:pPr>
            <a:r>
              <a:rPr lang="it-IT" sz="2800" b="0" dirty="0">
                <a:solidFill>
                  <a:srgbClr val="002060"/>
                </a:solidFill>
                <a:latin typeface="Garamond" pitchFamily="18" charset="0"/>
              </a:rPr>
              <a:t>Pertanto, se non verrà istituito un adeguato sistema pubblicitario, il terzo non si troverà mai e poi mai in condizione di sapere se il bene rispetto al quale intende porsi quale avente causa o creditore agente </a:t>
            </a:r>
            <a:r>
              <a:rPr lang="it-IT" sz="2800" b="0" i="1" dirty="0">
                <a:solidFill>
                  <a:srgbClr val="002060"/>
                </a:solidFill>
                <a:latin typeface="Garamond" pitchFamily="18" charset="0"/>
              </a:rPr>
              <a:t>in </a:t>
            </a:r>
            <a:r>
              <a:rPr lang="it-IT" sz="2800" b="0" i="1" dirty="0" err="1">
                <a:solidFill>
                  <a:srgbClr val="002060"/>
                </a:solidFill>
                <a:latin typeface="Garamond" pitchFamily="18" charset="0"/>
              </a:rPr>
              <a:t>executivis</a:t>
            </a:r>
            <a:r>
              <a:rPr lang="it-IT" sz="2800" b="0" dirty="0">
                <a:solidFill>
                  <a:srgbClr val="002060"/>
                </a:solidFill>
                <a:latin typeface="Garamond" pitchFamily="18" charset="0"/>
              </a:rPr>
              <a:t> sia di proprietà esclusiva del suo dante causa/debitore, ovvero in contitolarità con li (la) convivente.</a:t>
            </a:r>
          </a:p>
        </p:txBody>
      </p:sp>
    </p:spTree>
    <p:extLst>
      <p:ext uri="{BB962C8B-B14F-4D97-AF65-F5344CB8AC3E}">
        <p14:creationId xmlns:p14="http://schemas.microsoft.com/office/powerpoint/2010/main" val="452327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sz="half" idx="10"/>
          </p:nvPr>
        </p:nvSpPr>
        <p:spPr>
          <a:xfrm>
            <a:off x="827584" y="1196752"/>
            <a:ext cx="7639987" cy="4392488"/>
          </a:xfrm>
        </p:spPr>
        <p:style>
          <a:lnRef idx="2">
            <a:schemeClr val="accent1"/>
          </a:lnRef>
          <a:fillRef idx="1">
            <a:schemeClr val="lt1"/>
          </a:fillRef>
          <a:effectRef idx="0">
            <a:schemeClr val="accent1"/>
          </a:effectRef>
          <a:fontRef idx="minor">
            <a:schemeClr val="dk1"/>
          </a:fontRef>
        </p:style>
        <p:txBody>
          <a:bodyPr/>
          <a:lstStyle/>
          <a:p>
            <a:pPr marL="0" indent="0" algn="just">
              <a:buNone/>
            </a:pPr>
            <a:r>
              <a:rPr lang="it-IT" sz="2800" b="0" dirty="0">
                <a:solidFill>
                  <a:srgbClr val="002060"/>
                </a:solidFill>
                <a:latin typeface="Garamond" pitchFamily="18" charset="0"/>
              </a:rPr>
              <a:t>Per le ragioni già illustrate, non può certo ritenersi idonea la prescrizione secondo cui il professionista che ha ricevuto o autenticato il contratto «</a:t>
            </a:r>
            <a:r>
              <a:rPr lang="it-IT" sz="2800" b="0" i="1" dirty="0">
                <a:solidFill>
                  <a:srgbClr val="002060"/>
                </a:solidFill>
                <a:latin typeface="Garamond" pitchFamily="18" charset="0"/>
              </a:rPr>
              <a:t>deve provvedere entro i successivi dieci giorni a trasmettere copia al comune di residenza dei conviventi per l’iscrizione all’anagrafe ai sensi degli articoli 5 e 7 del regolamento di cui al decreto del Presidente della Repubblica 30 maggio 1989, n. 223</a:t>
            </a:r>
            <a:r>
              <a:rPr lang="it-IT" sz="2800" b="0" dirty="0">
                <a:solidFill>
                  <a:srgbClr val="002060"/>
                </a:solidFill>
                <a:latin typeface="Garamond" pitchFamily="18" charset="0"/>
              </a:rPr>
              <a:t>» (comma 52).</a:t>
            </a:r>
          </a:p>
        </p:txBody>
      </p:sp>
    </p:spTree>
    <p:extLst>
      <p:ext uri="{BB962C8B-B14F-4D97-AF65-F5344CB8AC3E}">
        <p14:creationId xmlns:p14="http://schemas.microsoft.com/office/powerpoint/2010/main" val="13236865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301789" y="188640"/>
            <a:ext cx="364715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5400" b="1" cap="all" dirty="0">
                <a:ln w="0"/>
                <a:solidFill>
                  <a:srgbClr val="FF0000"/>
                </a:solidFill>
                <a:effectLst>
                  <a:reflection blurRad="12700" stA="50000" endPos="50000" dist="5000" dir="5400000" sy="-100000" rotWithShape="0"/>
                </a:effectLst>
              </a:rPr>
              <a:t>problema</a:t>
            </a:r>
            <a:endParaRPr lang="it-IT" sz="5400" b="1" cap="all" spc="0" dirty="0">
              <a:ln w="0"/>
              <a:solidFill>
                <a:srgbClr val="FF0000"/>
              </a:solidFill>
              <a:effectLst>
                <a:reflection blurRad="12700" stA="50000" endPos="50000" dist="5000" dir="5400000" sy="-100000" rotWithShape="0"/>
              </a:effectLst>
            </a:endParaRPr>
          </a:p>
        </p:txBody>
      </p:sp>
      <p:sp>
        <p:nvSpPr>
          <p:cNvPr id="3" name="Rettangolo 2"/>
          <p:cNvSpPr/>
          <p:nvPr/>
        </p:nvSpPr>
        <p:spPr>
          <a:xfrm>
            <a:off x="1115616" y="1431318"/>
            <a:ext cx="6372000" cy="4247317"/>
          </a:xfrm>
          <a:prstGeom prst="rect">
            <a:avLst/>
          </a:prstGeom>
          <a:noFill/>
        </p:spPr>
        <p:txBody>
          <a:bodyPr wrap="square" lIns="91440" tIns="45720" rIns="91440" bIns="45720">
            <a:spAutoFit/>
          </a:bodyPr>
          <a:lstStyle/>
          <a:p>
            <a:pPr algn="ctr"/>
            <a:r>
              <a:rPr lang="it-IT" sz="54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Può il contratto di convivenza</a:t>
            </a:r>
          </a:p>
          <a:p>
            <a:pPr algn="ctr"/>
            <a:r>
              <a:rPr lang="it-IT" sz="54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regolare la successione mortis causa?</a:t>
            </a:r>
          </a:p>
        </p:txBody>
      </p:sp>
    </p:spTree>
    <p:extLst>
      <p:ext uri="{BB962C8B-B14F-4D97-AF65-F5344CB8AC3E}">
        <p14:creationId xmlns:p14="http://schemas.microsoft.com/office/powerpoint/2010/main" val="32244671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a:spLocks noGrp="1"/>
          </p:cNvSpPr>
          <p:nvPr>
            <p:ph sz="half" idx="4294967295"/>
          </p:nvPr>
        </p:nvSpPr>
        <p:spPr>
          <a:xfrm>
            <a:off x="467544" y="1916833"/>
            <a:ext cx="7848550" cy="2736304"/>
          </a:xfrm>
          <a:prstGeom prst="rect">
            <a:avLst/>
          </a:prstGeom>
        </p:spPr>
        <p:style>
          <a:lnRef idx="2">
            <a:schemeClr val="accent1"/>
          </a:lnRef>
          <a:fillRef idx="1">
            <a:schemeClr val="lt1"/>
          </a:fillRef>
          <a:effectRef idx="0">
            <a:schemeClr val="accent1"/>
          </a:effectRef>
          <a:fontRef idx="minor">
            <a:schemeClr val="dk1"/>
          </a:fontRef>
        </p:style>
        <p:txBody>
          <a:bodyPr/>
          <a:lstStyle/>
          <a:p>
            <a:pPr marL="0" indent="0" algn="just">
              <a:buNone/>
            </a:pPr>
            <a:r>
              <a:rPr lang="it-IT" sz="2800" dirty="0">
                <a:solidFill>
                  <a:srgbClr val="002060"/>
                </a:solidFill>
                <a:latin typeface="Book Antiqua" pitchFamily="18" charset="0"/>
              </a:rPr>
              <a:t>No. Il contratto non può contenere profili successori.</a:t>
            </a:r>
          </a:p>
          <a:p>
            <a:pPr marL="0" indent="0" algn="just">
              <a:buNone/>
            </a:pPr>
            <a:r>
              <a:rPr lang="it-IT" sz="2800" dirty="0">
                <a:solidFill>
                  <a:srgbClr val="002060"/>
                </a:solidFill>
                <a:latin typeface="Book Antiqua" pitchFamily="18" charset="0"/>
              </a:rPr>
              <a:t>A differenza del patto di famiglia, la Legge 76/2016 non ha introdotto una nuova deroga ai patti successori.</a:t>
            </a:r>
          </a:p>
        </p:txBody>
      </p:sp>
    </p:spTree>
    <p:extLst>
      <p:ext uri="{BB962C8B-B14F-4D97-AF65-F5344CB8AC3E}">
        <p14:creationId xmlns:p14="http://schemas.microsoft.com/office/powerpoint/2010/main" val="4287690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Connettore 2 13"/>
          <p:cNvCxnSpPr/>
          <p:nvPr/>
        </p:nvCxnSpPr>
        <p:spPr>
          <a:xfrm flipV="1">
            <a:off x="4572000" y="2204863"/>
            <a:ext cx="1031044" cy="14761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Connettore 2 17"/>
          <p:cNvCxnSpPr/>
          <p:nvPr/>
        </p:nvCxnSpPr>
        <p:spPr>
          <a:xfrm>
            <a:off x="4588632" y="3681027"/>
            <a:ext cx="1026109" cy="126014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Rettangolo 10"/>
          <p:cNvSpPr/>
          <p:nvPr/>
        </p:nvSpPr>
        <p:spPr>
          <a:xfrm>
            <a:off x="179513" y="2348563"/>
            <a:ext cx="4392487" cy="230425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it-IT" sz="2800" dirty="0">
                <a:solidFill>
                  <a:srgbClr val="002060"/>
                </a:solidFill>
                <a:latin typeface="Garamond" pitchFamily="18" charset="0"/>
              </a:rPr>
              <a:t>Il legislatore ha perso l’occasione per limitare in modo incisivo il divieto dei patti successori sotto il profilo</a:t>
            </a:r>
          </a:p>
        </p:txBody>
      </p:sp>
      <p:sp>
        <p:nvSpPr>
          <p:cNvPr id="4" name="Rettangolo 3"/>
          <p:cNvSpPr/>
          <p:nvPr/>
        </p:nvSpPr>
        <p:spPr>
          <a:xfrm>
            <a:off x="5603044" y="1850920"/>
            <a:ext cx="2837635" cy="707886"/>
          </a:xfrm>
          <a:prstGeom prst="rect">
            <a:avLst/>
          </a:prstGeom>
        </p:spPr>
        <p:style>
          <a:lnRef idx="2">
            <a:schemeClr val="accent1"/>
          </a:lnRef>
          <a:fillRef idx="1">
            <a:schemeClr val="lt1"/>
          </a:fillRef>
          <a:effectRef idx="0">
            <a:schemeClr val="accent1"/>
          </a:effectRef>
          <a:fontRef idx="minor">
            <a:schemeClr val="dk1"/>
          </a:fontRef>
        </p:style>
        <p:txBody>
          <a:bodyPr wrap="none" lIns="91440" tIns="45720" rIns="91440" bIns="45720">
            <a:spAutoFit/>
          </a:bodyPr>
          <a:lstStyle/>
          <a:p>
            <a:pPr algn="ctr"/>
            <a:r>
              <a:rPr lang="it-IT" sz="4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sostanziale</a:t>
            </a:r>
          </a:p>
        </p:txBody>
      </p:sp>
      <p:sp>
        <p:nvSpPr>
          <p:cNvPr id="13" name="Rettangolo 12"/>
          <p:cNvSpPr/>
          <p:nvPr/>
        </p:nvSpPr>
        <p:spPr>
          <a:xfrm>
            <a:off x="5652120" y="4587225"/>
            <a:ext cx="1728358" cy="707886"/>
          </a:xfrm>
          <a:prstGeom prst="rect">
            <a:avLst/>
          </a:prstGeom>
        </p:spPr>
        <p:style>
          <a:lnRef idx="2">
            <a:schemeClr val="accent1"/>
          </a:lnRef>
          <a:fillRef idx="1">
            <a:schemeClr val="lt1"/>
          </a:fillRef>
          <a:effectRef idx="0">
            <a:schemeClr val="accent1"/>
          </a:effectRef>
          <a:fontRef idx="minor">
            <a:schemeClr val="dk1"/>
          </a:fontRef>
        </p:style>
        <p:txBody>
          <a:bodyPr wrap="none" lIns="91440" tIns="45720" rIns="91440" bIns="45720">
            <a:spAutoFit/>
          </a:bodyPr>
          <a:lstStyle/>
          <a:p>
            <a:pPr algn="ctr"/>
            <a:r>
              <a:rPr lang="it-IT" sz="4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fiscale</a:t>
            </a:r>
          </a:p>
        </p:txBody>
      </p:sp>
      <p:sp>
        <p:nvSpPr>
          <p:cNvPr id="5" name="Rettangolo 4"/>
          <p:cNvSpPr/>
          <p:nvPr/>
        </p:nvSpPr>
        <p:spPr>
          <a:xfrm>
            <a:off x="6450147" y="3204265"/>
            <a:ext cx="420308" cy="584775"/>
          </a:xfrm>
          <a:prstGeom prst="rect">
            <a:avLst/>
          </a:prstGeom>
          <a:noFill/>
        </p:spPr>
        <p:txBody>
          <a:bodyPr wrap="none" lIns="91440" tIns="45720" rIns="91440" bIns="45720">
            <a:spAutoFit/>
          </a:bodyPr>
          <a:lstStyle/>
          <a:p>
            <a:pPr algn="ctr"/>
            <a:r>
              <a:rPr lang="it-IT" sz="32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e</a:t>
            </a:r>
          </a:p>
        </p:txBody>
      </p:sp>
    </p:spTree>
    <p:extLst>
      <p:ext uri="{BB962C8B-B14F-4D97-AF65-F5344CB8AC3E}">
        <p14:creationId xmlns:p14="http://schemas.microsoft.com/office/powerpoint/2010/main" val="9938041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sz="half" idx="10"/>
          </p:nvPr>
        </p:nvSpPr>
        <p:spPr>
          <a:xfrm>
            <a:off x="467544" y="1484784"/>
            <a:ext cx="8424936" cy="4608512"/>
          </a:xfrm>
        </p:spPr>
        <p:style>
          <a:lnRef idx="2">
            <a:schemeClr val="accent1"/>
          </a:lnRef>
          <a:fillRef idx="1">
            <a:schemeClr val="lt1"/>
          </a:fillRef>
          <a:effectRef idx="0">
            <a:schemeClr val="accent1"/>
          </a:effectRef>
          <a:fontRef idx="minor">
            <a:schemeClr val="dk1"/>
          </a:fontRef>
        </p:style>
        <p:txBody>
          <a:bodyPr/>
          <a:lstStyle/>
          <a:p>
            <a:pPr marL="0" indent="0" algn="just">
              <a:buNone/>
            </a:pPr>
            <a:r>
              <a:rPr lang="it-IT" sz="2800" b="0" dirty="0">
                <a:solidFill>
                  <a:srgbClr val="002060"/>
                </a:solidFill>
                <a:latin typeface="Garamond" pitchFamily="18" charset="0"/>
              </a:rPr>
              <a:t>L’introduzione di siffatto tipo di pattuizione (con effetti successori) avrebbe consentito di affrontare una serie di questioni (deroghe ai patti successori), legate alla successione </a:t>
            </a:r>
            <a:r>
              <a:rPr lang="it-IT" sz="2800" b="0" i="1" dirty="0">
                <a:solidFill>
                  <a:srgbClr val="002060"/>
                </a:solidFill>
                <a:latin typeface="Garamond" pitchFamily="18" charset="0"/>
              </a:rPr>
              <a:t>mortis causa</a:t>
            </a:r>
            <a:r>
              <a:rPr lang="it-IT" sz="2800" b="0" dirty="0">
                <a:solidFill>
                  <a:srgbClr val="002060"/>
                </a:solidFill>
                <a:latin typeface="Garamond" pitchFamily="18" charset="0"/>
              </a:rPr>
              <a:t> di uno dei conviventi, rimasta totalmente negletta dalla riforma qui in commento. Basti dire al riguardo che, da un lato, il </a:t>
            </a:r>
            <a:r>
              <a:rPr lang="it-IT" sz="2800" b="0" i="1" dirty="0">
                <a:solidFill>
                  <a:srgbClr val="002060"/>
                </a:solidFill>
                <a:latin typeface="Garamond" pitchFamily="18" charset="0"/>
              </a:rPr>
              <a:t>partner</a:t>
            </a:r>
            <a:r>
              <a:rPr lang="it-IT" sz="2800" b="0" dirty="0">
                <a:solidFill>
                  <a:srgbClr val="002060"/>
                </a:solidFill>
                <a:latin typeface="Garamond" pitchFamily="18" charset="0"/>
              </a:rPr>
              <a:t> non solo non è considerato legittimario, ma neppure successibile </a:t>
            </a:r>
            <a:r>
              <a:rPr lang="it-IT" sz="2800" b="0" i="1" dirty="0">
                <a:solidFill>
                  <a:srgbClr val="002060"/>
                </a:solidFill>
                <a:latin typeface="Garamond" pitchFamily="18" charset="0"/>
              </a:rPr>
              <a:t>ex </a:t>
            </a:r>
            <a:r>
              <a:rPr lang="it-IT" sz="2800" b="0" i="1" dirty="0" err="1">
                <a:solidFill>
                  <a:srgbClr val="002060"/>
                </a:solidFill>
                <a:latin typeface="Garamond" pitchFamily="18" charset="0"/>
              </a:rPr>
              <a:t>lege</a:t>
            </a:r>
            <a:r>
              <a:rPr lang="it-IT" sz="2800" b="0" dirty="0">
                <a:solidFill>
                  <a:srgbClr val="002060"/>
                </a:solidFill>
                <a:latin typeface="Garamond" pitchFamily="18" charset="0"/>
              </a:rPr>
              <a:t> (ad eccezione di diritti poco significativi), in assenza di testamento. </a:t>
            </a:r>
          </a:p>
          <a:p>
            <a:pPr marL="0" indent="0" algn="just">
              <a:buNone/>
            </a:pPr>
            <a:r>
              <a:rPr lang="it-IT" sz="2800" b="0" dirty="0">
                <a:solidFill>
                  <a:srgbClr val="002060"/>
                </a:solidFill>
                <a:latin typeface="Garamond" pitchFamily="18" charset="0"/>
              </a:rPr>
              <a:t>Ma non basta ancora. </a:t>
            </a:r>
          </a:p>
        </p:txBody>
      </p:sp>
      <p:sp>
        <p:nvSpPr>
          <p:cNvPr id="2" name="Rettangolo 1"/>
          <p:cNvSpPr/>
          <p:nvPr/>
        </p:nvSpPr>
        <p:spPr>
          <a:xfrm>
            <a:off x="2109844" y="404664"/>
            <a:ext cx="4963218" cy="769441"/>
          </a:xfrm>
          <a:prstGeom prst="rect">
            <a:avLst/>
          </a:prstGeom>
          <a:noFill/>
        </p:spPr>
        <p:txBody>
          <a:bodyPr wrap="none" lIns="91440" tIns="45720" rIns="91440" bIns="45720">
            <a:spAutoFit/>
          </a:bodyPr>
          <a:lstStyle/>
          <a:p>
            <a:pPr algn="ctr"/>
            <a:r>
              <a:rPr lang="it-IT"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Profilo sostanziale</a:t>
            </a:r>
          </a:p>
        </p:txBody>
      </p:sp>
    </p:spTree>
    <p:extLst>
      <p:ext uri="{BB962C8B-B14F-4D97-AF65-F5344CB8AC3E}">
        <p14:creationId xmlns:p14="http://schemas.microsoft.com/office/powerpoint/2010/main" val="35087784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sz="half" idx="10"/>
          </p:nvPr>
        </p:nvSpPr>
        <p:spPr>
          <a:xfrm>
            <a:off x="395536" y="1628800"/>
            <a:ext cx="8424936" cy="4536504"/>
          </a:xfrm>
        </p:spPr>
        <p:style>
          <a:lnRef idx="2">
            <a:schemeClr val="accent1"/>
          </a:lnRef>
          <a:fillRef idx="1">
            <a:schemeClr val="lt1"/>
          </a:fillRef>
          <a:effectRef idx="0">
            <a:schemeClr val="accent1"/>
          </a:effectRef>
          <a:fontRef idx="minor">
            <a:schemeClr val="dk1"/>
          </a:fontRef>
        </p:style>
        <p:txBody>
          <a:bodyPr/>
          <a:lstStyle/>
          <a:p>
            <a:pPr marL="0" indent="0" algn="just">
              <a:buNone/>
            </a:pPr>
            <a:r>
              <a:rPr lang="it-IT" sz="2800" b="0" dirty="0">
                <a:solidFill>
                  <a:srgbClr val="002060"/>
                </a:solidFill>
                <a:latin typeface="Garamond" pitchFamily="18" charset="0"/>
              </a:rPr>
              <a:t>Nessuna disposizione «agevolativa» di tipo fiscale è stata prevista per la successione testamentaria del convivente, trattato quindi alla stregua di un qualsiasi estraneo al nucleo familiare dei </a:t>
            </a:r>
            <a:r>
              <a:rPr lang="it-IT" sz="2800" b="0" i="1" dirty="0">
                <a:solidFill>
                  <a:srgbClr val="002060"/>
                </a:solidFill>
                <a:latin typeface="Garamond" pitchFamily="18" charset="0"/>
              </a:rPr>
              <a:t>de cuius</a:t>
            </a:r>
            <a:r>
              <a:rPr lang="it-IT" sz="2800" b="0" dirty="0">
                <a:solidFill>
                  <a:srgbClr val="002060"/>
                </a:solidFill>
                <a:latin typeface="Garamond" pitchFamily="18" charset="0"/>
              </a:rPr>
              <a:t>, con la conseguenza che il convivente il quale intenda assicurare la tranquillità economica al proprio </a:t>
            </a:r>
            <a:r>
              <a:rPr lang="it-IT" sz="2800" b="0" i="1" dirty="0">
                <a:solidFill>
                  <a:srgbClr val="002060"/>
                </a:solidFill>
                <a:latin typeface="Garamond" pitchFamily="18" charset="0"/>
              </a:rPr>
              <a:t>partner</a:t>
            </a:r>
            <a:r>
              <a:rPr lang="it-IT" sz="2800" b="0" dirty="0">
                <a:solidFill>
                  <a:srgbClr val="002060"/>
                </a:solidFill>
                <a:latin typeface="Garamond" pitchFamily="18" charset="0"/>
              </a:rPr>
              <a:t> anche dopo la propria morte potrà, si, istituirlo erede, ma, in tal modo lo esporrà al prelievo fiscale previsto per la successione di un qualunque estraneo alla famiglia del </a:t>
            </a:r>
            <a:r>
              <a:rPr lang="it-IT" sz="2800" b="0" i="1" dirty="0">
                <a:solidFill>
                  <a:srgbClr val="002060"/>
                </a:solidFill>
                <a:latin typeface="Garamond" pitchFamily="18" charset="0"/>
              </a:rPr>
              <a:t>de cuius</a:t>
            </a:r>
            <a:r>
              <a:rPr lang="it-IT" sz="2800" b="0" dirty="0">
                <a:solidFill>
                  <a:srgbClr val="002060"/>
                </a:solidFill>
                <a:latin typeface="Garamond" pitchFamily="18" charset="0"/>
              </a:rPr>
              <a:t>.</a:t>
            </a:r>
          </a:p>
        </p:txBody>
      </p:sp>
      <p:sp>
        <p:nvSpPr>
          <p:cNvPr id="3" name="Rettangolo 2"/>
          <p:cNvSpPr/>
          <p:nvPr/>
        </p:nvSpPr>
        <p:spPr>
          <a:xfrm>
            <a:off x="2705360" y="404664"/>
            <a:ext cx="3772188" cy="769441"/>
          </a:xfrm>
          <a:prstGeom prst="rect">
            <a:avLst/>
          </a:prstGeom>
          <a:noFill/>
        </p:spPr>
        <p:txBody>
          <a:bodyPr wrap="none" lIns="91440" tIns="45720" rIns="91440" bIns="45720">
            <a:spAutoFit/>
          </a:bodyPr>
          <a:lstStyle/>
          <a:p>
            <a:pPr algn="ctr"/>
            <a:r>
              <a:rPr lang="it-IT"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Profilo fiscale</a:t>
            </a:r>
          </a:p>
        </p:txBody>
      </p:sp>
    </p:spTree>
    <p:extLst>
      <p:ext uri="{BB962C8B-B14F-4D97-AF65-F5344CB8AC3E}">
        <p14:creationId xmlns:p14="http://schemas.microsoft.com/office/powerpoint/2010/main" val="10001554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142748" y="1052736"/>
            <a:ext cx="6840760" cy="5161494"/>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ctr"/>
            <a:r>
              <a:rPr lang="it-IT" sz="6600" b="1" cap="small" dirty="0">
                <a:solidFill>
                  <a:srgbClr val="000066"/>
                </a:solidFill>
                <a:latin typeface="Garamond" pitchFamily="18" charset="0"/>
              </a:rPr>
              <a:t>Diritti «successori»</a:t>
            </a:r>
          </a:p>
          <a:p>
            <a:pPr algn="ctr"/>
            <a:r>
              <a:rPr lang="it-IT" sz="6600" b="1" cap="small" dirty="0">
                <a:solidFill>
                  <a:srgbClr val="000066"/>
                </a:solidFill>
                <a:latin typeface="Garamond" pitchFamily="18" charset="0"/>
              </a:rPr>
              <a:t>nelle convivenze di fatto</a:t>
            </a:r>
          </a:p>
        </p:txBody>
      </p:sp>
    </p:spTree>
    <p:extLst>
      <p:ext uri="{BB962C8B-B14F-4D97-AF65-F5344CB8AC3E}">
        <p14:creationId xmlns:p14="http://schemas.microsoft.com/office/powerpoint/2010/main" val="40946963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00676" y="94150"/>
            <a:ext cx="7892428" cy="637178"/>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ctr"/>
            <a:r>
              <a:rPr lang="it-IT" sz="3600" b="1" cap="small" dirty="0">
                <a:solidFill>
                  <a:srgbClr val="000066"/>
                </a:solidFill>
                <a:latin typeface="Garamond" pitchFamily="18" charset="0"/>
              </a:rPr>
              <a:t>Convivenza di fatto registrata</a:t>
            </a:r>
            <a:endParaRPr lang="it-IT" sz="3600" b="1" i="1" cap="small" dirty="0">
              <a:solidFill>
                <a:srgbClr val="000066"/>
              </a:solidFill>
              <a:latin typeface="Garamond" pitchFamily="18" charset="0"/>
            </a:endParaRPr>
          </a:p>
        </p:txBody>
      </p:sp>
      <p:sp>
        <p:nvSpPr>
          <p:cNvPr id="3" name="CasellaDiTesto 2"/>
          <p:cNvSpPr txBox="1"/>
          <p:nvPr/>
        </p:nvSpPr>
        <p:spPr>
          <a:xfrm>
            <a:off x="1700558" y="2636912"/>
            <a:ext cx="5904656" cy="2052950"/>
          </a:xfrm>
          <a:prstGeom prst="rect">
            <a:avLst/>
          </a:prstGeom>
        </p:spPr>
        <p:style>
          <a:lnRef idx="2">
            <a:schemeClr val="accent1"/>
          </a:lnRef>
          <a:fillRef idx="1">
            <a:schemeClr val="lt1"/>
          </a:fillRef>
          <a:effectRef idx="0">
            <a:schemeClr val="accent1"/>
          </a:effectRef>
          <a:fontRef idx="minor">
            <a:schemeClr val="dk1"/>
          </a:fontRef>
        </p:style>
        <p:txBody>
          <a:bodyPr wrap="square" lIns="82377" tIns="41188" rIns="82377" bIns="41188" rtlCol="0">
            <a:spAutoFit/>
          </a:bodyPr>
          <a:lstStyle/>
          <a:p>
            <a:pPr algn="ctr"/>
            <a:r>
              <a:rPr lang="it-IT" sz="3200" b="1" dirty="0">
                <a:solidFill>
                  <a:srgbClr val="000066"/>
                </a:solidFill>
                <a:latin typeface="Garamond" pitchFamily="18" charset="0"/>
              </a:rPr>
              <a:t>Diritti del convivente sopravvissuto commi da 42 a 45. </a:t>
            </a:r>
          </a:p>
          <a:p>
            <a:pPr algn="ctr"/>
            <a:endParaRPr lang="it-IT" sz="3200" b="1" dirty="0">
              <a:solidFill>
                <a:srgbClr val="000066"/>
              </a:solidFill>
              <a:latin typeface="Garamond" pitchFamily="18" charset="0"/>
            </a:endParaRPr>
          </a:p>
          <a:p>
            <a:pPr algn="ctr"/>
            <a:endParaRPr lang="it-IT" sz="3200" b="1" dirty="0">
              <a:solidFill>
                <a:srgbClr val="000066"/>
              </a:solidFill>
              <a:latin typeface="Garamond" pitchFamily="18" charset="0"/>
            </a:endParaRPr>
          </a:p>
        </p:txBody>
      </p:sp>
      <p:sp>
        <p:nvSpPr>
          <p:cNvPr id="4" name="CasellaDiTesto 3"/>
          <p:cNvSpPr txBox="1"/>
          <p:nvPr/>
        </p:nvSpPr>
        <p:spPr>
          <a:xfrm>
            <a:off x="1187624" y="1178784"/>
            <a:ext cx="6768752" cy="86400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2400" b="1" dirty="0">
                <a:solidFill>
                  <a:srgbClr val="000066"/>
                </a:solidFill>
                <a:latin typeface="Garamond" pitchFamily="18" charset="0"/>
              </a:rPr>
              <a:t>La disciplina minima dei diritti patrimoniali del convivente di fatto.</a:t>
            </a:r>
          </a:p>
        </p:txBody>
      </p:sp>
    </p:spTree>
    <p:extLst>
      <p:ext uri="{BB962C8B-B14F-4D97-AF65-F5344CB8AC3E}">
        <p14:creationId xmlns:p14="http://schemas.microsoft.com/office/powerpoint/2010/main" val="40946963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520" y="130801"/>
            <a:ext cx="4680520" cy="575623"/>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r>
              <a:rPr lang="it-IT" sz="3200" b="1" cap="small" dirty="0">
                <a:solidFill>
                  <a:srgbClr val="000066"/>
                </a:solidFill>
                <a:latin typeface="Garamond" pitchFamily="18" charset="0"/>
              </a:rPr>
              <a:t>Convivenza registrata</a:t>
            </a:r>
          </a:p>
        </p:txBody>
      </p:sp>
      <p:sp>
        <p:nvSpPr>
          <p:cNvPr id="3" name="CasellaDiTesto 2"/>
          <p:cNvSpPr txBox="1"/>
          <p:nvPr/>
        </p:nvSpPr>
        <p:spPr>
          <a:xfrm>
            <a:off x="300782" y="4080179"/>
            <a:ext cx="2399010" cy="1375842"/>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r>
              <a:rPr lang="it-IT" sz="2800" dirty="0">
                <a:solidFill>
                  <a:srgbClr val="000066"/>
                </a:solidFill>
                <a:latin typeface="Garamond" pitchFamily="18" charset="0"/>
              </a:rPr>
              <a:t>Diritti del convivente sopravvissuto</a:t>
            </a:r>
          </a:p>
        </p:txBody>
      </p:sp>
      <p:sp>
        <p:nvSpPr>
          <p:cNvPr id="4" name="CasellaDiTesto 3"/>
          <p:cNvSpPr txBox="1"/>
          <p:nvPr/>
        </p:nvSpPr>
        <p:spPr>
          <a:xfrm>
            <a:off x="4840923" y="3371275"/>
            <a:ext cx="4001587" cy="514068"/>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r>
              <a:rPr lang="it-IT" sz="2800" dirty="0">
                <a:solidFill>
                  <a:srgbClr val="000066"/>
                </a:solidFill>
                <a:latin typeface="Garamond" pitchFamily="18" charset="0"/>
              </a:rPr>
              <a:t>abitazione art. 1, comma 42</a:t>
            </a:r>
          </a:p>
        </p:txBody>
      </p:sp>
      <p:sp>
        <p:nvSpPr>
          <p:cNvPr id="5" name="CasellaDiTesto 4"/>
          <p:cNvSpPr txBox="1"/>
          <p:nvPr/>
        </p:nvSpPr>
        <p:spPr>
          <a:xfrm>
            <a:off x="4867238" y="4437112"/>
            <a:ext cx="3981335" cy="514068"/>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r>
              <a:rPr lang="it-IT" sz="2800" dirty="0">
                <a:solidFill>
                  <a:srgbClr val="000066"/>
                </a:solidFill>
                <a:latin typeface="Garamond" pitchFamily="18" charset="0"/>
              </a:rPr>
              <a:t>locazione art. 1, comma 44</a:t>
            </a:r>
          </a:p>
        </p:txBody>
      </p:sp>
      <p:sp>
        <p:nvSpPr>
          <p:cNvPr id="6" name="CasellaDiTesto 5"/>
          <p:cNvSpPr txBox="1"/>
          <p:nvPr/>
        </p:nvSpPr>
        <p:spPr>
          <a:xfrm>
            <a:off x="4788024" y="5293518"/>
            <a:ext cx="4077452" cy="1375842"/>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r>
              <a:rPr lang="it-IT" sz="2800" dirty="0">
                <a:solidFill>
                  <a:srgbClr val="000066"/>
                </a:solidFill>
                <a:latin typeface="Garamond" pitchFamily="18" charset="0"/>
              </a:rPr>
              <a:t>graduatoria assegnazione case popolari art. 1, comma 45</a:t>
            </a:r>
          </a:p>
        </p:txBody>
      </p:sp>
      <p:cxnSp>
        <p:nvCxnSpPr>
          <p:cNvPr id="7" name="Connettore 2 6"/>
          <p:cNvCxnSpPr>
            <a:stCxn id="3" idx="3"/>
            <a:endCxn id="4" idx="1"/>
          </p:cNvCxnSpPr>
          <p:nvPr/>
        </p:nvCxnSpPr>
        <p:spPr>
          <a:xfrm flipV="1">
            <a:off x="2699792" y="3628309"/>
            <a:ext cx="2141131" cy="113979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Connettore 2 7"/>
          <p:cNvCxnSpPr>
            <a:stCxn id="3" idx="3"/>
            <a:endCxn id="5" idx="1"/>
          </p:cNvCxnSpPr>
          <p:nvPr/>
        </p:nvCxnSpPr>
        <p:spPr>
          <a:xfrm flipV="1">
            <a:off x="2699792" y="4694146"/>
            <a:ext cx="2167446" cy="7395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Connettore 2 8"/>
          <p:cNvCxnSpPr>
            <a:stCxn id="3" idx="3"/>
            <a:endCxn id="6" idx="1"/>
          </p:cNvCxnSpPr>
          <p:nvPr/>
        </p:nvCxnSpPr>
        <p:spPr>
          <a:xfrm>
            <a:off x="2699792" y="4768100"/>
            <a:ext cx="2088232" cy="121333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CasellaDiTesto 9"/>
          <p:cNvSpPr txBox="1"/>
          <p:nvPr/>
        </p:nvSpPr>
        <p:spPr>
          <a:xfrm>
            <a:off x="378632" y="1693118"/>
            <a:ext cx="8469941" cy="1375842"/>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r>
              <a:rPr lang="it-IT" sz="2800" dirty="0">
                <a:solidFill>
                  <a:srgbClr val="000066"/>
                </a:solidFill>
                <a:latin typeface="Garamond" pitchFamily="18" charset="0"/>
              </a:rPr>
              <a:t>Il convivente, a differenza del coniuge per il matrimonio e del partner per le unioni civili, </a:t>
            </a:r>
            <a:r>
              <a:rPr lang="it-IT" sz="2800" b="1" dirty="0">
                <a:solidFill>
                  <a:srgbClr val="000066"/>
                </a:solidFill>
                <a:latin typeface="Garamond" pitchFamily="18" charset="0"/>
              </a:rPr>
              <a:t>non ha diritti successori significativi </a:t>
            </a:r>
            <a:r>
              <a:rPr lang="it-IT" sz="2800" dirty="0">
                <a:solidFill>
                  <a:srgbClr val="000066"/>
                </a:solidFill>
                <a:latin typeface="Garamond" pitchFamily="18" charset="0"/>
              </a:rPr>
              <a:t>ma, se sopravvive, ha i seguenti diritti:</a:t>
            </a:r>
          </a:p>
        </p:txBody>
      </p:sp>
      <p:sp>
        <p:nvSpPr>
          <p:cNvPr id="11" name="CasellaDiTesto 10"/>
          <p:cNvSpPr txBox="1"/>
          <p:nvPr/>
        </p:nvSpPr>
        <p:spPr>
          <a:xfrm>
            <a:off x="3851920" y="836712"/>
            <a:ext cx="4896544"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2400" b="1" cap="small" dirty="0">
                <a:solidFill>
                  <a:srgbClr val="002060"/>
                </a:solidFill>
                <a:latin typeface="Garamond" pitchFamily="18" charset="0"/>
              </a:rPr>
              <a:t>Diritti spettanti al convivente</a:t>
            </a:r>
          </a:p>
        </p:txBody>
      </p:sp>
    </p:spTree>
    <p:extLst>
      <p:ext uri="{BB962C8B-B14F-4D97-AF65-F5344CB8AC3E}">
        <p14:creationId xmlns:p14="http://schemas.microsoft.com/office/powerpoint/2010/main" val="40946963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95536" y="188640"/>
            <a:ext cx="7892428" cy="2853170"/>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3600" b="1" cap="small" dirty="0">
                <a:solidFill>
                  <a:srgbClr val="000066"/>
                </a:solidFill>
                <a:latin typeface="Book Antiqua" pitchFamily="18" charset="0"/>
              </a:rPr>
              <a:t>Convivenza Registrata</a:t>
            </a:r>
          </a:p>
          <a:p>
            <a:pPr algn="just"/>
            <a:endParaRPr lang="it-IT" sz="3600" b="1" cap="small" dirty="0">
              <a:solidFill>
                <a:srgbClr val="000066"/>
              </a:solidFill>
              <a:latin typeface="Book Antiqua" pitchFamily="18" charset="0"/>
            </a:endParaRPr>
          </a:p>
          <a:p>
            <a:pPr algn="ctr"/>
            <a:r>
              <a:rPr lang="it-IT" sz="3600" b="1" cap="small" dirty="0">
                <a:solidFill>
                  <a:srgbClr val="000066"/>
                </a:solidFill>
                <a:latin typeface="Book Antiqua" pitchFamily="18" charset="0"/>
              </a:rPr>
              <a:t>Il legislatore, com’è evidente, ha seguito gli orientamenti della giurisprudenza</a:t>
            </a:r>
            <a:endParaRPr lang="it-IT" sz="3600" b="1" i="1" cap="small" dirty="0">
              <a:solidFill>
                <a:srgbClr val="000066"/>
              </a:solidFill>
              <a:latin typeface="Book Antiqua" pitchFamily="18" charset="0"/>
            </a:endParaRPr>
          </a:p>
        </p:txBody>
      </p:sp>
      <p:sp>
        <p:nvSpPr>
          <p:cNvPr id="3" name="Ovale 2"/>
          <p:cNvSpPr/>
          <p:nvPr/>
        </p:nvSpPr>
        <p:spPr>
          <a:xfrm>
            <a:off x="611559" y="4148398"/>
            <a:ext cx="3672408" cy="93643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t-IT" sz="3600" dirty="0">
                <a:solidFill>
                  <a:srgbClr val="000099"/>
                </a:solidFill>
                <a:latin typeface="Book Antiqua" pitchFamily="18" charset="0"/>
              </a:rPr>
              <a:t>Abitazione</a:t>
            </a:r>
          </a:p>
        </p:txBody>
      </p:sp>
      <p:sp>
        <p:nvSpPr>
          <p:cNvPr id="4" name="Ovale 3"/>
          <p:cNvSpPr/>
          <p:nvPr/>
        </p:nvSpPr>
        <p:spPr>
          <a:xfrm>
            <a:off x="4765962" y="4098647"/>
            <a:ext cx="3838486" cy="100876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t-IT" sz="3600" dirty="0">
                <a:solidFill>
                  <a:srgbClr val="000099"/>
                </a:solidFill>
                <a:latin typeface="Book Antiqua" pitchFamily="18" charset="0"/>
              </a:rPr>
              <a:t>Locazione</a:t>
            </a:r>
          </a:p>
        </p:txBody>
      </p:sp>
      <p:sp>
        <p:nvSpPr>
          <p:cNvPr id="5" name="Rettangolo 4"/>
          <p:cNvSpPr/>
          <p:nvPr/>
        </p:nvSpPr>
        <p:spPr>
          <a:xfrm>
            <a:off x="2163069" y="3452968"/>
            <a:ext cx="569387" cy="646331"/>
          </a:xfrm>
          <a:prstGeom prst="rect">
            <a:avLst/>
          </a:prstGeom>
          <a:noFill/>
        </p:spPr>
        <p:txBody>
          <a:bodyPr wrap="none" lIns="91440" tIns="45720" rIns="91440" bIns="45720">
            <a:spAutoFit/>
          </a:bodyPr>
          <a:lstStyle/>
          <a:p>
            <a:pPr algn="ctr"/>
            <a:r>
              <a:rPr lang="it-IT" sz="3600" b="1" dirty="0">
                <a:ln w="17780" cmpd="sng">
                  <a:solidFill>
                    <a:schemeClr val="accent1">
                      <a:tint val="3000"/>
                    </a:schemeClr>
                  </a:solidFill>
                  <a:prstDash val="solid"/>
                  <a:miter lim="800000"/>
                </a:ln>
                <a:solidFill>
                  <a:schemeClr val="accent1">
                    <a:lumMod val="50000"/>
                  </a:schemeClr>
                </a:solidFill>
                <a:effectLst>
                  <a:outerShdw blurRad="55000" dist="50800" dir="5400000" algn="tl">
                    <a:srgbClr val="000000">
                      <a:alpha val="33000"/>
                    </a:srgbClr>
                  </a:outerShdw>
                </a:effectLst>
                <a:latin typeface="Book Antiqua" pitchFamily="18" charset="0"/>
              </a:rPr>
              <a:t>a</a:t>
            </a:r>
            <a:r>
              <a:rPr lang="it-IT" sz="3600" b="1" cap="none" spc="0" dirty="0">
                <a:ln w="17780" cmpd="sng">
                  <a:solidFill>
                    <a:schemeClr val="accent1">
                      <a:tint val="3000"/>
                    </a:schemeClr>
                  </a:solidFill>
                  <a:prstDash val="solid"/>
                  <a:miter lim="800000"/>
                </a:ln>
                <a:solidFill>
                  <a:schemeClr val="accent1">
                    <a:lumMod val="50000"/>
                  </a:schemeClr>
                </a:solidFill>
                <a:effectLst>
                  <a:outerShdw blurRad="55000" dist="50800" dir="5400000" algn="tl">
                    <a:srgbClr val="000000">
                      <a:alpha val="33000"/>
                    </a:srgbClr>
                  </a:outerShdw>
                </a:effectLst>
                <a:latin typeface="Book Antiqua" pitchFamily="18" charset="0"/>
              </a:rPr>
              <a:t>)</a:t>
            </a:r>
          </a:p>
        </p:txBody>
      </p:sp>
      <p:sp>
        <p:nvSpPr>
          <p:cNvPr id="6" name="Rettangolo 5"/>
          <p:cNvSpPr/>
          <p:nvPr/>
        </p:nvSpPr>
        <p:spPr>
          <a:xfrm>
            <a:off x="6374862" y="3429000"/>
            <a:ext cx="620684" cy="646331"/>
          </a:xfrm>
          <a:prstGeom prst="rect">
            <a:avLst/>
          </a:prstGeom>
          <a:noFill/>
        </p:spPr>
        <p:txBody>
          <a:bodyPr wrap="none" lIns="91440" tIns="45720" rIns="91440" bIns="45720">
            <a:spAutoFit/>
          </a:bodyPr>
          <a:lstStyle/>
          <a:p>
            <a:pPr algn="ctr"/>
            <a:r>
              <a:rPr lang="it-IT" sz="3600" b="1" dirty="0">
                <a:ln w="17780" cmpd="sng">
                  <a:solidFill>
                    <a:schemeClr val="accent1">
                      <a:tint val="3000"/>
                    </a:schemeClr>
                  </a:solidFill>
                  <a:prstDash val="solid"/>
                  <a:miter lim="800000"/>
                </a:ln>
                <a:solidFill>
                  <a:schemeClr val="accent1">
                    <a:lumMod val="50000"/>
                  </a:schemeClr>
                </a:solidFill>
                <a:effectLst>
                  <a:outerShdw blurRad="55000" dist="50800" dir="5400000" algn="tl">
                    <a:srgbClr val="000000">
                      <a:alpha val="33000"/>
                    </a:srgbClr>
                  </a:outerShdw>
                </a:effectLst>
                <a:latin typeface="Book Antiqua" pitchFamily="18" charset="0"/>
              </a:rPr>
              <a:t>b</a:t>
            </a:r>
            <a:r>
              <a:rPr lang="it-IT" sz="3600" b="1" cap="none" spc="0" dirty="0">
                <a:ln w="17780" cmpd="sng">
                  <a:solidFill>
                    <a:schemeClr val="accent1">
                      <a:tint val="3000"/>
                    </a:schemeClr>
                  </a:solidFill>
                  <a:prstDash val="solid"/>
                  <a:miter lim="800000"/>
                </a:ln>
                <a:solidFill>
                  <a:schemeClr val="accent1">
                    <a:lumMod val="50000"/>
                  </a:schemeClr>
                </a:solidFill>
                <a:effectLst>
                  <a:outerShdw blurRad="55000" dist="50800" dir="5400000" algn="tl">
                    <a:srgbClr val="000000">
                      <a:alpha val="33000"/>
                    </a:srgbClr>
                  </a:outerShdw>
                </a:effectLst>
                <a:latin typeface="Book Antiqua" pitchFamily="18" charset="0"/>
              </a:rPr>
              <a:t>)</a:t>
            </a:r>
          </a:p>
        </p:txBody>
      </p:sp>
      <p:cxnSp>
        <p:nvCxnSpPr>
          <p:cNvPr id="7" name="Connettore 2 6"/>
          <p:cNvCxnSpPr>
            <a:stCxn id="2" idx="2"/>
            <a:endCxn id="5" idx="0"/>
          </p:cNvCxnSpPr>
          <p:nvPr/>
        </p:nvCxnSpPr>
        <p:spPr>
          <a:xfrm flipH="1">
            <a:off x="2447763" y="3041810"/>
            <a:ext cx="1893987" cy="41115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Connettore 2 7"/>
          <p:cNvCxnSpPr>
            <a:stCxn id="2" idx="2"/>
            <a:endCxn id="6" idx="0"/>
          </p:cNvCxnSpPr>
          <p:nvPr/>
        </p:nvCxnSpPr>
        <p:spPr>
          <a:xfrm>
            <a:off x="4341750" y="3041810"/>
            <a:ext cx="2343454" cy="38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Ovale 8"/>
          <p:cNvSpPr/>
          <p:nvPr/>
        </p:nvSpPr>
        <p:spPr>
          <a:xfrm>
            <a:off x="2150245" y="5300556"/>
            <a:ext cx="4534960" cy="150664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t-IT" sz="3200" dirty="0">
                <a:solidFill>
                  <a:srgbClr val="000099"/>
                </a:solidFill>
                <a:latin typeface="Book Antiqua" pitchFamily="18" charset="0"/>
              </a:rPr>
              <a:t>Graduatoria assegnazione case popolari</a:t>
            </a:r>
          </a:p>
        </p:txBody>
      </p:sp>
      <p:sp>
        <p:nvSpPr>
          <p:cNvPr id="10" name="Rettangolo 9"/>
          <p:cNvSpPr/>
          <p:nvPr/>
        </p:nvSpPr>
        <p:spPr>
          <a:xfrm>
            <a:off x="4253094" y="4630909"/>
            <a:ext cx="543739" cy="646331"/>
          </a:xfrm>
          <a:prstGeom prst="rect">
            <a:avLst/>
          </a:prstGeom>
          <a:noFill/>
        </p:spPr>
        <p:txBody>
          <a:bodyPr wrap="none" lIns="91440" tIns="45720" rIns="91440" bIns="45720">
            <a:spAutoFit/>
          </a:bodyPr>
          <a:lstStyle/>
          <a:p>
            <a:pPr algn="ctr"/>
            <a:r>
              <a:rPr lang="it-IT" sz="3600" b="1" dirty="0">
                <a:ln w="17780" cmpd="sng">
                  <a:solidFill>
                    <a:schemeClr val="accent1">
                      <a:tint val="3000"/>
                    </a:schemeClr>
                  </a:solidFill>
                  <a:prstDash val="solid"/>
                  <a:miter lim="800000"/>
                </a:ln>
                <a:solidFill>
                  <a:schemeClr val="accent1">
                    <a:lumMod val="50000"/>
                  </a:schemeClr>
                </a:solidFill>
                <a:effectLst>
                  <a:outerShdw blurRad="55000" dist="50800" dir="5400000" algn="tl">
                    <a:srgbClr val="000000">
                      <a:alpha val="33000"/>
                    </a:srgbClr>
                  </a:outerShdw>
                </a:effectLst>
                <a:latin typeface="Book Antiqua" pitchFamily="18" charset="0"/>
              </a:rPr>
              <a:t>c</a:t>
            </a:r>
            <a:r>
              <a:rPr lang="it-IT" sz="3600" b="1" cap="none" spc="0" dirty="0">
                <a:ln w="17780" cmpd="sng">
                  <a:solidFill>
                    <a:schemeClr val="accent1">
                      <a:tint val="3000"/>
                    </a:schemeClr>
                  </a:solidFill>
                  <a:prstDash val="solid"/>
                  <a:miter lim="800000"/>
                </a:ln>
                <a:solidFill>
                  <a:schemeClr val="accent1">
                    <a:lumMod val="50000"/>
                  </a:schemeClr>
                </a:solidFill>
                <a:effectLst>
                  <a:outerShdw blurRad="55000" dist="50800" dir="5400000" algn="tl">
                    <a:srgbClr val="000000">
                      <a:alpha val="33000"/>
                    </a:srgbClr>
                  </a:outerShdw>
                </a:effectLst>
                <a:latin typeface="Book Antiqua" pitchFamily="18" charset="0"/>
              </a:rPr>
              <a:t>)</a:t>
            </a:r>
          </a:p>
        </p:txBody>
      </p:sp>
      <p:cxnSp>
        <p:nvCxnSpPr>
          <p:cNvPr id="11" name="Connettore 2 10"/>
          <p:cNvCxnSpPr>
            <a:stCxn id="2" idx="2"/>
            <a:endCxn id="10" idx="0"/>
          </p:cNvCxnSpPr>
          <p:nvPr/>
        </p:nvCxnSpPr>
        <p:spPr>
          <a:xfrm>
            <a:off x="4341750" y="3041810"/>
            <a:ext cx="183214" cy="15890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46963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360260" y="1052736"/>
            <a:ext cx="6048672" cy="4392052"/>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2800" dirty="0">
                <a:solidFill>
                  <a:srgbClr val="000066"/>
                </a:solidFill>
                <a:latin typeface="Garamond" pitchFamily="18" charset="0"/>
              </a:rPr>
              <a:t> In caso di morte del proprietario della casa di comune residenza, il comma 42 riconosce al convivente di fatto superstite il </a:t>
            </a:r>
            <a:r>
              <a:rPr lang="it-IT" sz="2800" b="1" dirty="0">
                <a:solidFill>
                  <a:srgbClr val="000066"/>
                </a:solidFill>
                <a:latin typeface="Garamond" pitchFamily="18" charset="0"/>
              </a:rPr>
              <a:t>diritto di continuare ad abitare </a:t>
            </a:r>
            <a:r>
              <a:rPr lang="it-IT" sz="2800" dirty="0">
                <a:solidFill>
                  <a:srgbClr val="000066"/>
                </a:solidFill>
                <a:latin typeface="Garamond" pitchFamily="18" charset="0"/>
              </a:rPr>
              <a:t>per 2 anni (che diventano 3 anni in caso di coabitazione di figli minori o di figli disabili del convivente superstite) o per un periodo pari alla durata della convivenza se superiore a 2 anni, e comunque fino ad un massimo di 5 anni. </a:t>
            </a:r>
          </a:p>
        </p:txBody>
      </p:sp>
      <p:sp>
        <p:nvSpPr>
          <p:cNvPr id="3" name="CasellaDiTesto 2"/>
          <p:cNvSpPr txBox="1"/>
          <p:nvPr/>
        </p:nvSpPr>
        <p:spPr>
          <a:xfrm>
            <a:off x="5771004" y="255193"/>
            <a:ext cx="3096344" cy="514068"/>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ctr"/>
            <a:r>
              <a:rPr lang="it-IT" sz="2800" b="1" cap="small" dirty="0">
                <a:solidFill>
                  <a:srgbClr val="000066"/>
                </a:solidFill>
                <a:latin typeface="Garamond" pitchFamily="18" charset="0"/>
              </a:rPr>
              <a:t>a) abitazione</a:t>
            </a:r>
          </a:p>
        </p:txBody>
      </p:sp>
      <p:sp>
        <p:nvSpPr>
          <p:cNvPr id="4" name="CasellaDiTesto 3"/>
          <p:cNvSpPr txBox="1"/>
          <p:nvPr/>
        </p:nvSpPr>
        <p:spPr>
          <a:xfrm>
            <a:off x="251520" y="130801"/>
            <a:ext cx="4968552" cy="452512"/>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r>
              <a:rPr lang="it-IT" sz="2400" b="1" cap="small" dirty="0">
                <a:solidFill>
                  <a:srgbClr val="000066"/>
                </a:solidFill>
                <a:latin typeface="Garamond" pitchFamily="18" charset="0"/>
              </a:rPr>
              <a:t>Convivenza di fatto registrata</a:t>
            </a:r>
          </a:p>
        </p:txBody>
      </p:sp>
    </p:spTree>
    <p:extLst>
      <p:ext uri="{BB962C8B-B14F-4D97-AF65-F5344CB8AC3E}">
        <p14:creationId xmlns:p14="http://schemas.microsoft.com/office/powerpoint/2010/main" val="40946963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23528" y="980728"/>
            <a:ext cx="8568952" cy="5253827"/>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2800" dirty="0">
                <a:solidFill>
                  <a:srgbClr val="000066"/>
                </a:solidFill>
                <a:latin typeface="Garamond" pitchFamily="18" charset="0"/>
              </a:rPr>
              <a:t>Queste previsioni sembrano porsi in linea con quegli orientamenti della giurisprudenza di merito che in caso di morte di un convivente proprietario esclusivo di un immobile riconosce in capo al convivente superstite </a:t>
            </a:r>
            <a:r>
              <a:rPr lang="it-IT" sz="2800" b="1" dirty="0">
                <a:solidFill>
                  <a:srgbClr val="000066"/>
                </a:solidFill>
                <a:latin typeface="Garamond" pitchFamily="18" charset="0"/>
              </a:rPr>
              <a:t>"una detenzione qualificata</a:t>
            </a:r>
            <a:r>
              <a:rPr lang="it-IT" sz="2800" dirty="0">
                <a:solidFill>
                  <a:srgbClr val="000066"/>
                </a:solidFill>
                <a:latin typeface="Garamond" pitchFamily="18" charset="0"/>
              </a:rPr>
              <a:t>" (si veda Tribunale di Milano, Sentenza 18 gennaio 2003). In particolare, il Tribunale di Torino (VIII sez. civile, </a:t>
            </a:r>
            <a:r>
              <a:rPr lang="it-IT" sz="2800" dirty="0" err="1">
                <a:solidFill>
                  <a:srgbClr val="000066"/>
                </a:solidFill>
                <a:latin typeface="Garamond" pitchFamily="18" charset="0"/>
              </a:rPr>
              <a:t>sent</a:t>
            </a:r>
            <a:r>
              <a:rPr lang="it-IT" sz="2800" dirty="0">
                <a:solidFill>
                  <a:srgbClr val="000066"/>
                </a:solidFill>
                <a:latin typeface="Garamond" pitchFamily="18" charset="0"/>
              </a:rPr>
              <a:t>. 28 febbraio 2002) in caso di morte di uno dei due partner ha riconosciuto l'usucapione del diritto di abitazione da parte del convivente </a:t>
            </a:r>
            <a:r>
              <a:rPr lang="it-IT" sz="2800" i="1" dirty="0">
                <a:solidFill>
                  <a:srgbClr val="000066"/>
                </a:solidFill>
                <a:latin typeface="Garamond" pitchFamily="18" charset="0"/>
              </a:rPr>
              <a:t>more uxorio </a:t>
            </a:r>
            <a:r>
              <a:rPr lang="it-IT" sz="2800" dirty="0">
                <a:solidFill>
                  <a:srgbClr val="000066"/>
                </a:solidFill>
                <a:latin typeface="Garamond" pitchFamily="18" charset="0"/>
              </a:rPr>
              <a:t>che aveva convissuto con compossesso ultraventennale corrispondente al diritto reale di abitazione, di cui all'art. 1022 </a:t>
            </a:r>
            <a:r>
              <a:rPr lang="it-IT" sz="2800" dirty="0" err="1">
                <a:solidFill>
                  <a:srgbClr val="000066"/>
                </a:solidFill>
                <a:latin typeface="Garamond" pitchFamily="18" charset="0"/>
              </a:rPr>
              <a:t>c.c</a:t>
            </a:r>
            <a:endParaRPr lang="it-IT" sz="2800" dirty="0">
              <a:solidFill>
                <a:srgbClr val="000066"/>
              </a:solidFill>
              <a:latin typeface="Garamond" pitchFamily="18" charset="0"/>
            </a:endParaRPr>
          </a:p>
        </p:txBody>
      </p:sp>
      <p:sp>
        <p:nvSpPr>
          <p:cNvPr id="3" name="CasellaDiTesto 2"/>
          <p:cNvSpPr txBox="1"/>
          <p:nvPr/>
        </p:nvSpPr>
        <p:spPr>
          <a:xfrm>
            <a:off x="5748347" y="260648"/>
            <a:ext cx="3096344" cy="514068"/>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ctr"/>
            <a:r>
              <a:rPr lang="it-IT" sz="2800" b="1" cap="small" dirty="0">
                <a:solidFill>
                  <a:srgbClr val="000066"/>
                </a:solidFill>
                <a:latin typeface="Garamond" pitchFamily="18" charset="0"/>
              </a:rPr>
              <a:t>a) abitazione</a:t>
            </a:r>
          </a:p>
        </p:txBody>
      </p:sp>
    </p:spTree>
    <p:extLst>
      <p:ext uri="{BB962C8B-B14F-4D97-AF65-F5344CB8AC3E}">
        <p14:creationId xmlns:p14="http://schemas.microsoft.com/office/powerpoint/2010/main" val="647317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5364088" y="289640"/>
            <a:ext cx="3096344" cy="514068"/>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ctr"/>
            <a:r>
              <a:rPr lang="it-IT" sz="2800" b="1" cap="small" dirty="0">
                <a:solidFill>
                  <a:srgbClr val="000066"/>
                </a:solidFill>
                <a:latin typeface="Garamond" pitchFamily="18" charset="0"/>
              </a:rPr>
              <a:t>a) abitazione</a:t>
            </a:r>
          </a:p>
        </p:txBody>
      </p:sp>
      <p:sp>
        <p:nvSpPr>
          <p:cNvPr id="4" name="Segnaposto contenuto 2"/>
          <p:cNvSpPr>
            <a:spLocks noGrp="1"/>
          </p:cNvSpPr>
          <p:nvPr>
            <p:ph sz="half" idx="4294967295"/>
          </p:nvPr>
        </p:nvSpPr>
        <p:spPr>
          <a:xfrm>
            <a:off x="467544" y="1124743"/>
            <a:ext cx="7560518" cy="4392489"/>
          </a:xfrm>
          <a:prstGeom prst="rect">
            <a:avLst/>
          </a:prstGeom>
        </p:spPr>
        <p:style>
          <a:lnRef idx="2">
            <a:schemeClr val="accent2"/>
          </a:lnRef>
          <a:fillRef idx="1">
            <a:schemeClr val="lt1"/>
          </a:fillRef>
          <a:effectRef idx="0">
            <a:schemeClr val="accent2"/>
          </a:effectRef>
          <a:fontRef idx="minor">
            <a:schemeClr val="dk1"/>
          </a:fontRef>
        </p:style>
        <p:txBody>
          <a:bodyPr>
            <a:normAutofit lnSpcReduction="10000"/>
          </a:bodyPr>
          <a:lstStyle/>
          <a:p>
            <a:pPr marL="0" indent="0" algn="just">
              <a:buNone/>
            </a:pPr>
            <a:r>
              <a:rPr lang="it-IT" sz="2800" dirty="0">
                <a:solidFill>
                  <a:srgbClr val="002060"/>
                </a:solidFill>
                <a:latin typeface="Garamond" pitchFamily="18" charset="0"/>
              </a:rPr>
              <a:t>Il convivente superstite – secondo i giudici torinesi - acquisisce, per usucapione, la titolarità, vita </a:t>
            </a:r>
            <a:r>
              <a:rPr lang="it-IT" sz="2800" dirty="0" err="1">
                <a:solidFill>
                  <a:srgbClr val="002060"/>
                </a:solidFill>
                <a:latin typeface="Garamond" pitchFamily="18" charset="0"/>
              </a:rPr>
              <a:t>natural</a:t>
            </a:r>
            <a:r>
              <a:rPr lang="it-IT" sz="2800" dirty="0">
                <a:solidFill>
                  <a:srgbClr val="002060"/>
                </a:solidFill>
                <a:latin typeface="Garamond" pitchFamily="18" charset="0"/>
              </a:rPr>
              <a:t> durante, del diritto di abitazione, di una casa, di cui l'altro convivente, premorto, era proprietario. Il fondamento giuridico di tale decisione va ravvisato nella considerazione che "nel rapporto di fatto con il bene, costituito dal possesso tutelato </a:t>
            </a:r>
            <a:r>
              <a:rPr lang="it-IT" sz="2800" i="1" dirty="0">
                <a:solidFill>
                  <a:srgbClr val="002060"/>
                </a:solidFill>
                <a:latin typeface="Garamond" pitchFamily="18" charset="0"/>
              </a:rPr>
              <a:t>ex </a:t>
            </a:r>
            <a:r>
              <a:rPr lang="it-IT" sz="2800" i="1" dirty="0" err="1">
                <a:solidFill>
                  <a:srgbClr val="002060"/>
                </a:solidFill>
                <a:latin typeface="Garamond" pitchFamily="18" charset="0"/>
              </a:rPr>
              <a:t>lege</a:t>
            </a:r>
            <a:r>
              <a:rPr lang="it-IT" sz="2800" dirty="0">
                <a:solidFill>
                  <a:srgbClr val="002060"/>
                </a:solidFill>
                <a:latin typeface="Garamond" pitchFamily="18" charset="0"/>
              </a:rPr>
              <a:t>, il convivente non può essere discriminato rispetto ai componenti della famiglia legittima"; il possesso deve essere però continuo, pacifico e pubblico.</a:t>
            </a:r>
          </a:p>
          <a:p>
            <a:endParaRPr lang="it-IT" sz="2800" dirty="0">
              <a:solidFill>
                <a:srgbClr val="002060"/>
              </a:solidFill>
            </a:endParaRPr>
          </a:p>
        </p:txBody>
      </p:sp>
    </p:spTree>
    <p:extLst>
      <p:ext uri="{BB962C8B-B14F-4D97-AF65-F5344CB8AC3E}">
        <p14:creationId xmlns:p14="http://schemas.microsoft.com/office/powerpoint/2010/main" val="8816065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547664" y="1628800"/>
            <a:ext cx="6048672" cy="3037835"/>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3200" dirty="0">
                <a:solidFill>
                  <a:srgbClr val="000066"/>
                </a:solidFill>
                <a:latin typeface="Garamond" pitchFamily="18" charset="0"/>
              </a:rPr>
              <a:t>La successione nel contratto di locazione della casa di comune residenza, prevedendo tale facoltà per il convivente di fatto in caso di morte del conduttore o di suo recesso dal contratto.</a:t>
            </a:r>
          </a:p>
        </p:txBody>
      </p:sp>
      <p:sp>
        <p:nvSpPr>
          <p:cNvPr id="3" name="CasellaDiTesto 2"/>
          <p:cNvSpPr txBox="1"/>
          <p:nvPr/>
        </p:nvSpPr>
        <p:spPr>
          <a:xfrm>
            <a:off x="5796136" y="285971"/>
            <a:ext cx="3096344" cy="514068"/>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ctr"/>
            <a:r>
              <a:rPr lang="it-IT" sz="2800" b="1" cap="small" dirty="0">
                <a:solidFill>
                  <a:srgbClr val="000066"/>
                </a:solidFill>
                <a:latin typeface="Garamond" pitchFamily="18" charset="0"/>
              </a:rPr>
              <a:t>b) locazione</a:t>
            </a:r>
          </a:p>
        </p:txBody>
      </p:sp>
      <p:sp>
        <p:nvSpPr>
          <p:cNvPr id="4" name="CasellaDiTesto 3"/>
          <p:cNvSpPr txBox="1"/>
          <p:nvPr/>
        </p:nvSpPr>
        <p:spPr>
          <a:xfrm>
            <a:off x="251520" y="130801"/>
            <a:ext cx="4968552" cy="452512"/>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r>
              <a:rPr lang="it-IT" sz="2400" b="1" cap="small" dirty="0">
                <a:solidFill>
                  <a:srgbClr val="000066"/>
                </a:solidFill>
                <a:latin typeface="Garamond" pitchFamily="18" charset="0"/>
              </a:rPr>
              <a:t>Convivenza di fatto registrata</a:t>
            </a:r>
          </a:p>
        </p:txBody>
      </p:sp>
    </p:spTree>
    <p:extLst>
      <p:ext uri="{BB962C8B-B14F-4D97-AF65-F5344CB8AC3E}">
        <p14:creationId xmlns:p14="http://schemas.microsoft.com/office/powerpoint/2010/main" val="38416500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43250" y="1196752"/>
            <a:ext cx="8568952" cy="4699829"/>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3000" dirty="0">
                <a:solidFill>
                  <a:srgbClr val="000066"/>
                </a:solidFill>
                <a:latin typeface="Garamond" pitchFamily="18" charset="0"/>
              </a:rPr>
              <a:t>Questo tema è stato ampiamente affrontato dalla giurisprudenza e si deve segnalare, in particolare, la sentenza della </a:t>
            </a:r>
            <a:r>
              <a:rPr lang="it-IT" sz="3000" b="1" dirty="0">
                <a:solidFill>
                  <a:srgbClr val="000066"/>
                </a:solidFill>
                <a:latin typeface="Garamond" pitchFamily="18" charset="0"/>
              </a:rPr>
              <a:t>Corte Costituzionale n. 404 del 1988</a:t>
            </a:r>
            <a:r>
              <a:rPr lang="it-IT" sz="3000" dirty="0">
                <a:solidFill>
                  <a:srgbClr val="000066"/>
                </a:solidFill>
                <a:latin typeface="Garamond" pitchFamily="18" charset="0"/>
              </a:rPr>
              <a:t>, che ha dichiarato l'illegittimità costituzionale dell'articolo 6, comma 1, della legge n. 392 del 1978 (cd. Legge sull'equo canone) in materia di locazione di immobili urbani, nella parte in cui non prevede il convivente </a:t>
            </a:r>
            <a:r>
              <a:rPr lang="it-IT" sz="3000" i="1" dirty="0">
                <a:solidFill>
                  <a:srgbClr val="000066"/>
                </a:solidFill>
                <a:latin typeface="Garamond" pitchFamily="18" charset="0"/>
              </a:rPr>
              <a:t>more uxorio </a:t>
            </a:r>
            <a:r>
              <a:rPr lang="it-IT" sz="3000" dirty="0">
                <a:solidFill>
                  <a:srgbClr val="000066"/>
                </a:solidFill>
                <a:latin typeface="Garamond" pitchFamily="18" charset="0"/>
              </a:rPr>
              <a:t>fra coloro che, in caso di morte del conduttore, possono succedere nella titolarità del contratto di locazione. </a:t>
            </a:r>
          </a:p>
        </p:txBody>
      </p:sp>
      <p:sp>
        <p:nvSpPr>
          <p:cNvPr id="3" name="CasellaDiTesto 2"/>
          <p:cNvSpPr txBox="1"/>
          <p:nvPr/>
        </p:nvSpPr>
        <p:spPr>
          <a:xfrm>
            <a:off x="5796136" y="285971"/>
            <a:ext cx="3096344" cy="514068"/>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ctr"/>
            <a:r>
              <a:rPr lang="it-IT" sz="2800" b="1" cap="small" dirty="0">
                <a:solidFill>
                  <a:srgbClr val="000066"/>
                </a:solidFill>
                <a:latin typeface="Garamond" pitchFamily="18" charset="0"/>
              </a:rPr>
              <a:t>b) locazione</a:t>
            </a:r>
          </a:p>
        </p:txBody>
      </p:sp>
    </p:spTree>
    <p:extLst>
      <p:ext uri="{BB962C8B-B14F-4D97-AF65-F5344CB8AC3E}">
        <p14:creationId xmlns:p14="http://schemas.microsoft.com/office/powerpoint/2010/main" val="647317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899592" y="1166843"/>
            <a:ext cx="7128792" cy="289310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it-IT" sz="2600" b="1" dirty="0">
                <a:solidFill>
                  <a:srgbClr val="000066"/>
                </a:solidFill>
                <a:latin typeface="Garamond" pitchFamily="18" charset="0"/>
              </a:rPr>
              <a:t>La Consulta</a:t>
            </a:r>
            <a:r>
              <a:rPr lang="it-IT" sz="2600" dirty="0">
                <a:solidFill>
                  <a:srgbClr val="000066"/>
                </a:solidFill>
                <a:latin typeface="Garamond" pitchFamily="18" charset="0"/>
              </a:rPr>
              <a:t>, nell'esaminare sotto vari profili la posizione del convivente more uxorio e nell'allargare con sentenza additiva ad esso la tutela prevista, ebbe ad individuare la ragione giustificativa della tutela e, quindi, della successione nel contratto locativo, nell'individuazione del profilo di </a:t>
            </a:r>
            <a:r>
              <a:rPr lang="it-IT" sz="2600" b="1" dirty="0">
                <a:solidFill>
                  <a:srgbClr val="000066"/>
                </a:solidFill>
                <a:latin typeface="Garamond" pitchFamily="18" charset="0"/>
              </a:rPr>
              <a:t>dignità costituzionale del c.d. diritto all'abitazione</a:t>
            </a:r>
            <a:r>
              <a:rPr lang="it-IT" sz="2600" dirty="0">
                <a:solidFill>
                  <a:srgbClr val="000066"/>
                </a:solidFill>
                <a:latin typeface="Garamond" pitchFamily="18" charset="0"/>
              </a:rPr>
              <a:t>.</a:t>
            </a:r>
          </a:p>
        </p:txBody>
      </p:sp>
      <p:sp>
        <p:nvSpPr>
          <p:cNvPr id="3" name="CasellaDiTesto 2"/>
          <p:cNvSpPr txBox="1"/>
          <p:nvPr/>
        </p:nvSpPr>
        <p:spPr>
          <a:xfrm>
            <a:off x="5436096" y="285971"/>
            <a:ext cx="3096344" cy="514068"/>
          </a:xfrm>
          <a:prstGeom prst="rect">
            <a:avLst/>
          </a:prstGeom>
          <a:ln/>
        </p:spPr>
        <p:style>
          <a:lnRef idx="2">
            <a:schemeClr val="accent1"/>
          </a:lnRef>
          <a:fillRef idx="1">
            <a:schemeClr val="lt1"/>
          </a:fillRef>
          <a:effectRef idx="0">
            <a:schemeClr val="accent1"/>
          </a:effectRef>
          <a:fontRef idx="minor">
            <a:schemeClr val="dk1"/>
          </a:fontRef>
        </p:style>
        <p:txBody>
          <a:bodyPr wrap="square" lIns="82377" tIns="41188" rIns="82377" bIns="41188" rtlCol="0">
            <a:spAutoFit/>
          </a:bodyPr>
          <a:lstStyle/>
          <a:p>
            <a:pPr algn="ctr"/>
            <a:r>
              <a:rPr lang="it-IT" sz="2800" b="1" cap="small" dirty="0">
                <a:solidFill>
                  <a:srgbClr val="000066"/>
                </a:solidFill>
                <a:latin typeface="Garamond" pitchFamily="18" charset="0"/>
              </a:rPr>
              <a:t>b) locazione</a:t>
            </a:r>
          </a:p>
        </p:txBody>
      </p:sp>
    </p:spTree>
    <p:extLst>
      <p:ext uri="{BB962C8B-B14F-4D97-AF65-F5344CB8AC3E}">
        <p14:creationId xmlns:p14="http://schemas.microsoft.com/office/powerpoint/2010/main" val="8816065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a:spLocks noGrp="1"/>
          </p:cNvSpPr>
          <p:nvPr>
            <p:ph sz="half" idx="4294967295"/>
          </p:nvPr>
        </p:nvSpPr>
        <p:spPr>
          <a:xfrm>
            <a:off x="755576" y="1628800"/>
            <a:ext cx="7128000" cy="3744416"/>
          </a:xfrm>
          <a:prstGeom prst="rect">
            <a:avLst/>
          </a:prstGeom>
        </p:spPr>
        <p:style>
          <a:lnRef idx="2">
            <a:schemeClr val="accent1"/>
          </a:lnRef>
          <a:fillRef idx="1">
            <a:schemeClr val="lt1"/>
          </a:fillRef>
          <a:effectRef idx="0">
            <a:schemeClr val="accent1"/>
          </a:effectRef>
          <a:fontRef idx="minor">
            <a:schemeClr val="dk1"/>
          </a:fontRef>
        </p:style>
        <p:txBody>
          <a:bodyPr>
            <a:noAutofit/>
          </a:bodyPr>
          <a:lstStyle/>
          <a:p>
            <a:pPr marL="0" indent="0" algn="just">
              <a:buNone/>
            </a:pPr>
            <a:r>
              <a:rPr lang="it-IT" sz="2800" dirty="0">
                <a:solidFill>
                  <a:srgbClr val="002060"/>
                </a:solidFill>
                <a:latin typeface="Garamond" pitchFamily="18" charset="0"/>
              </a:rPr>
              <a:t>Tuttavia, l'illegittimità dell'art. 6 della L. 392 – nel diverso caso di semplice cessazione della convivenza da parte del conduttore - è dichiarata solo nella parte in cui non prevede la successione nel contratto a favore del convivente di questi, quando vi sia prole naturale. Solo attraverso la tutela del figlio naturale viene indirettamente tutelato anche il convivente </a:t>
            </a:r>
            <a:r>
              <a:rPr lang="it-IT" sz="2800" i="1" dirty="0">
                <a:solidFill>
                  <a:srgbClr val="002060"/>
                </a:solidFill>
                <a:latin typeface="Garamond" pitchFamily="18" charset="0"/>
              </a:rPr>
              <a:t>more uxorio</a:t>
            </a:r>
            <a:r>
              <a:rPr lang="it-IT" sz="2800" dirty="0">
                <a:solidFill>
                  <a:srgbClr val="002060"/>
                </a:solidFill>
                <a:latin typeface="Garamond" pitchFamily="18" charset="0"/>
              </a:rPr>
              <a:t>. </a:t>
            </a:r>
          </a:p>
          <a:p>
            <a:endParaRPr lang="it-IT" sz="2800" dirty="0">
              <a:solidFill>
                <a:srgbClr val="002060"/>
              </a:solidFill>
            </a:endParaRPr>
          </a:p>
        </p:txBody>
      </p:sp>
      <p:sp>
        <p:nvSpPr>
          <p:cNvPr id="3" name="Titolo 4"/>
          <p:cNvSpPr txBox="1">
            <a:spLocks noGrp="1"/>
          </p:cNvSpPr>
          <p:nvPr>
            <p:ph type="title"/>
          </p:nvPr>
        </p:nvSpPr>
        <p:spPr>
          <a:xfrm>
            <a:off x="6012160" y="332656"/>
            <a:ext cx="3096000" cy="514068"/>
          </a:xfrm>
          <a:prstGeom prst="rect">
            <a:avLst/>
          </a:prstGeom>
          <a:ln/>
        </p:spPr>
        <p:style>
          <a:lnRef idx="2">
            <a:schemeClr val="accent1"/>
          </a:lnRef>
          <a:fillRef idx="1">
            <a:schemeClr val="lt1"/>
          </a:fillRef>
          <a:effectRef idx="0">
            <a:schemeClr val="accent1"/>
          </a:effectRef>
          <a:fontRef idx="minor">
            <a:schemeClr val="dk1"/>
          </a:fontRef>
        </p:style>
        <p:txBody>
          <a:bodyPr wrap="square" lIns="82377" tIns="41188" rIns="82377" bIns="41188" rtlCol="0">
            <a:spAutoFit/>
          </a:bodyPr>
          <a:lstStyle/>
          <a:p>
            <a:pPr marL="0" indent="0" algn="r">
              <a:buNone/>
            </a:pPr>
            <a:r>
              <a:rPr lang="it-IT" sz="2800" b="1" cap="small" dirty="0">
                <a:solidFill>
                  <a:srgbClr val="002060"/>
                </a:solidFill>
                <a:latin typeface="Garamond" pitchFamily="18" charset="0"/>
              </a:rPr>
              <a:t>b) locazione</a:t>
            </a:r>
          </a:p>
        </p:txBody>
      </p:sp>
    </p:spTree>
    <p:extLst>
      <p:ext uri="{BB962C8B-B14F-4D97-AF65-F5344CB8AC3E}">
        <p14:creationId xmlns:p14="http://schemas.microsoft.com/office/powerpoint/2010/main" val="38416500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483768" y="940298"/>
            <a:ext cx="6480720" cy="944955"/>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ctr"/>
            <a:r>
              <a:rPr lang="it-IT" sz="2800" b="1" cap="small" dirty="0">
                <a:solidFill>
                  <a:srgbClr val="000066"/>
                </a:solidFill>
                <a:latin typeface="Garamond" pitchFamily="18" charset="0"/>
              </a:rPr>
              <a:t>c) Graduatoria assegnazioni case popolari</a:t>
            </a:r>
          </a:p>
        </p:txBody>
      </p:sp>
      <p:sp>
        <p:nvSpPr>
          <p:cNvPr id="3" name="CasellaDiTesto 2"/>
          <p:cNvSpPr txBox="1"/>
          <p:nvPr/>
        </p:nvSpPr>
        <p:spPr>
          <a:xfrm>
            <a:off x="1763688" y="2291248"/>
            <a:ext cx="6984776" cy="1929840"/>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2400" dirty="0">
                <a:solidFill>
                  <a:srgbClr val="000066"/>
                </a:solidFill>
                <a:latin typeface="Garamond" pitchFamily="18" charset="0"/>
              </a:rPr>
              <a:t>Il comma 45 dispone in ordine all'inserimento nelle graduatorie per l'assegnazione di alloggi di edilizia popolare, equiparando il rapporto di convivenza a quello di coniugio ai fini di eventuali titoli o cause di preferenza nella formazione delle graduatorie stesse.</a:t>
            </a:r>
          </a:p>
        </p:txBody>
      </p:sp>
      <p:sp>
        <p:nvSpPr>
          <p:cNvPr id="4" name="CasellaDiTesto 3"/>
          <p:cNvSpPr txBox="1"/>
          <p:nvPr/>
        </p:nvSpPr>
        <p:spPr>
          <a:xfrm>
            <a:off x="251520" y="130801"/>
            <a:ext cx="6840760" cy="575623"/>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r>
              <a:rPr lang="it-IT" sz="3200" b="1" cap="small" dirty="0">
                <a:solidFill>
                  <a:srgbClr val="000066"/>
                </a:solidFill>
                <a:latin typeface="Garamond" pitchFamily="18" charset="0"/>
              </a:rPr>
              <a:t>Convivenza di fatto registrata</a:t>
            </a:r>
          </a:p>
        </p:txBody>
      </p:sp>
    </p:spTree>
    <p:extLst>
      <p:ext uri="{BB962C8B-B14F-4D97-AF65-F5344CB8AC3E}">
        <p14:creationId xmlns:p14="http://schemas.microsoft.com/office/powerpoint/2010/main" val="647317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00676" y="94150"/>
            <a:ext cx="7892428" cy="1191176"/>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ctr"/>
            <a:r>
              <a:rPr lang="it-IT" sz="3600" b="1" cap="small" dirty="0">
                <a:solidFill>
                  <a:srgbClr val="000066"/>
                </a:solidFill>
                <a:latin typeface="Garamond" pitchFamily="18" charset="0"/>
              </a:rPr>
              <a:t>Convivenza di fatto non registrata</a:t>
            </a:r>
            <a:endParaRPr lang="it-IT" sz="3600" b="1" i="1" cap="small" dirty="0">
              <a:solidFill>
                <a:srgbClr val="000066"/>
              </a:solidFill>
              <a:latin typeface="Garamond" pitchFamily="18" charset="0"/>
            </a:endParaRPr>
          </a:p>
        </p:txBody>
      </p:sp>
      <p:sp>
        <p:nvSpPr>
          <p:cNvPr id="3" name="CasellaDiTesto 2"/>
          <p:cNvSpPr txBox="1"/>
          <p:nvPr/>
        </p:nvSpPr>
        <p:spPr>
          <a:xfrm>
            <a:off x="2195736" y="2319529"/>
            <a:ext cx="4464496" cy="1929840"/>
          </a:xfrm>
          <a:prstGeom prst="rect">
            <a:avLst/>
          </a:prstGeom>
        </p:spPr>
        <p:style>
          <a:lnRef idx="2">
            <a:schemeClr val="accent1"/>
          </a:lnRef>
          <a:fillRef idx="1">
            <a:schemeClr val="lt1"/>
          </a:fillRef>
          <a:effectRef idx="0">
            <a:schemeClr val="accent1"/>
          </a:effectRef>
          <a:fontRef idx="minor">
            <a:schemeClr val="dk1"/>
          </a:fontRef>
        </p:style>
        <p:txBody>
          <a:bodyPr wrap="square" lIns="82377" tIns="41188" rIns="82377" bIns="41188" rtlCol="0">
            <a:spAutoFit/>
          </a:bodyPr>
          <a:lstStyle/>
          <a:p>
            <a:pPr algn="ctr"/>
            <a:r>
              <a:rPr lang="it-IT" sz="4000" b="1" dirty="0">
                <a:solidFill>
                  <a:srgbClr val="000066"/>
                </a:solidFill>
                <a:latin typeface="Garamond" pitchFamily="18" charset="0"/>
              </a:rPr>
              <a:t>Solo diritti riconosciuti dalla giurisprudenza</a:t>
            </a:r>
          </a:p>
        </p:txBody>
      </p:sp>
      <p:sp>
        <p:nvSpPr>
          <p:cNvPr id="4" name="Triangolo isoscele 3"/>
          <p:cNvSpPr/>
          <p:nvPr/>
        </p:nvSpPr>
        <p:spPr>
          <a:xfrm rot="10800000">
            <a:off x="3203847" y="1791803"/>
            <a:ext cx="2096449" cy="44410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a:p>
        </p:txBody>
      </p:sp>
    </p:spTree>
    <p:extLst>
      <p:ext uri="{BB962C8B-B14F-4D97-AF65-F5344CB8AC3E}">
        <p14:creationId xmlns:p14="http://schemas.microsoft.com/office/powerpoint/2010/main" val="8816065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24387" y="1628800"/>
            <a:ext cx="6984776" cy="2545393"/>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3200" dirty="0">
                <a:solidFill>
                  <a:srgbClr val="000066"/>
                </a:solidFill>
                <a:latin typeface="Garamond" pitchFamily="18" charset="0"/>
              </a:rPr>
              <a:t>Ai conviventi non registrati non spetta per legge alcun diritto successorio.</a:t>
            </a:r>
          </a:p>
          <a:p>
            <a:pPr algn="just"/>
            <a:r>
              <a:rPr lang="it-IT" sz="3200" dirty="0">
                <a:solidFill>
                  <a:srgbClr val="000066"/>
                </a:solidFill>
                <a:latin typeface="Garamond" pitchFamily="18" charset="0"/>
              </a:rPr>
              <a:t>Saranno i giudici, se aditi, a valutare caso per caso i diritti eventualmente spettanti al convivente sopravvissuto.</a:t>
            </a:r>
          </a:p>
        </p:txBody>
      </p:sp>
      <p:sp>
        <p:nvSpPr>
          <p:cNvPr id="3" name="CasellaDiTesto 2"/>
          <p:cNvSpPr txBox="1"/>
          <p:nvPr/>
        </p:nvSpPr>
        <p:spPr>
          <a:xfrm>
            <a:off x="251520" y="130801"/>
            <a:ext cx="4680520" cy="1068065"/>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r>
              <a:rPr lang="it-IT" sz="3200" b="1" cap="small" dirty="0">
                <a:solidFill>
                  <a:srgbClr val="000066"/>
                </a:solidFill>
                <a:latin typeface="Garamond" pitchFamily="18" charset="0"/>
              </a:rPr>
              <a:t>Convivenze di fatto non registrate</a:t>
            </a:r>
          </a:p>
        </p:txBody>
      </p:sp>
    </p:spTree>
    <p:extLst>
      <p:ext uri="{BB962C8B-B14F-4D97-AF65-F5344CB8AC3E}">
        <p14:creationId xmlns:p14="http://schemas.microsoft.com/office/powerpoint/2010/main" val="38416500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301789" y="188640"/>
            <a:ext cx="364715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5400" b="1" cap="all" dirty="0">
                <a:ln w="0"/>
                <a:solidFill>
                  <a:schemeClr val="accent6">
                    <a:lumMod val="75000"/>
                  </a:schemeClr>
                </a:solidFill>
                <a:effectLst>
                  <a:reflection blurRad="12700" stA="50000" endPos="50000" dist="5000" dir="5400000" sy="-100000" rotWithShape="0"/>
                </a:effectLst>
              </a:rPr>
              <a:t>problema</a:t>
            </a:r>
            <a:endParaRPr lang="it-IT" sz="5400" b="1" cap="all" spc="0" dirty="0">
              <a:ln w="0"/>
              <a:solidFill>
                <a:schemeClr val="accent6">
                  <a:lumMod val="75000"/>
                </a:schemeClr>
              </a:solidFill>
              <a:effectLst>
                <a:reflection blurRad="12700" stA="50000" endPos="50000" dist="5000" dir="5400000" sy="-100000" rotWithShape="0"/>
              </a:effectLst>
            </a:endParaRPr>
          </a:p>
        </p:txBody>
      </p:sp>
      <p:sp>
        <p:nvSpPr>
          <p:cNvPr id="3" name="Rettangolo 2"/>
          <p:cNvSpPr/>
          <p:nvPr/>
        </p:nvSpPr>
        <p:spPr>
          <a:xfrm>
            <a:off x="994888" y="1412776"/>
            <a:ext cx="7138493" cy="3785652"/>
          </a:xfrm>
          <a:prstGeom prst="rect">
            <a:avLst/>
          </a:prstGeom>
          <a:noFill/>
        </p:spPr>
        <p:txBody>
          <a:bodyPr wrap="none" lIns="91440" tIns="45720" rIns="91440" bIns="45720">
            <a:spAutoFit/>
          </a:bodyPr>
          <a:lstStyle/>
          <a:p>
            <a:pPr algn="ctr"/>
            <a:r>
              <a:rPr lang="it-IT" sz="4800" b="1" cap="none" spc="0" dirty="0">
                <a:ln w="17780" cmpd="sng">
                  <a:solidFill>
                    <a:schemeClr val="accent1">
                      <a:tint val="3000"/>
                    </a:schemeClr>
                  </a:solidFill>
                  <a:prstDash val="solid"/>
                  <a:miter lim="800000"/>
                </a:ln>
                <a:solidFill>
                  <a:schemeClr val="accent6">
                    <a:lumMod val="75000"/>
                  </a:schemeClr>
                </a:solidFill>
                <a:effectLst>
                  <a:outerShdw blurRad="55000" dist="50800" dir="5400000" algn="tl">
                    <a:srgbClr val="000000">
                      <a:alpha val="33000"/>
                    </a:srgbClr>
                  </a:outerShdw>
                </a:effectLst>
              </a:rPr>
              <a:t>Si può affermare che la </a:t>
            </a:r>
          </a:p>
          <a:p>
            <a:pPr algn="ctr"/>
            <a:r>
              <a:rPr lang="it-IT" sz="4800" b="1" cap="none" spc="0" dirty="0">
                <a:ln w="17780" cmpd="sng">
                  <a:solidFill>
                    <a:schemeClr val="accent1">
                      <a:tint val="3000"/>
                    </a:schemeClr>
                  </a:solidFill>
                  <a:prstDash val="solid"/>
                  <a:miter lim="800000"/>
                </a:ln>
                <a:solidFill>
                  <a:schemeClr val="accent6">
                    <a:lumMod val="75000"/>
                  </a:schemeClr>
                </a:solidFill>
                <a:effectLst>
                  <a:outerShdw blurRad="55000" dist="50800" dir="5400000" algn="tl">
                    <a:srgbClr val="000000">
                      <a:alpha val="33000"/>
                    </a:srgbClr>
                  </a:outerShdw>
                </a:effectLst>
              </a:rPr>
              <a:t>nuova normativa non </a:t>
            </a:r>
          </a:p>
          <a:p>
            <a:pPr algn="ctr"/>
            <a:r>
              <a:rPr lang="it-IT" sz="4800" b="1" dirty="0">
                <a:ln w="17780" cmpd="sng">
                  <a:solidFill>
                    <a:schemeClr val="accent1">
                      <a:tint val="3000"/>
                    </a:schemeClr>
                  </a:solidFill>
                  <a:prstDash val="solid"/>
                  <a:miter lim="800000"/>
                </a:ln>
                <a:solidFill>
                  <a:schemeClr val="accent6">
                    <a:lumMod val="75000"/>
                  </a:schemeClr>
                </a:solidFill>
                <a:effectLst>
                  <a:outerShdw blurRad="55000" dist="50800" dir="5400000" algn="tl">
                    <a:srgbClr val="000000">
                      <a:alpha val="33000"/>
                    </a:srgbClr>
                  </a:outerShdw>
                </a:effectLst>
              </a:rPr>
              <a:t>abbia attribuito ai </a:t>
            </a:r>
          </a:p>
          <a:p>
            <a:pPr algn="ctr"/>
            <a:r>
              <a:rPr lang="it-IT" sz="4800" b="1" dirty="0">
                <a:ln w="17780" cmpd="sng">
                  <a:solidFill>
                    <a:schemeClr val="accent1">
                      <a:tint val="3000"/>
                    </a:schemeClr>
                  </a:solidFill>
                  <a:prstDash val="solid"/>
                  <a:miter lim="800000"/>
                </a:ln>
                <a:solidFill>
                  <a:schemeClr val="accent6">
                    <a:lumMod val="75000"/>
                  </a:schemeClr>
                </a:solidFill>
                <a:effectLst>
                  <a:outerShdw blurRad="55000" dist="50800" dir="5400000" algn="tl">
                    <a:srgbClr val="000000">
                      <a:alpha val="33000"/>
                    </a:srgbClr>
                  </a:outerShdw>
                </a:effectLst>
              </a:rPr>
              <a:t>conviventi registrati </a:t>
            </a:r>
          </a:p>
          <a:p>
            <a:pPr algn="ctr"/>
            <a:r>
              <a:rPr lang="it-IT" sz="4800" b="1" dirty="0">
                <a:ln w="17780" cmpd="sng">
                  <a:solidFill>
                    <a:schemeClr val="accent1">
                      <a:tint val="3000"/>
                    </a:schemeClr>
                  </a:solidFill>
                  <a:prstDash val="solid"/>
                  <a:miter lim="800000"/>
                </a:ln>
                <a:solidFill>
                  <a:schemeClr val="accent6">
                    <a:lumMod val="75000"/>
                  </a:schemeClr>
                </a:solidFill>
                <a:effectLst>
                  <a:outerShdw blurRad="55000" dist="50800" dir="5400000" algn="tl">
                    <a:srgbClr val="000000">
                      <a:alpha val="33000"/>
                    </a:srgbClr>
                  </a:outerShdw>
                </a:effectLst>
              </a:rPr>
              <a:t>diritti successori</a:t>
            </a:r>
            <a:r>
              <a:rPr lang="it-IT" sz="4800" b="1" cap="none" spc="0" dirty="0">
                <a:ln w="17780" cmpd="sng">
                  <a:solidFill>
                    <a:schemeClr val="accent1">
                      <a:tint val="3000"/>
                    </a:schemeClr>
                  </a:solidFill>
                  <a:prstDash val="solid"/>
                  <a:miter lim="800000"/>
                </a:ln>
                <a:solidFill>
                  <a:schemeClr val="accent6">
                    <a:lumMod val="75000"/>
                  </a:schemeClr>
                </a:solidFill>
                <a:effectLst>
                  <a:outerShdw blurRad="55000" dist="50800" dir="5400000" algn="tl">
                    <a:srgbClr val="000000">
                      <a:alpha val="33000"/>
                    </a:srgbClr>
                  </a:outerShdw>
                </a:effectLst>
              </a:rPr>
              <a:t>?</a:t>
            </a:r>
          </a:p>
        </p:txBody>
      </p:sp>
    </p:spTree>
    <p:extLst>
      <p:ext uri="{BB962C8B-B14F-4D97-AF65-F5344CB8AC3E}">
        <p14:creationId xmlns:p14="http://schemas.microsoft.com/office/powerpoint/2010/main" val="647317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a:spLocks noGrp="1"/>
          </p:cNvSpPr>
          <p:nvPr>
            <p:ph sz="half" idx="4294967295"/>
          </p:nvPr>
        </p:nvSpPr>
        <p:spPr>
          <a:xfrm>
            <a:off x="611560" y="1484784"/>
            <a:ext cx="7128000" cy="4032448"/>
          </a:xfrm>
          <a:prstGeom prst="rect">
            <a:avLst/>
          </a:prstGeom>
        </p:spPr>
        <p:style>
          <a:lnRef idx="2">
            <a:schemeClr val="accent1"/>
          </a:lnRef>
          <a:fillRef idx="1">
            <a:schemeClr val="lt1"/>
          </a:fillRef>
          <a:effectRef idx="0">
            <a:schemeClr val="accent1"/>
          </a:effectRef>
          <a:fontRef idx="minor">
            <a:schemeClr val="dk1"/>
          </a:fontRef>
        </p:style>
        <p:txBody>
          <a:bodyPr>
            <a:normAutofit lnSpcReduction="10000"/>
          </a:bodyPr>
          <a:lstStyle/>
          <a:p>
            <a:pPr marL="0" indent="0" algn="just">
              <a:buNone/>
            </a:pPr>
            <a:r>
              <a:rPr lang="it-IT" sz="2800" dirty="0">
                <a:solidFill>
                  <a:srgbClr val="002060"/>
                </a:solidFill>
                <a:latin typeface="Garamond" pitchFamily="18" charset="0"/>
              </a:rPr>
              <a:t>Credo che sia più corretto dire che la legge  non ha attribuito al convivente diritti successori significativi. Infatti, se da un lato, il legislatore non ha considerato il convivente registrato un erede legittimo (come invece ha fatto per il partner nelle unioni civili) è pur vero che, tra i vari diritti che gli sono riconosciuti, vi è quello relativo al diritto di continuare ad abitare nella stessa casa per il caso di morte dell’altro con-vivente proprietario della stessa.</a:t>
            </a:r>
          </a:p>
          <a:p>
            <a:pPr algn="just"/>
            <a:endParaRPr lang="it-IT" dirty="0">
              <a:solidFill>
                <a:srgbClr val="002060"/>
              </a:solidFill>
            </a:endParaRPr>
          </a:p>
        </p:txBody>
      </p:sp>
    </p:spTree>
    <p:extLst>
      <p:ext uri="{BB962C8B-B14F-4D97-AF65-F5344CB8AC3E}">
        <p14:creationId xmlns:p14="http://schemas.microsoft.com/office/powerpoint/2010/main" val="21314869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a:spLocks noGrp="1"/>
          </p:cNvSpPr>
          <p:nvPr>
            <p:ph sz="half" idx="4294967295"/>
          </p:nvPr>
        </p:nvSpPr>
        <p:spPr>
          <a:xfrm>
            <a:off x="611560" y="1988840"/>
            <a:ext cx="3960440" cy="4032448"/>
          </a:xfrm>
          <a:prstGeom prst="rect">
            <a:avLst/>
          </a:prstGeo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marL="0" indent="0" algn="just">
              <a:buNone/>
            </a:pPr>
            <a:r>
              <a:rPr lang="it-IT" sz="3000" b="1" dirty="0">
                <a:solidFill>
                  <a:srgbClr val="002060"/>
                </a:solidFill>
                <a:latin typeface="Garamond" pitchFamily="18" charset="0"/>
              </a:rPr>
              <a:t>Cessazione del rapporto</a:t>
            </a:r>
          </a:p>
          <a:p>
            <a:pPr marL="0" indent="0" algn="ctr">
              <a:buNone/>
            </a:pPr>
            <a:r>
              <a:rPr lang="it-IT" sz="2800" u="sng" dirty="0">
                <a:solidFill>
                  <a:srgbClr val="002060"/>
                </a:solidFill>
                <a:latin typeface="Garamond" pitchFamily="18" charset="0"/>
              </a:rPr>
              <a:t>Assegnazione</a:t>
            </a:r>
          </a:p>
          <a:p>
            <a:pPr marL="0" indent="0" algn="just">
              <a:buNone/>
            </a:pPr>
            <a:r>
              <a:rPr lang="it-IT" sz="2800" dirty="0">
                <a:solidFill>
                  <a:srgbClr val="002060"/>
                </a:solidFill>
                <a:latin typeface="Garamond" pitchFamily="18" charset="0"/>
              </a:rPr>
              <a:t>Mediante provvedimento del giudice in caso di separazione o divorzio </a:t>
            </a:r>
            <a:r>
              <a:rPr lang="it-IT" sz="2800" i="1" dirty="0">
                <a:solidFill>
                  <a:srgbClr val="002060"/>
                </a:solidFill>
                <a:latin typeface="Garamond" pitchFamily="18" charset="0"/>
              </a:rPr>
              <a:t>ex</a:t>
            </a:r>
            <a:r>
              <a:rPr lang="it-IT" sz="2800" dirty="0">
                <a:solidFill>
                  <a:srgbClr val="002060"/>
                </a:solidFill>
                <a:latin typeface="Garamond" pitchFamily="18" charset="0"/>
              </a:rPr>
              <a:t> 337 </a:t>
            </a:r>
            <a:r>
              <a:rPr lang="it-IT" sz="2800" i="1" dirty="0" err="1">
                <a:solidFill>
                  <a:srgbClr val="002060"/>
                </a:solidFill>
                <a:latin typeface="Garamond" pitchFamily="18" charset="0"/>
              </a:rPr>
              <a:t>sexies</a:t>
            </a:r>
            <a:r>
              <a:rPr lang="it-IT" sz="2800" dirty="0">
                <a:solidFill>
                  <a:srgbClr val="002060"/>
                </a:solidFill>
                <a:latin typeface="Garamond" pitchFamily="18" charset="0"/>
              </a:rPr>
              <a:t> esteso anche alle convivenze registrate </a:t>
            </a:r>
            <a:r>
              <a:rPr lang="it-IT" sz="2800" i="1" dirty="0">
                <a:solidFill>
                  <a:srgbClr val="002060"/>
                </a:solidFill>
                <a:latin typeface="Garamond" pitchFamily="18" charset="0"/>
              </a:rPr>
              <a:t>ex</a:t>
            </a:r>
            <a:r>
              <a:rPr lang="it-IT" sz="2800" dirty="0">
                <a:solidFill>
                  <a:srgbClr val="002060"/>
                </a:solidFill>
                <a:latin typeface="Garamond" pitchFamily="18" charset="0"/>
              </a:rPr>
              <a:t> art. 1 comma 42 L. 76/2016 «salvo quanto previsto dall’art. 337-</a:t>
            </a:r>
            <a:r>
              <a:rPr lang="it-IT" sz="2800" i="1" dirty="0">
                <a:solidFill>
                  <a:srgbClr val="002060"/>
                </a:solidFill>
                <a:latin typeface="Garamond" pitchFamily="18" charset="0"/>
              </a:rPr>
              <a:t>sexies</a:t>
            </a:r>
            <a:r>
              <a:rPr lang="it-IT" sz="2800" dirty="0">
                <a:solidFill>
                  <a:srgbClr val="002060"/>
                </a:solidFill>
                <a:latin typeface="Garamond" pitchFamily="18" charset="0"/>
              </a:rPr>
              <a:t>».</a:t>
            </a:r>
          </a:p>
          <a:p>
            <a:pPr algn="just"/>
            <a:endParaRPr lang="it-IT" dirty="0">
              <a:solidFill>
                <a:srgbClr val="002060"/>
              </a:solidFill>
            </a:endParaRPr>
          </a:p>
        </p:txBody>
      </p:sp>
      <p:sp>
        <p:nvSpPr>
          <p:cNvPr id="3" name="Segnaposto contenuto 2"/>
          <p:cNvSpPr>
            <a:spLocks noGrp="1"/>
          </p:cNvSpPr>
          <p:nvPr>
            <p:ph sz="half" idx="4294967295"/>
          </p:nvPr>
        </p:nvSpPr>
        <p:spPr>
          <a:xfrm>
            <a:off x="4932040" y="1988840"/>
            <a:ext cx="3960440" cy="4032448"/>
          </a:xfrm>
          <a:prstGeom prst="rect">
            <a:avLst/>
          </a:prstGeom>
        </p:spPr>
        <p:style>
          <a:lnRef idx="2">
            <a:schemeClr val="accent1"/>
          </a:lnRef>
          <a:fillRef idx="1">
            <a:schemeClr val="lt1"/>
          </a:fillRef>
          <a:effectRef idx="0">
            <a:schemeClr val="accent1"/>
          </a:effectRef>
          <a:fontRef idx="minor">
            <a:schemeClr val="dk1"/>
          </a:fontRef>
        </p:style>
        <p:txBody>
          <a:bodyPr>
            <a:normAutofit/>
          </a:bodyPr>
          <a:lstStyle/>
          <a:p>
            <a:pPr marL="0" indent="0" algn="ctr">
              <a:buNone/>
            </a:pPr>
            <a:r>
              <a:rPr lang="it-IT" sz="3000" b="1" dirty="0">
                <a:solidFill>
                  <a:srgbClr val="002060"/>
                </a:solidFill>
                <a:latin typeface="Garamond" pitchFamily="18" charset="0"/>
              </a:rPr>
              <a:t>Morte del convivente proprietario della casa</a:t>
            </a:r>
          </a:p>
          <a:p>
            <a:pPr marL="0" indent="0" algn="ctr">
              <a:buNone/>
            </a:pPr>
            <a:r>
              <a:rPr lang="it-IT" sz="2800" u="sng" dirty="0">
                <a:solidFill>
                  <a:srgbClr val="002060"/>
                </a:solidFill>
                <a:latin typeface="Garamond" pitchFamily="18" charset="0"/>
              </a:rPr>
              <a:t>Diritto di abitare</a:t>
            </a:r>
          </a:p>
          <a:p>
            <a:pPr marL="0" indent="0" algn="just">
              <a:buNone/>
            </a:pPr>
            <a:r>
              <a:rPr lang="it-IT" sz="2800" dirty="0">
                <a:solidFill>
                  <a:srgbClr val="002060"/>
                </a:solidFill>
                <a:latin typeface="Garamond" pitchFamily="18" charset="0"/>
              </a:rPr>
              <a:t>Il convivente superstite ha il diritto «di continuare ad abitare» </a:t>
            </a:r>
            <a:r>
              <a:rPr lang="it-IT" sz="2800" i="1" dirty="0">
                <a:solidFill>
                  <a:srgbClr val="002060"/>
                </a:solidFill>
                <a:latin typeface="Garamond" pitchFamily="18" charset="0"/>
              </a:rPr>
              <a:t>ex</a:t>
            </a:r>
            <a:r>
              <a:rPr lang="it-IT" sz="2800" dirty="0">
                <a:solidFill>
                  <a:srgbClr val="002060"/>
                </a:solidFill>
                <a:latin typeface="Garamond" pitchFamily="18" charset="0"/>
              </a:rPr>
              <a:t> art. 1, comma 42, L. 76/2016.</a:t>
            </a:r>
          </a:p>
          <a:p>
            <a:pPr algn="just"/>
            <a:endParaRPr lang="it-IT" dirty="0">
              <a:solidFill>
                <a:srgbClr val="002060"/>
              </a:solidFill>
            </a:endParaRPr>
          </a:p>
        </p:txBody>
      </p:sp>
      <p:sp>
        <p:nvSpPr>
          <p:cNvPr id="4" name="Rettangolo 3"/>
          <p:cNvSpPr/>
          <p:nvPr/>
        </p:nvSpPr>
        <p:spPr>
          <a:xfrm>
            <a:off x="637343" y="188640"/>
            <a:ext cx="8208912" cy="1200329"/>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sz="3600" b="1" cap="none" spc="0" dirty="0">
                <a:ln/>
                <a:solidFill>
                  <a:schemeClr val="accent3"/>
                </a:solidFill>
                <a:effectLst/>
              </a:rPr>
              <a:t>Diritto sulla casa familiare nella convivenza registrata</a:t>
            </a:r>
          </a:p>
        </p:txBody>
      </p:sp>
      <p:cxnSp>
        <p:nvCxnSpPr>
          <p:cNvPr id="6" name="Connettore 2 5"/>
          <p:cNvCxnSpPr>
            <a:stCxn id="4" idx="2"/>
            <a:endCxn id="2" idx="0"/>
          </p:cNvCxnSpPr>
          <p:nvPr/>
        </p:nvCxnSpPr>
        <p:spPr>
          <a:xfrm flipH="1">
            <a:off x="2591780" y="1388969"/>
            <a:ext cx="2150019" cy="599871"/>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8" name="Connettore 2 7"/>
          <p:cNvCxnSpPr>
            <a:stCxn id="4" idx="2"/>
            <a:endCxn id="3" idx="0"/>
          </p:cNvCxnSpPr>
          <p:nvPr/>
        </p:nvCxnSpPr>
        <p:spPr>
          <a:xfrm>
            <a:off x="4741799" y="1388969"/>
            <a:ext cx="2170461" cy="599871"/>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2534330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67544" y="457198"/>
            <a:ext cx="7200800" cy="2062103"/>
          </a:xfrm>
          <a:prstGeom prst="rect">
            <a:avLst/>
          </a:prstGeom>
          <a:solidFill>
            <a:schemeClr val="bg2"/>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3200" dirty="0">
                <a:solidFill>
                  <a:srgbClr val="002060"/>
                </a:solidFill>
                <a:latin typeface="Garamond" pitchFamily="18" charset="0"/>
              </a:rPr>
              <a:t>La natura atipica del «diritto di abitare» spettante al convivente superstite produrrà sicuramente il fiorire di diverse interpretazioni</a:t>
            </a:r>
          </a:p>
        </p:txBody>
      </p:sp>
      <p:sp>
        <p:nvSpPr>
          <p:cNvPr id="3" name="CasellaDiTesto 2"/>
          <p:cNvSpPr txBox="1"/>
          <p:nvPr/>
        </p:nvSpPr>
        <p:spPr>
          <a:xfrm>
            <a:off x="467544" y="2833462"/>
            <a:ext cx="7200800" cy="3693319"/>
          </a:xfrm>
          <a:prstGeom prst="rect">
            <a:avLst/>
          </a:prstGeom>
          <a:solidFill>
            <a:schemeClr val="bg1"/>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dirty="0">
                <a:solidFill>
                  <a:srgbClr val="002060"/>
                </a:solidFill>
                <a:latin typeface="Garamond" pitchFamily="18" charset="0"/>
              </a:rPr>
              <a:t>			</a:t>
            </a:r>
            <a:r>
              <a:rPr lang="it-IT" sz="2600" dirty="0">
                <a:solidFill>
                  <a:srgbClr val="002060"/>
                </a:solidFill>
                <a:latin typeface="Garamond" pitchFamily="18" charset="0"/>
              </a:rPr>
              <a:t>Diritto reale 	        assimilabile 			a quello riconosciuto al 				coniuge superstite dell’art. 540 			c.c. (riserva a favore del 				coniuge).</a:t>
            </a:r>
          </a:p>
          <a:p>
            <a:pPr marL="0" indent="0" algn="just" fontAlgn="auto">
              <a:spcBef>
                <a:spcPts val="0"/>
              </a:spcBef>
              <a:spcAft>
                <a:spcPts val="0"/>
              </a:spcAft>
              <a:buFont typeface="Arial" panose="020B0604020202020204" pitchFamily="34" charset="0"/>
              <a:buNone/>
            </a:pPr>
            <a:r>
              <a:rPr lang="it-IT" sz="2600" dirty="0">
                <a:solidFill>
                  <a:srgbClr val="002060"/>
                </a:solidFill>
                <a:latin typeface="Garamond" pitchFamily="18" charset="0"/>
              </a:rPr>
              <a:t>Teorie</a:t>
            </a:r>
          </a:p>
          <a:p>
            <a:pPr marL="0" indent="0" algn="just" fontAlgn="auto">
              <a:spcBef>
                <a:spcPts val="0"/>
              </a:spcBef>
              <a:spcAft>
                <a:spcPts val="0"/>
              </a:spcAft>
              <a:buFont typeface="Arial" panose="020B0604020202020204" pitchFamily="34" charset="0"/>
              <a:buNone/>
            </a:pPr>
            <a:r>
              <a:rPr lang="it-IT" sz="2600" dirty="0">
                <a:solidFill>
                  <a:srgbClr val="002060"/>
                </a:solidFill>
                <a:latin typeface="Garamond" pitchFamily="18" charset="0"/>
              </a:rPr>
              <a:t>			Diritto personale    assimilabile 			a quello dell’assegnazione della 			casa familiare.</a:t>
            </a:r>
          </a:p>
        </p:txBody>
      </p:sp>
      <p:cxnSp>
        <p:nvCxnSpPr>
          <p:cNvPr id="4" name="Connettore 2 3"/>
          <p:cNvCxnSpPr/>
          <p:nvPr/>
        </p:nvCxnSpPr>
        <p:spPr>
          <a:xfrm>
            <a:off x="4860032" y="3121494"/>
            <a:ext cx="9361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 name="Connettore 2 4"/>
          <p:cNvCxnSpPr/>
          <p:nvPr/>
        </p:nvCxnSpPr>
        <p:spPr>
          <a:xfrm>
            <a:off x="5688124" y="5461754"/>
            <a:ext cx="39604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 name="Connettore 2 5"/>
          <p:cNvCxnSpPr/>
          <p:nvPr/>
        </p:nvCxnSpPr>
        <p:spPr>
          <a:xfrm flipV="1">
            <a:off x="1475656" y="4129606"/>
            <a:ext cx="1728192" cy="9361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Connettore 2 6"/>
          <p:cNvCxnSpPr/>
          <p:nvPr/>
        </p:nvCxnSpPr>
        <p:spPr>
          <a:xfrm>
            <a:off x="1475656" y="5065710"/>
            <a:ext cx="1728192" cy="792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7317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4716015" y="500157"/>
            <a:ext cx="3785350" cy="212365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2200" dirty="0">
                <a:solidFill>
                  <a:srgbClr val="002060"/>
                </a:solidFill>
                <a:latin typeface="Garamond" pitchFamily="18" charset="0"/>
              </a:rPr>
              <a:t>Diritto personale (teoria prevalente). Si tratterebbe di un diritto relativo dato dal giudice </a:t>
            </a:r>
            <a:r>
              <a:rPr lang="it-IT" sz="2200" i="1" dirty="0">
                <a:solidFill>
                  <a:srgbClr val="002060"/>
                </a:solidFill>
                <a:latin typeface="Garamond" pitchFamily="18" charset="0"/>
              </a:rPr>
              <a:t>rebus sic</a:t>
            </a:r>
            <a:r>
              <a:rPr lang="it-IT" sz="2200" dirty="0">
                <a:solidFill>
                  <a:srgbClr val="002060"/>
                </a:solidFill>
                <a:latin typeface="Garamond" pitchFamily="18" charset="0"/>
              </a:rPr>
              <a:t> </a:t>
            </a:r>
            <a:r>
              <a:rPr lang="it-IT" sz="2200" i="1" dirty="0" err="1">
                <a:solidFill>
                  <a:srgbClr val="002060"/>
                </a:solidFill>
                <a:latin typeface="Garamond" pitchFamily="18" charset="0"/>
              </a:rPr>
              <a:t>stantibus</a:t>
            </a:r>
            <a:r>
              <a:rPr lang="it-IT" sz="2200" dirty="0">
                <a:solidFill>
                  <a:srgbClr val="002060"/>
                </a:solidFill>
                <a:latin typeface="Garamond" pitchFamily="18" charset="0"/>
              </a:rPr>
              <a:t> e cioè mal si concilierebbe con la stabilità dei diritti reali.</a:t>
            </a:r>
          </a:p>
        </p:txBody>
      </p:sp>
      <p:sp>
        <p:nvSpPr>
          <p:cNvPr id="5" name="CasellaDiTesto 4"/>
          <p:cNvSpPr txBox="1"/>
          <p:nvPr/>
        </p:nvSpPr>
        <p:spPr>
          <a:xfrm>
            <a:off x="4716016" y="2780928"/>
            <a:ext cx="3785349" cy="43088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2200" dirty="0">
                <a:solidFill>
                  <a:srgbClr val="002060"/>
                </a:solidFill>
                <a:latin typeface="Garamond" pitchFamily="18" charset="0"/>
              </a:rPr>
              <a:t>Diritto reale (teoria minoritaria).</a:t>
            </a:r>
          </a:p>
        </p:txBody>
      </p:sp>
      <p:sp>
        <p:nvSpPr>
          <p:cNvPr id="6" name="CasellaDiTesto 5"/>
          <p:cNvSpPr txBox="1"/>
          <p:nvPr/>
        </p:nvSpPr>
        <p:spPr>
          <a:xfrm>
            <a:off x="2052981" y="1915908"/>
            <a:ext cx="2273181"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2400" dirty="0">
                <a:solidFill>
                  <a:srgbClr val="002060"/>
                </a:solidFill>
                <a:latin typeface="Garamond" pitchFamily="18" charset="0"/>
              </a:rPr>
              <a:t>Assegnazione</a:t>
            </a:r>
          </a:p>
        </p:txBody>
      </p:sp>
      <p:sp>
        <p:nvSpPr>
          <p:cNvPr id="9" name="CasellaDiTesto 8"/>
          <p:cNvSpPr txBox="1"/>
          <p:nvPr/>
        </p:nvSpPr>
        <p:spPr>
          <a:xfrm>
            <a:off x="2038981" y="4741405"/>
            <a:ext cx="2260443" cy="83099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2400" dirty="0">
                <a:solidFill>
                  <a:srgbClr val="002060"/>
                </a:solidFill>
                <a:latin typeface="Garamond" pitchFamily="18" charset="0"/>
              </a:rPr>
              <a:t>Diritto di abitare</a:t>
            </a:r>
          </a:p>
          <a:p>
            <a:pPr marL="0" indent="0" algn="just" fontAlgn="auto">
              <a:spcBef>
                <a:spcPts val="0"/>
              </a:spcBef>
              <a:spcAft>
                <a:spcPts val="0"/>
              </a:spcAft>
              <a:buFont typeface="Arial" panose="020B0604020202020204" pitchFamily="34" charset="0"/>
              <a:buNone/>
            </a:pPr>
            <a:r>
              <a:rPr lang="it-IT" sz="2400" dirty="0">
                <a:solidFill>
                  <a:srgbClr val="002060"/>
                </a:solidFill>
                <a:latin typeface="Garamond" pitchFamily="18" charset="0"/>
              </a:rPr>
              <a:t>Ex comma 42</a:t>
            </a:r>
          </a:p>
        </p:txBody>
      </p:sp>
      <p:sp>
        <p:nvSpPr>
          <p:cNvPr id="10" name="CasellaDiTesto 9"/>
          <p:cNvSpPr txBox="1"/>
          <p:nvPr/>
        </p:nvSpPr>
        <p:spPr>
          <a:xfrm>
            <a:off x="4735759" y="3371800"/>
            <a:ext cx="3785349" cy="178510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2200" dirty="0">
                <a:solidFill>
                  <a:srgbClr val="002060"/>
                </a:solidFill>
                <a:latin typeface="Garamond" pitchFamily="18" charset="0"/>
              </a:rPr>
              <a:t>Diritto personale di godimento. Comporterebbe il diritto degli eredi ad un corrispettivo quantificato secondo criteri legali o di mercato.</a:t>
            </a:r>
          </a:p>
        </p:txBody>
      </p:sp>
      <p:sp>
        <p:nvSpPr>
          <p:cNvPr id="11" name="CasellaDiTesto 10"/>
          <p:cNvSpPr txBox="1"/>
          <p:nvPr/>
        </p:nvSpPr>
        <p:spPr>
          <a:xfrm>
            <a:off x="4721942" y="5230948"/>
            <a:ext cx="3954348" cy="1446550"/>
          </a:xfrm>
          <a:custGeom>
            <a:avLst/>
            <a:gdLst>
              <a:gd name="connsiteX0" fmla="*/ 0 w 2926675"/>
              <a:gd name="connsiteY0" fmla="*/ 0 h 1477328"/>
              <a:gd name="connsiteX1" fmla="*/ 2926675 w 2926675"/>
              <a:gd name="connsiteY1" fmla="*/ 0 h 1477328"/>
              <a:gd name="connsiteX2" fmla="*/ 2926675 w 2926675"/>
              <a:gd name="connsiteY2" fmla="*/ 1477328 h 1477328"/>
              <a:gd name="connsiteX3" fmla="*/ 0 w 2926675"/>
              <a:gd name="connsiteY3" fmla="*/ 1477328 h 1477328"/>
              <a:gd name="connsiteX4" fmla="*/ 0 w 2926675"/>
              <a:gd name="connsiteY4" fmla="*/ 0 h 1477328"/>
              <a:gd name="connsiteX0" fmla="*/ 0 w 2935553"/>
              <a:gd name="connsiteY0" fmla="*/ 0 h 1477328"/>
              <a:gd name="connsiteX1" fmla="*/ 2935553 w 2935553"/>
              <a:gd name="connsiteY1" fmla="*/ 8878 h 1477328"/>
              <a:gd name="connsiteX2" fmla="*/ 2926675 w 2935553"/>
              <a:gd name="connsiteY2" fmla="*/ 1477328 h 1477328"/>
              <a:gd name="connsiteX3" fmla="*/ 0 w 2935553"/>
              <a:gd name="connsiteY3" fmla="*/ 1477328 h 1477328"/>
              <a:gd name="connsiteX4" fmla="*/ 0 w 2935553"/>
              <a:gd name="connsiteY4" fmla="*/ 0 h 1477328"/>
              <a:gd name="connsiteX0" fmla="*/ 0 w 3200907"/>
              <a:gd name="connsiteY0" fmla="*/ 0 h 1477328"/>
              <a:gd name="connsiteX1" fmla="*/ 2935553 w 3200907"/>
              <a:gd name="connsiteY1" fmla="*/ 8878 h 1477328"/>
              <a:gd name="connsiteX2" fmla="*/ 2926675 w 3200907"/>
              <a:gd name="connsiteY2" fmla="*/ 1477328 h 1477328"/>
              <a:gd name="connsiteX3" fmla="*/ 0 w 3200907"/>
              <a:gd name="connsiteY3" fmla="*/ 1477328 h 1477328"/>
              <a:gd name="connsiteX4" fmla="*/ 0 w 3200907"/>
              <a:gd name="connsiteY4" fmla="*/ 0 h 1477328"/>
              <a:gd name="connsiteX0" fmla="*/ 0 w 3343812"/>
              <a:gd name="connsiteY0" fmla="*/ 0 h 1597518"/>
              <a:gd name="connsiteX1" fmla="*/ 2935553 w 3343812"/>
              <a:gd name="connsiteY1" fmla="*/ 8878 h 1597518"/>
              <a:gd name="connsiteX2" fmla="*/ 3294518 w 3343812"/>
              <a:gd name="connsiteY2" fmla="*/ 1597518 h 1597518"/>
              <a:gd name="connsiteX3" fmla="*/ 0 w 3343812"/>
              <a:gd name="connsiteY3" fmla="*/ 1477328 h 1597518"/>
              <a:gd name="connsiteX4" fmla="*/ 0 w 3343812"/>
              <a:gd name="connsiteY4" fmla="*/ 0 h 1597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3812" h="1597518">
                <a:moveTo>
                  <a:pt x="0" y="0"/>
                </a:moveTo>
                <a:lnTo>
                  <a:pt x="2935553" y="8878"/>
                </a:lnTo>
                <a:cubicBezTo>
                  <a:pt x="3536276" y="10089"/>
                  <a:pt x="3297477" y="1108035"/>
                  <a:pt x="3294518" y="1597518"/>
                </a:cubicBezTo>
                <a:lnTo>
                  <a:pt x="0" y="1477328"/>
                </a:lnTo>
                <a:lnTo>
                  <a:pt x="0" y="0"/>
                </a:lnTo>
                <a:close/>
              </a:path>
            </a:pathLst>
          </a:cu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2200" dirty="0">
                <a:solidFill>
                  <a:srgbClr val="002060"/>
                </a:solidFill>
                <a:latin typeface="Garamond" pitchFamily="18" charset="0"/>
              </a:rPr>
              <a:t>Diritto reale assimilabile al diritto di abitazione riservato in favore del coniuge superstite dall’art. 540 c.c. (preferibile).</a:t>
            </a:r>
          </a:p>
        </p:txBody>
      </p:sp>
      <p:cxnSp>
        <p:nvCxnSpPr>
          <p:cNvPr id="16" name="Connettore 2 15"/>
          <p:cNvCxnSpPr>
            <a:stCxn id="10" idx="1"/>
            <a:endCxn id="10" idx="1"/>
          </p:cNvCxnSpPr>
          <p:nvPr/>
        </p:nvCxnSpPr>
        <p:spPr>
          <a:xfrm>
            <a:off x="4735759" y="4264352"/>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Rettangolo 16"/>
          <p:cNvSpPr/>
          <p:nvPr/>
        </p:nvSpPr>
        <p:spPr>
          <a:xfrm>
            <a:off x="0" y="3371800"/>
            <a:ext cx="1693812" cy="707886"/>
          </a:xfrm>
          <a:prstGeom prst="rect">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20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Natura Giuridica</a:t>
            </a:r>
          </a:p>
        </p:txBody>
      </p:sp>
      <p:cxnSp>
        <p:nvCxnSpPr>
          <p:cNvPr id="19" name="Connettore 2 18"/>
          <p:cNvCxnSpPr>
            <a:stCxn id="17" idx="3"/>
            <a:endCxn id="6" idx="1"/>
          </p:cNvCxnSpPr>
          <p:nvPr/>
        </p:nvCxnSpPr>
        <p:spPr>
          <a:xfrm flipV="1">
            <a:off x="1693812" y="2146741"/>
            <a:ext cx="359169" cy="157900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Connettore 2 20"/>
          <p:cNvCxnSpPr>
            <a:stCxn id="17" idx="3"/>
          </p:cNvCxnSpPr>
          <p:nvPr/>
        </p:nvCxnSpPr>
        <p:spPr>
          <a:xfrm>
            <a:off x="1693812" y="3725743"/>
            <a:ext cx="345169" cy="12081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Connettore 2 22"/>
          <p:cNvCxnSpPr>
            <a:stCxn id="6" idx="3"/>
            <a:endCxn id="4" idx="1"/>
          </p:cNvCxnSpPr>
          <p:nvPr/>
        </p:nvCxnSpPr>
        <p:spPr>
          <a:xfrm flipV="1">
            <a:off x="4326162" y="1561986"/>
            <a:ext cx="389853" cy="58475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Connettore 2 24"/>
          <p:cNvCxnSpPr>
            <a:stCxn id="6" idx="3"/>
            <a:endCxn id="5" idx="1"/>
          </p:cNvCxnSpPr>
          <p:nvPr/>
        </p:nvCxnSpPr>
        <p:spPr>
          <a:xfrm>
            <a:off x="4326162" y="2146741"/>
            <a:ext cx="389854" cy="84963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Connettore 2 26"/>
          <p:cNvCxnSpPr>
            <a:stCxn id="9" idx="3"/>
            <a:endCxn id="10" idx="1"/>
          </p:cNvCxnSpPr>
          <p:nvPr/>
        </p:nvCxnSpPr>
        <p:spPr>
          <a:xfrm flipV="1">
            <a:off x="4299424" y="4264352"/>
            <a:ext cx="436335" cy="8925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Connettore 2 28"/>
          <p:cNvCxnSpPr>
            <a:stCxn id="9" idx="3"/>
          </p:cNvCxnSpPr>
          <p:nvPr/>
        </p:nvCxnSpPr>
        <p:spPr>
          <a:xfrm>
            <a:off x="4299424" y="5156904"/>
            <a:ext cx="403853" cy="12314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16065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83570" y="1916832"/>
            <a:ext cx="7776864" cy="2483838"/>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2600" dirty="0">
                <a:solidFill>
                  <a:srgbClr val="000066"/>
                </a:solidFill>
                <a:latin typeface="Garamond" pitchFamily="18" charset="0"/>
              </a:rPr>
              <a:t>Tale diritto, a parere di chi scrive, va considerato quale </a:t>
            </a:r>
            <a:r>
              <a:rPr lang="it-IT" sz="2600" b="1" dirty="0">
                <a:solidFill>
                  <a:srgbClr val="000066"/>
                </a:solidFill>
                <a:latin typeface="Garamond" pitchFamily="18" charset="0"/>
              </a:rPr>
              <a:t>legato </a:t>
            </a:r>
            <a:r>
              <a:rPr lang="it-IT" sz="2600" b="1" i="1" dirty="0">
                <a:solidFill>
                  <a:srgbClr val="000066"/>
                </a:solidFill>
                <a:latin typeface="Garamond" pitchFamily="18" charset="0"/>
              </a:rPr>
              <a:t>ex </a:t>
            </a:r>
            <a:r>
              <a:rPr lang="it-IT" sz="2600" b="1" i="1" dirty="0" err="1">
                <a:solidFill>
                  <a:srgbClr val="000066"/>
                </a:solidFill>
                <a:latin typeface="Garamond" pitchFamily="18" charset="0"/>
              </a:rPr>
              <a:t>lege</a:t>
            </a:r>
            <a:r>
              <a:rPr lang="it-IT" sz="2600" b="1" dirty="0">
                <a:solidFill>
                  <a:srgbClr val="000066"/>
                </a:solidFill>
                <a:latin typeface="Garamond" pitchFamily="18" charset="0"/>
              </a:rPr>
              <a:t> </a:t>
            </a:r>
            <a:r>
              <a:rPr lang="it-IT" sz="2600" dirty="0">
                <a:solidFill>
                  <a:srgbClr val="000066"/>
                </a:solidFill>
                <a:latin typeface="Garamond" pitchFamily="18" charset="0"/>
              </a:rPr>
              <a:t>a termine finale variabile in virtù del quale viene attribuito al convivente sopravvissuto, per un determinato periodo di tempo, il diritto reale di abitazione. </a:t>
            </a:r>
          </a:p>
          <a:p>
            <a:pPr algn="just"/>
            <a:r>
              <a:rPr lang="it-IT" sz="2600" dirty="0">
                <a:solidFill>
                  <a:srgbClr val="000066"/>
                </a:solidFill>
                <a:latin typeface="Garamond" pitchFamily="18" charset="0"/>
              </a:rPr>
              <a:t>Conseguentemente, a tale diritto, nei limiti della compatibilità, andranno applicati gli artt. 1022 e ss. c.c.</a:t>
            </a:r>
          </a:p>
        </p:txBody>
      </p:sp>
      <p:sp>
        <p:nvSpPr>
          <p:cNvPr id="3" name="Rettangolo 2"/>
          <p:cNvSpPr/>
          <p:nvPr/>
        </p:nvSpPr>
        <p:spPr>
          <a:xfrm>
            <a:off x="2867048" y="332656"/>
            <a:ext cx="3409908" cy="1077218"/>
          </a:xfrm>
          <a:prstGeom prst="rect">
            <a:avLst/>
          </a:prstGeom>
        </p:spPr>
        <p:style>
          <a:lnRef idx="2">
            <a:schemeClr val="accent3"/>
          </a:lnRef>
          <a:fillRef idx="1">
            <a:schemeClr val="lt1"/>
          </a:fillRef>
          <a:effectRef idx="0">
            <a:schemeClr val="accent3"/>
          </a:effectRef>
          <a:fontRef idx="minor">
            <a:schemeClr val="dk1"/>
          </a:fontRef>
        </p:style>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sz="3200" b="1" cap="none" spc="0" dirty="0">
                <a:ln/>
                <a:solidFill>
                  <a:schemeClr val="accent3"/>
                </a:solidFill>
                <a:effectLst/>
                <a:latin typeface="Baskerville Old Face" pitchFamily="18" charset="0"/>
              </a:rPr>
              <a:t>Diritto di abitare</a:t>
            </a:r>
          </a:p>
          <a:p>
            <a:pPr algn="ctr"/>
            <a:r>
              <a:rPr lang="it-IT" sz="3200" b="1" i="1" dirty="0">
                <a:ln/>
                <a:solidFill>
                  <a:schemeClr val="accent3"/>
                </a:solidFill>
                <a:latin typeface="Baskerville Old Face" pitchFamily="18" charset="0"/>
              </a:rPr>
              <a:t>ex</a:t>
            </a:r>
            <a:r>
              <a:rPr lang="it-IT" sz="3200" b="1" dirty="0">
                <a:ln/>
                <a:solidFill>
                  <a:schemeClr val="accent3"/>
                </a:solidFill>
                <a:latin typeface="Baskerville Old Face" pitchFamily="18" charset="0"/>
              </a:rPr>
              <a:t> art. 1, comma 42</a:t>
            </a:r>
            <a:endParaRPr lang="it-IT" sz="3200" b="1" i="1" cap="none" spc="0" dirty="0">
              <a:ln/>
              <a:solidFill>
                <a:schemeClr val="accent3"/>
              </a:solidFill>
              <a:effectLst/>
              <a:latin typeface="Baskerville Old Face" pitchFamily="18" charset="0"/>
            </a:endParaRPr>
          </a:p>
        </p:txBody>
      </p:sp>
    </p:spTree>
    <p:extLst>
      <p:ext uri="{BB962C8B-B14F-4D97-AF65-F5344CB8AC3E}">
        <p14:creationId xmlns:p14="http://schemas.microsoft.com/office/powerpoint/2010/main" val="647317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a:spLocks noGrp="1"/>
          </p:cNvSpPr>
          <p:nvPr>
            <p:ph sz="half" idx="4294967295"/>
          </p:nvPr>
        </p:nvSpPr>
        <p:spPr>
          <a:xfrm>
            <a:off x="296893" y="260648"/>
            <a:ext cx="8280598" cy="1008112"/>
          </a:xfrm>
          <a:prstGeom prst="rect">
            <a:avLst/>
          </a:prstGeom>
        </p:spPr>
        <p:style>
          <a:lnRef idx="2">
            <a:schemeClr val="accent4"/>
          </a:lnRef>
          <a:fillRef idx="1">
            <a:schemeClr val="lt1"/>
          </a:fillRef>
          <a:effectRef idx="0">
            <a:schemeClr val="accent4"/>
          </a:effectRef>
          <a:fontRef idx="minor">
            <a:schemeClr val="dk1"/>
          </a:fontRef>
        </p:style>
        <p:txBody>
          <a:bodyPr>
            <a:normAutofit fontScale="92500" lnSpcReduction="10000"/>
          </a:bodyPr>
          <a:lstStyle/>
          <a:p>
            <a:pPr marL="0" indent="0" algn="ctr">
              <a:buNone/>
            </a:pPr>
            <a:r>
              <a:rPr lang="it-IT" sz="2800" dirty="0">
                <a:solidFill>
                  <a:srgbClr val="002060"/>
                </a:solidFill>
                <a:latin typeface="Garamond" pitchFamily="18" charset="0"/>
              </a:rPr>
              <a:t>Differenze</a:t>
            </a:r>
          </a:p>
          <a:p>
            <a:pPr marL="0" indent="0" algn="ctr">
              <a:buNone/>
            </a:pPr>
            <a:r>
              <a:rPr lang="it-IT" sz="2800" dirty="0">
                <a:solidFill>
                  <a:srgbClr val="002060"/>
                </a:solidFill>
                <a:latin typeface="Garamond" pitchFamily="18" charset="0"/>
              </a:rPr>
              <a:t>Tra «Assegnazione» e «diritto di abitare»</a:t>
            </a:r>
          </a:p>
          <a:p>
            <a:pPr marL="0" indent="0" algn="ctr">
              <a:buNone/>
            </a:pPr>
            <a:endParaRPr lang="it-IT" dirty="0">
              <a:solidFill>
                <a:srgbClr val="002060"/>
              </a:solidFill>
              <a:latin typeface="Garamond" pitchFamily="18" charset="0"/>
            </a:endParaRPr>
          </a:p>
          <a:p>
            <a:pPr marL="0" indent="0" algn="ctr">
              <a:buNone/>
            </a:pPr>
            <a:endParaRPr lang="it-IT" sz="1800" dirty="0">
              <a:solidFill>
                <a:srgbClr val="002060"/>
              </a:solidFill>
              <a:latin typeface="Garamond" pitchFamily="18" charset="0"/>
            </a:endParaRPr>
          </a:p>
        </p:txBody>
      </p:sp>
      <p:sp>
        <p:nvSpPr>
          <p:cNvPr id="3" name="CasellaDiTesto 2"/>
          <p:cNvSpPr txBox="1"/>
          <p:nvPr/>
        </p:nvSpPr>
        <p:spPr>
          <a:xfrm>
            <a:off x="323528" y="1556792"/>
            <a:ext cx="3528392" cy="4001095"/>
          </a:xfrm>
          <a:prstGeom prst="rect">
            <a:avLst/>
          </a:prstGeom>
        </p:spPr>
        <p:style>
          <a:lnRef idx="1">
            <a:schemeClr val="accent4"/>
          </a:lnRef>
          <a:fillRef idx="2">
            <a:schemeClr val="accent4"/>
          </a:fillRef>
          <a:effectRef idx="1">
            <a:schemeClr val="accent4"/>
          </a:effectRef>
          <a:fontRef idx="minor">
            <a:schemeClr val="dk1"/>
          </a:fontRef>
        </p:style>
        <p:txBody>
          <a:bodyPr wrap="square" numCol="1" rtlCol="0">
            <a:spAutoFit/>
          </a:bodyPr>
          <a:lstStyle/>
          <a:p>
            <a:pPr marL="0" indent="0" algn="ctr" fontAlgn="auto">
              <a:spcBef>
                <a:spcPts val="0"/>
              </a:spcBef>
              <a:spcAft>
                <a:spcPts val="0"/>
              </a:spcAft>
              <a:buFont typeface="Arial" panose="020B0604020202020204" pitchFamily="34" charset="0"/>
              <a:buNone/>
            </a:pPr>
            <a:r>
              <a:rPr lang="it-IT" sz="3200" b="1" dirty="0">
                <a:solidFill>
                  <a:srgbClr val="002060"/>
                </a:solidFill>
                <a:latin typeface="Garamond" pitchFamily="18" charset="0"/>
              </a:rPr>
              <a:t>Assegnazione</a:t>
            </a:r>
            <a:r>
              <a:rPr lang="it-IT" sz="3200" dirty="0">
                <a:solidFill>
                  <a:srgbClr val="002060"/>
                </a:solidFill>
                <a:latin typeface="Garamond" pitchFamily="18" charset="0"/>
              </a:rPr>
              <a:t> </a:t>
            </a:r>
            <a:r>
              <a:rPr lang="it-IT" dirty="0">
                <a:solidFill>
                  <a:srgbClr val="002060"/>
                </a:solidFill>
                <a:latin typeface="Garamond" pitchFamily="18" charset="0"/>
              </a:rPr>
              <a:t>	</a:t>
            </a:r>
          </a:p>
          <a:p>
            <a:pPr marL="342900" indent="-342900" algn="just" fontAlgn="auto">
              <a:spcBef>
                <a:spcPts val="0"/>
              </a:spcBef>
              <a:spcAft>
                <a:spcPts val="0"/>
              </a:spcAft>
              <a:buFont typeface="+mj-lt"/>
              <a:buAutoNum type="arabicPeriod"/>
            </a:pPr>
            <a:endParaRPr lang="it-IT" dirty="0">
              <a:solidFill>
                <a:srgbClr val="002060"/>
              </a:solidFill>
              <a:latin typeface="Garamond" pitchFamily="18" charset="0"/>
            </a:endParaRPr>
          </a:p>
          <a:p>
            <a:pPr marL="342900" indent="-342900" algn="just" fontAlgn="auto">
              <a:spcBef>
                <a:spcPts val="0"/>
              </a:spcBef>
              <a:spcAft>
                <a:spcPts val="0"/>
              </a:spcAft>
              <a:buFont typeface="+mj-lt"/>
              <a:buAutoNum type="arabicPeriod"/>
            </a:pPr>
            <a:r>
              <a:rPr lang="it-IT" sz="2400" dirty="0">
                <a:solidFill>
                  <a:srgbClr val="002060"/>
                </a:solidFill>
                <a:latin typeface="Garamond" pitchFamily="18" charset="0"/>
              </a:rPr>
              <a:t>Minore stabilità;</a:t>
            </a:r>
          </a:p>
          <a:p>
            <a:pPr marL="342900" indent="-342900" algn="just" fontAlgn="auto">
              <a:spcBef>
                <a:spcPts val="0"/>
              </a:spcBef>
              <a:spcAft>
                <a:spcPts val="0"/>
              </a:spcAft>
              <a:buFont typeface="+mj-lt"/>
              <a:buAutoNum type="arabicPeriod"/>
            </a:pPr>
            <a:r>
              <a:rPr lang="it-IT" sz="2400" dirty="0">
                <a:solidFill>
                  <a:srgbClr val="002060"/>
                </a:solidFill>
                <a:latin typeface="Garamond" pitchFamily="18" charset="0"/>
              </a:rPr>
              <a:t>Anche se meno stabile può durare per un tempo indeterminato collegato soprattutto all’interesse dei figli;</a:t>
            </a:r>
          </a:p>
          <a:p>
            <a:pPr marL="342900" indent="-342900" algn="just" fontAlgn="auto">
              <a:spcBef>
                <a:spcPts val="0"/>
              </a:spcBef>
              <a:spcAft>
                <a:spcPts val="0"/>
              </a:spcAft>
              <a:buFont typeface="+mj-lt"/>
              <a:buAutoNum type="arabicPeriod"/>
            </a:pPr>
            <a:r>
              <a:rPr lang="it-IT" sz="2400" dirty="0">
                <a:solidFill>
                  <a:srgbClr val="002060"/>
                </a:solidFill>
                <a:latin typeface="Garamond" pitchFamily="18" charset="0"/>
              </a:rPr>
              <a:t>Si trascrive.</a:t>
            </a:r>
          </a:p>
          <a:p>
            <a:pPr algn="just" fontAlgn="auto">
              <a:spcBef>
                <a:spcPts val="0"/>
              </a:spcBef>
              <a:spcAft>
                <a:spcPts val="0"/>
              </a:spcAft>
            </a:pPr>
            <a:endParaRPr lang="it-IT" dirty="0">
              <a:solidFill>
                <a:srgbClr val="002060"/>
              </a:solidFill>
              <a:latin typeface="Garamond" pitchFamily="18" charset="0"/>
            </a:endParaRPr>
          </a:p>
          <a:p>
            <a:pPr algn="just" fontAlgn="auto">
              <a:spcBef>
                <a:spcPts val="0"/>
              </a:spcBef>
              <a:spcAft>
                <a:spcPts val="0"/>
              </a:spcAft>
            </a:pPr>
            <a:endParaRPr lang="it-IT" dirty="0">
              <a:solidFill>
                <a:srgbClr val="002060"/>
              </a:solidFill>
              <a:latin typeface="Garamond" pitchFamily="18" charset="0"/>
            </a:endParaRPr>
          </a:p>
        </p:txBody>
      </p:sp>
      <p:sp>
        <p:nvSpPr>
          <p:cNvPr id="4" name="CasellaDiTesto 3"/>
          <p:cNvSpPr txBox="1"/>
          <p:nvPr/>
        </p:nvSpPr>
        <p:spPr>
          <a:xfrm>
            <a:off x="4406290" y="1556792"/>
            <a:ext cx="3528000" cy="347787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0" indent="0" algn="ctr" fontAlgn="auto">
              <a:spcBef>
                <a:spcPts val="0"/>
              </a:spcBef>
              <a:spcAft>
                <a:spcPts val="0"/>
              </a:spcAft>
              <a:buFont typeface="Arial" panose="020B0604020202020204" pitchFamily="34" charset="0"/>
              <a:buNone/>
            </a:pPr>
            <a:r>
              <a:rPr lang="it-IT" sz="2800" b="1" dirty="0">
                <a:solidFill>
                  <a:srgbClr val="002060"/>
                </a:solidFill>
                <a:latin typeface="Garamond" pitchFamily="18" charset="0"/>
              </a:rPr>
              <a:t>Diritto di abitar</a:t>
            </a:r>
            <a:r>
              <a:rPr lang="it-IT" sz="2800" dirty="0">
                <a:solidFill>
                  <a:srgbClr val="002060"/>
                </a:solidFill>
                <a:latin typeface="Garamond" pitchFamily="18" charset="0"/>
              </a:rPr>
              <a:t>e</a:t>
            </a:r>
          </a:p>
          <a:p>
            <a:pPr marL="342900" indent="-342900" algn="just" fontAlgn="auto">
              <a:spcBef>
                <a:spcPts val="0"/>
              </a:spcBef>
              <a:spcAft>
                <a:spcPts val="0"/>
              </a:spcAft>
              <a:buFont typeface="+mj-lt"/>
              <a:buAutoNum type="arabicPeriod"/>
            </a:pPr>
            <a:r>
              <a:rPr lang="it-IT" sz="2400" dirty="0">
                <a:solidFill>
                  <a:srgbClr val="002060"/>
                </a:solidFill>
                <a:latin typeface="Garamond" pitchFamily="18" charset="0"/>
              </a:rPr>
              <a:t>Maggiore stabilità anche se di durata predefinita da 2 a 5 anni;</a:t>
            </a:r>
          </a:p>
          <a:p>
            <a:pPr marL="342900" indent="-342900" algn="just" fontAlgn="auto">
              <a:spcBef>
                <a:spcPts val="0"/>
              </a:spcBef>
              <a:spcAft>
                <a:spcPts val="0"/>
              </a:spcAft>
              <a:buFont typeface="+mj-lt"/>
              <a:buAutoNum type="arabicPeriod"/>
            </a:pPr>
            <a:r>
              <a:rPr lang="it-IT" sz="2400" dirty="0">
                <a:solidFill>
                  <a:srgbClr val="002060"/>
                </a:solidFill>
                <a:latin typeface="Garamond" pitchFamily="18" charset="0"/>
              </a:rPr>
              <a:t>Tempo predeterminato (2 – 5 anni);</a:t>
            </a:r>
          </a:p>
          <a:p>
            <a:pPr marL="342900" indent="-342900" algn="just" fontAlgn="auto">
              <a:spcBef>
                <a:spcPts val="0"/>
              </a:spcBef>
              <a:spcAft>
                <a:spcPts val="0"/>
              </a:spcAft>
              <a:buFont typeface="+mj-lt"/>
              <a:buAutoNum type="arabicPeriod"/>
            </a:pPr>
            <a:r>
              <a:rPr lang="it-IT" sz="2400" dirty="0">
                <a:solidFill>
                  <a:srgbClr val="002060"/>
                </a:solidFill>
                <a:latin typeface="Garamond" pitchFamily="18" charset="0"/>
              </a:rPr>
              <a:t>Manca l’indicazione normativa che ne permette la trascrizione.</a:t>
            </a:r>
          </a:p>
        </p:txBody>
      </p:sp>
      <p:sp>
        <p:nvSpPr>
          <p:cNvPr id="5" name="CasellaDiTesto 4"/>
          <p:cNvSpPr txBox="1"/>
          <p:nvPr/>
        </p:nvSpPr>
        <p:spPr>
          <a:xfrm>
            <a:off x="323528" y="5661248"/>
            <a:ext cx="7632456" cy="95410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2800" dirty="0">
                <a:solidFill>
                  <a:srgbClr val="002060"/>
                </a:solidFill>
                <a:latin typeface="Garamond" pitchFamily="18" charset="0"/>
              </a:rPr>
              <a:t>Il contratto di convivenza non può derogare al «diritto di abitare».</a:t>
            </a:r>
          </a:p>
        </p:txBody>
      </p:sp>
    </p:spTree>
    <p:extLst>
      <p:ext uri="{BB962C8B-B14F-4D97-AF65-F5344CB8AC3E}">
        <p14:creationId xmlns:p14="http://schemas.microsoft.com/office/powerpoint/2010/main" val="38416500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a:spLocks noGrp="1"/>
          </p:cNvSpPr>
          <p:nvPr>
            <p:ph sz="half" idx="4294967295"/>
          </p:nvPr>
        </p:nvSpPr>
        <p:spPr>
          <a:xfrm>
            <a:off x="323528" y="332656"/>
            <a:ext cx="7848550" cy="5256584"/>
          </a:xfrm>
          <a:prstGeom prst="rect">
            <a:avLst/>
          </a:prstGeom>
        </p:spPr>
        <p:style>
          <a:lnRef idx="2">
            <a:schemeClr val="accent1"/>
          </a:lnRef>
          <a:fillRef idx="1">
            <a:schemeClr val="lt1"/>
          </a:fillRef>
          <a:effectRef idx="0">
            <a:schemeClr val="accent1"/>
          </a:effectRef>
          <a:fontRef idx="minor">
            <a:schemeClr val="dk1"/>
          </a:fontRef>
        </p:style>
        <p:txBody>
          <a:bodyPr/>
          <a:lstStyle/>
          <a:p>
            <a:pPr marL="0" indent="0" algn="ctr">
              <a:buNone/>
            </a:pPr>
            <a:r>
              <a:rPr lang="it-IT" sz="3600" b="1" dirty="0">
                <a:solidFill>
                  <a:srgbClr val="002060"/>
                </a:solidFill>
                <a:latin typeface="Garamond" pitchFamily="18" charset="0"/>
              </a:rPr>
              <a:t>Convivenza non registrata</a:t>
            </a:r>
          </a:p>
          <a:p>
            <a:pPr marL="0" indent="0" algn="ctr">
              <a:buNone/>
            </a:pPr>
            <a:r>
              <a:rPr lang="it-IT" sz="3600" b="1" dirty="0">
                <a:solidFill>
                  <a:srgbClr val="002060"/>
                </a:solidFill>
                <a:latin typeface="Garamond" pitchFamily="18" charset="0"/>
              </a:rPr>
              <a:t>Casa Familiare</a:t>
            </a:r>
          </a:p>
          <a:p>
            <a:pPr marL="0" indent="0" algn="just">
              <a:buNone/>
            </a:pPr>
            <a:endParaRPr lang="it-IT" dirty="0">
              <a:solidFill>
                <a:srgbClr val="002060"/>
              </a:solidFill>
              <a:latin typeface="Garamond" pitchFamily="18" charset="0"/>
            </a:endParaRPr>
          </a:p>
          <a:p>
            <a:pPr marL="0" indent="0" algn="just">
              <a:buNone/>
            </a:pPr>
            <a:r>
              <a:rPr lang="it-IT" dirty="0">
                <a:solidFill>
                  <a:srgbClr val="002060"/>
                </a:solidFill>
                <a:latin typeface="Garamond" pitchFamily="18" charset="0"/>
              </a:rPr>
              <a:t>Abbiamo visto che i commi da 42 a 45, recependo gli orientamenti della giurisprudenza, riconoscono ai conviventi di fatto registrati alcuni diritti inerenti la casa familiare.</a:t>
            </a:r>
          </a:p>
          <a:p>
            <a:pPr marL="0" indent="0" algn="just">
              <a:buNone/>
            </a:pPr>
            <a:r>
              <a:rPr lang="it-IT" dirty="0">
                <a:solidFill>
                  <a:srgbClr val="002060"/>
                </a:solidFill>
                <a:latin typeface="Garamond" pitchFamily="18" charset="0"/>
              </a:rPr>
              <a:t>		</a:t>
            </a:r>
          </a:p>
          <a:p>
            <a:pPr marL="0" indent="0" algn="just">
              <a:buNone/>
            </a:pPr>
            <a:r>
              <a:rPr lang="it-IT" dirty="0">
                <a:solidFill>
                  <a:srgbClr val="002060"/>
                </a:solidFill>
                <a:latin typeface="Garamond" pitchFamily="18" charset="0"/>
              </a:rPr>
              <a:t>		Durante la vita	</a:t>
            </a:r>
            <a:r>
              <a:rPr lang="it-IT" i="1" dirty="0">
                <a:solidFill>
                  <a:srgbClr val="002060"/>
                </a:solidFill>
                <a:latin typeface="Garamond" pitchFamily="18" charset="0"/>
              </a:rPr>
              <a:t>ex </a:t>
            </a:r>
            <a:r>
              <a:rPr lang="it-IT" dirty="0">
                <a:solidFill>
                  <a:srgbClr val="002060"/>
                </a:solidFill>
                <a:latin typeface="Garamond" pitchFamily="18" charset="0"/>
              </a:rPr>
              <a:t>art. 337 - </a:t>
            </a:r>
            <a:r>
              <a:rPr lang="it-IT" i="1" dirty="0" err="1">
                <a:solidFill>
                  <a:srgbClr val="002060"/>
                </a:solidFill>
                <a:latin typeface="Garamond" pitchFamily="18" charset="0"/>
              </a:rPr>
              <a:t>sexies</a:t>
            </a:r>
            <a:endParaRPr lang="it-IT" i="1" dirty="0">
              <a:solidFill>
                <a:srgbClr val="002060"/>
              </a:solidFill>
              <a:latin typeface="Garamond" pitchFamily="18" charset="0"/>
            </a:endParaRPr>
          </a:p>
          <a:p>
            <a:pPr marL="0" indent="0" algn="just">
              <a:buNone/>
            </a:pPr>
            <a:r>
              <a:rPr lang="it-IT" dirty="0">
                <a:solidFill>
                  <a:srgbClr val="002060"/>
                </a:solidFill>
                <a:latin typeface="Garamond" pitchFamily="18" charset="0"/>
              </a:rPr>
              <a:t>Diritti</a:t>
            </a:r>
          </a:p>
          <a:p>
            <a:pPr marL="0" indent="0" algn="just">
              <a:buNone/>
            </a:pPr>
            <a:r>
              <a:rPr lang="it-IT" dirty="0">
                <a:solidFill>
                  <a:srgbClr val="002060"/>
                </a:solidFill>
                <a:latin typeface="Garamond" pitchFamily="18" charset="0"/>
              </a:rPr>
              <a:t>		Dopo la morte	</a:t>
            </a:r>
            <a:r>
              <a:rPr lang="it-IT" i="1" dirty="0">
                <a:solidFill>
                  <a:srgbClr val="002060"/>
                </a:solidFill>
                <a:latin typeface="Garamond" pitchFamily="18" charset="0"/>
              </a:rPr>
              <a:t>ex</a:t>
            </a:r>
            <a:r>
              <a:rPr lang="it-IT" dirty="0">
                <a:solidFill>
                  <a:srgbClr val="002060"/>
                </a:solidFill>
                <a:latin typeface="Garamond" pitchFamily="18" charset="0"/>
              </a:rPr>
              <a:t> art. 1, commi 42 -45 </a:t>
            </a:r>
          </a:p>
          <a:p>
            <a:pPr marL="0" indent="0" algn="just">
              <a:buNone/>
            </a:pPr>
            <a:r>
              <a:rPr lang="it-IT" dirty="0">
                <a:solidFill>
                  <a:srgbClr val="002060"/>
                </a:solidFill>
                <a:latin typeface="Garamond" pitchFamily="18" charset="0"/>
              </a:rPr>
              <a:t>		L. 76/2016</a:t>
            </a:r>
          </a:p>
        </p:txBody>
      </p:sp>
      <p:cxnSp>
        <p:nvCxnSpPr>
          <p:cNvPr id="4" name="Connettore 2 3"/>
          <p:cNvCxnSpPr/>
          <p:nvPr/>
        </p:nvCxnSpPr>
        <p:spPr>
          <a:xfrm flipV="1">
            <a:off x="1043608" y="3941195"/>
            <a:ext cx="1152128"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Connettore 2 5"/>
          <p:cNvCxnSpPr/>
          <p:nvPr/>
        </p:nvCxnSpPr>
        <p:spPr>
          <a:xfrm>
            <a:off x="1043608" y="4365104"/>
            <a:ext cx="1152128"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CasellaDiTesto 4"/>
          <p:cNvSpPr txBox="1"/>
          <p:nvPr/>
        </p:nvSpPr>
        <p:spPr>
          <a:xfrm>
            <a:off x="395536" y="5805264"/>
            <a:ext cx="7632456" cy="523220"/>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marL="0" indent="0" algn="ctr" fontAlgn="auto">
              <a:spcBef>
                <a:spcPts val="0"/>
              </a:spcBef>
              <a:spcAft>
                <a:spcPts val="0"/>
              </a:spcAft>
              <a:buFont typeface="Arial" panose="020B0604020202020204" pitchFamily="34" charset="0"/>
              <a:buNone/>
            </a:pPr>
            <a:r>
              <a:rPr lang="it-IT" sz="2800" dirty="0">
                <a:solidFill>
                  <a:srgbClr val="002060"/>
                </a:solidFill>
                <a:latin typeface="Garamond" pitchFamily="18" charset="0"/>
              </a:rPr>
              <a:t>Nulla è previsto per i conviventi </a:t>
            </a:r>
            <a:r>
              <a:rPr lang="it-IT" sz="2800" b="1" dirty="0">
                <a:solidFill>
                  <a:srgbClr val="002060"/>
                </a:solidFill>
                <a:latin typeface="Garamond" pitchFamily="18" charset="0"/>
              </a:rPr>
              <a:t>non</a:t>
            </a:r>
            <a:r>
              <a:rPr lang="it-IT" sz="2800" dirty="0">
                <a:solidFill>
                  <a:srgbClr val="002060"/>
                </a:solidFill>
                <a:latin typeface="Garamond" pitchFamily="18" charset="0"/>
              </a:rPr>
              <a:t> registrati.</a:t>
            </a:r>
          </a:p>
        </p:txBody>
      </p:sp>
    </p:spTree>
    <p:extLst>
      <p:ext uri="{BB962C8B-B14F-4D97-AF65-F5344CB8AC3E}">
        <p14:creationId xmlns:p14="http://schemas.microsoft.com/office/powerpoint/2010/main" val="8816065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707904" y="1698099"/>
            <a:ext cx="5256584" cy="50405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it-IT" sz="2400" dirty="0">
                <a:solidFill>
                  <a:srgbClr val="002060"/>
                </a:solidFill>
                <a:latin typeface="Garamond" pitchFamily="18" charset="0"/>
              </a:rPr>
              <a:t>Corte costituzionale, 27 luglio 1989 n. 454</a:t>
            </a:r>
            <a:endParaRPr lang="it-IT" sz="2400" dirty="0"/>
          </a:p>
        </p:txBody>
      </p:sp>
      <p:sp>
        <p:nvSpPr>
          <p:cNvPr id="3" name="Rettangolo 2"/>
          <p:cNvSpPr/>
          <p:nvPr/>
        </p:nvSpPr>
        <p:spPr>
          <a:xfrm>
            <a:off x="3707904" y="2996952"/>
            <a:ext cx="5256584" cy="50405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it-IT" sz="2400" dirty="0" err="1">
                <a:solidFill>
                  <a:srgbClr val="002060"/>
                </a:solidFill>
                <a:latin typeface="Garamond" pitchFamily="18" charset="0"/>
              </a:rPr>
              <a:t>Cass</a:t>
            </a:r>
            <a:r>
              <a:rPr lang="it-IT" sz="2400" dirty="0">
                <a:solidFill>
                  <a:srgbClr val="002060"/>
                </a:solidFill>
                <a:latin typeface="Garamond" pitchFamily="18" charset="0"/>
              </a:rPr>
              <a:t>. ss. </a:t>
            </a:r>
            <a:r>
              <a:rPr lang="it-IT" sz="2400" dirty="0" err="1">
                <a:solidFill>
                  <a:srgbClr val="002060"/>
                </a:solidFill>
                <a:latin typeface="Garamond" pitchFamily="18" charset="0"/>
              </a:rPr>
              <a:t>uu</a:t>
            </a:r>
            <a:r>
              <a:rPr lang="it-IT" sz="2400" dirty="0">
                <a:solidFill>
                  <a:srgbClr val="002060"/>
                </a:solidFill>
                <a:latin typeface="Garamond" pitchFamily="18" charset="0"/>
              </a:rPr>
              <a:t>., 26 luglio 2002 n. 11096</a:t>
            </a:r>
            <a:endParaRPr lang="it-IT" sz="2400" dirty="0"/>
          </a:p>
        </p:txBody>
      </p:sp>
      <p:sp>
        <p:nvSpPr>
          <p:cNvPr id="4" name="CasellaDiTesto 3"/>
          <p:cNvSpPr txBox="1"/>
          <p:nvPr/>
        </p:nvSpPr>
        <p:spPr>
          <a:xfrm>
            <a:off x="395536" y="4077072"/>
            <a:ext cx="8568952" cy="2308324"/>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2400" b="1" dirty="0">
                <a:solidFill>
                  <a:srgbClr val="002060"/>
                </a:solidFill>
                <a:latin typeface="Garamond" pitchFamily="18" charset="0"/>
              </a:rPr>
              <a:t>La giurisprudenza </a:t>
            </a:r>
            <a:r>
              <a:rPr lang="it-IT" sz="2400" dirty="0">
                <a:solidFill>
                  <a:srgbClr val="002060"/>
                </a:solidFill>
                <a:latin typeface="Garamond" pitchFamily="18" charset="0"/>
              </a:rPr>
              <a:t>ha da tempo esteso il diritto all’assegnazione della casa familiare sia alla separazione personale tra coniugi sia ai casi di rottura della convivenza </a:t>
            </a:r>
            <a:r>
              <a:rPr lang="it-IT" sz="2400" i="1" dirty="0">
                <a:solidFill>
                  <a:srgbClr val="002060"/>
                </a:solidFill>
                <a:latin typeface="Garamond" pitchFamily="18" charset="0"/>
              </a:rPr>
              <a:t>more uxorio</a:t>
            </a:r>
            <a:r>
              <a:rPr lang="it-IT" sz="2400" dirty="0">
                <a:solidFill>
                  <a:srgbClr val="002060"/>
                </a:solidFill>
                <a:latin typeface="Garamond" pitchFamily="18" charset="0"/>
              </a:rPr>
              <a:t>.</a:t>
            </a:r>
          </a:p>
          <a:p>
            <a:pPr marL="0" indent="0" algn="just" fontAlgn="auto">
              <a:spcBef>
                <a:spcPts val="0"/>
              </a:spcBef>
              <a:spcAft>
                <a:spcPts val="0"/>
              </a:spcAft>
              <a:buFont typeface="Arial" panose="020B0604020202020204" pitchFamily="34" charset="0"/>
              <a:buNone/>
            </a:pPr>
            <a:r>
              <a:rPr lang="it-IT" sz="2400" b="1" dirty="0">
                <a:solidFill>
                  <a:srgbClr val="002060"/>
                </a:solidFill>
                <a:latin typeface="Garamond" pitchFamily="18" charset="0"/>
              </a:rPr>
              <a:t>Dopo la riforma</a:t>
            </a:r>
            <a:r>
              <a:rPr lang="it-IT" sz="2400" dirty="0">
                <a:solidFill>
                  <a:srgbClr val="002060"/>
                </a:solidFill>
                <a:latin typeface="Garamond" pitchFamily="18" charset="0"/>
              </a:rPr>
              <a:t>, che ha recepito gli orientamenti della giurisprudenza per i conviventi registrati, tali principi varranno per i conviventi </a:t>
            </a:r>
            <a:r>
              <a:rPr lang="it-IT" sz="2400" b="1" dirty="0">
                <a:solidFill>
                  <a:srgbClr val="002060"/>
                </a:solidFill>
                <a:latin typeface="Garamond" pitchFamily="18" charset="0"/>
              </a:rPr>
              <a:t>non </a:t>
            </a:r>
            <a:r>
              <a:rPr lang="it-IT" sz="2400" dirty="0">
                <a:solidFill>
                  <a:srgbClr val="002060"/>
                </a:solidFill>
                <a:latin typeface="Garamond" pitchFamily="18" charset="0"/>
              </a:rPr>
              <a:t>registrati.</a:t>
            </a:r>
          </a:p>
        </p:txBody>
      </p:sp>
      <p:sp>
        <p:nvSpPr>
          <p:cNvPr id="5" name="Rettangolo 4"/>
          <p:cNvSpPr/>
          <p:nvPr/>
        </p:nvSpPr>
        <p:spPr>
          <a:xfrm>
            <a:off x="179512" y="2418179"/>
            <a:ext cx="3421129" cy="461665"/>
          </a:xfrm>
          <a:prstGeom prst="rect">
            <a:avLst/>
          </a:prstGeom>
        </p:spPr>
        <p:style>
          <a:lnRef idx="2">
            <a:schemeClr val="accent1"/>
          </a:lnRef>
          <a:fillRef idx="1">
            <a:schemeClr val="lt1"/>
          </a:fillRef>
          <a:effectRef idx="0">
            <a:schemeClr val="accent1"/>
          </a:effectRef>
          <a:fontRef idx="minor">
            <a:schemeClr val="dk1"/>
          </a:fontRef>
        </p:style>
        <p:txBody>
          <a:bodyPr wrap="none" lIns="91440" tIns="45720" rIns="91440" bIns="45720">
            <a:spAutoFit/>
          </a:bodyPr>
          <a:lstStyle/>
          <a:p>
            <a:pPr algn="ctr"/>
            <a:r>
              <a:rPr lang="it-IT" sz="2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Fonti giurisprudenziali</a:t>
            </a:r>
          </a:p>
        </p:txBody>
      </p:sp>
      <p:cxnSp>
        <p:nvCxnSpPr>
          <p:cNvPr id="7" name="Connettore 2 6"/>
          <p:cNvCxnSpPr>
            <a:stCxn id="5" idx="3"/>
            <a:endCxn id="2" idx="1"/>
          </p:cNvCxnSpPr>
          <p:nvPr/>
        </p:nvCxnSpPr>
        <p:spPr>
          <a:xfrm flipV="1">
            <a:off x="3600641" y="1950127"/>
            <a:ext cx="107263" cy="6988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Connettore 2 8"/>
          <p:cNvCxnSpPr>
            <a:stCxn id="5" idx="3"/>
            <a:endCxn id="3" idx="1"/>
          </p:cNvCxnSpPr>
          <p:nvPr/>
        </p:nvCxnSpPr>
        <p:spPr>
          <a:xfrm>
            <a:off x="3600641" y="2649012"/>
            <a:ext cx="107263" cy="5999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CasellaDiTesto 7"/>
          <p:cNvSpPr txBox="1"/>
          <p:nvPr/>
        </p:nvSpPr>
        <p:spPr>
          <a:xfrm>
            <a:off x="362698" y="260648"/>
            <a:ext cx="8601790" cy="83099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2400" dirty="0">
                <a:solidFill>
                  <a:srgbClr val="002060"/>
                </a:solidFill>
                <a:latin typeface="Garamond" pitchFamily="18" charset="0"/>
              </a:rPr>
              <a:t>Tali conviventi, quindi, potranno fare affidamento solo sui diritti loro attribuiti dal giudice.</a:t>
            </a:r>
          </a:p>
        </p:txBody>
      </p:sp>
    </p:spTree>
    <p:extLst>
      <p:ext uri="{BB962C8B-B14F-4D97-AF65-F5344CB8AC3E}">
        <p14:creationId xmlns:p14="http://schemas.microsoft.com/office/powerpoint/2010/main" val="38416500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301789" y="188640"/>
            <a:ext cx="364715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5400" b="1" cap="all" dirty="0">
                <a:ln w="0"/>
                <a:solidFill>
                  <a:srgbClr val="FF0000"/>
                </a:solidFill>
                <a:effectLst>
                  <a:reflection blurRad="12700" stA="50000" endPos="50000" dist="5000" dir="5400000" sy="-100000" rotWithShape="0"/>
                </a:effectLst>
              </a:rPr>
              <a:t>problema</a:t>
            </a:r>
            <a:endParaRPr lang="it-IT" sz="5400" b="1" cap="all" spc="0" dirty="0">
              <a:ln w="0"/>
              <a:solidFill>
                <a:srgbClr val="FF0000"/>
              </a:solidFill>
              <a:effectLst>
                <a:reflection blurRad="12700" stA="50000" endPos="50000" dist="5000" dir="5400000" sy="-100000" rotWithShape="0"/>
              </a:effectLst>
            </a:endParaRPr>
          </a:p>
        </p:txBody>
      </p:sp>
      <p:sp>
        <p:nvSpPr>
          <p:cNvPr id="3" name="Rettangolo 2"/>
          <p:cNvSpPr/>
          <p:nvPr/>
        </p:nvSpPr>
        <p:spPr>
          <a:xfrm>
            <a:off x="1601777" y="1412775"/>
            <a:ext cx="6011581" cy="4524315"/>
          </a:xfrm>
          <a:prstGeom prst="rect">
            <a:avLst/>
          </a:prstGeom>
          <a:noFill/>
        </p:spPr>
        <p:txBody>
          <a:bodyPr wrap="none" lIns="91440" tIns="45720" rIns="91440" bIns="45720">
            <a:spAutoFit/>
          </a:bodyPr>
          <a:lstStyle/>
          <a:p>
            <a:pPr algn="ctr"/>
            <a:r>
              <a:rPr lang="it-IT" sz="48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Come sarà </a:t>
            </a:r>
          </a:p>
          <a:p>
            <a:pPr algn="ctr"/>
            <a:r>
              <a:rPr lang="it-IT" sz="48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opponibile ai terzi</a:t>
            </a:r>
          </a:p>
          <a:p>
            <a:pPr algn="ctr"/>
            <a:r>
              <a:rPr lang="it-IT" sz="48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 il provvedimento </a:t>
            </a:r>
          </a:p>
          <a:p>
            <a:pPr algn="ctr"/>
            <a:r>
              <a:rPr lang="it-IT" sz="48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di assegnazione </a:t>
            </a:r>
          </a:p>
          <a:p>
            <a:pPr algn="ctr"/>
            <a:r>
              <a:rPr lang="it-IT" sz="48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della casa familiare </a:t>
            </a:r>
          </a:p>
          <a:p>
            <a:pPr algn="ctr"/>
            <a:r>
              <a:rPr lang="it-IT" sz="48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al convivente</a:t>
            </a:r>
          </a:p>
        </p:txBody>
      </p:sp>
    </p:spTree>
    <p:extLst>
      <p:ext uri="{BB962C8B-B14F-4D97-AF65-F5344CB8AC3E}">
        <p14:creationId xmlns:p14="http://schemas.microsoft.com/office/powerpoint/2010/main" val="32068589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p:cNvSpPr txBox="1"/>
          <p:nvPr/>
        </p:nvSpPr>
        <p:spPr>
          <a:xfrm>
            <a:off x="251520" y="130801"/>
            <a:ext cx="8712968" cy="1283509"/>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r>
              <a:rPr lang="it-IT" sz="2600" b="1" dirty="0">
                <a:solidFill>
                  <a:srgbClr val="000066"/>
                </a:solidFill>
                <a:latin typeface="Garamond" pitchFamily="18" charset="0"/>
              </a:rPr>
              <a:t>Dopo la l. 76/16, i provvedimenti di assegnazione saranno più frequenti in quanto l’applicabilità dell’art. 337 </a:t>
            </a:r>
            <a:r>
              <a:rPr lang="it-IT" sz="2600" b="1" i="1" dirty="0" err="1">
                <a:solidFill>
                  <a:srgbClr val="000066"/>
                </a:solidFill>
                <a:latin typeface="Garamond" pitchFamily="18" charset="0"/>
              </a:rPr>
              <a:t>sexies</a:t>
            </a:r>
            <a:r>
              <a:rPr lang="it-IT" sz="2600" b="1" dirty="0">
                <a:solidFill>
                  <a:srgbClr val="000066"/>
                </a:solidFill>
                <a:latin typeface="Garamond" pitchFamily="18" charset="0"/>
              </a:rPr>
              <a:t> è estesa anche alla convivenza registrata.</a:t>
            </a:r>
          </a:p>
        </p:txBody>
      </p:sp>
      <p:sp>
        <p:nvSpPr>
          <p:cNvPr id="9" name="Rettangolo 8"/>
          <p:cNvSpPr/>
          <p:nvPr/>
        </p:nvSpPr>
        <p:spPr>
          <a:xfrm>
            <a:off x="323528" y="1628800"/>
            <a:ext cx="8640960" cy="72008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it-IT" sz="2400" b="1" dirty="0">
                <a:solidFill>
                  <a:srgbClr val="002060"/>
                </a:solidFill>
                <a:latin typeface="Garamond" pitchFamily="18" charset="0"/>
              </a:rPr>
              <a:t>Opponibilità del provvedimento di assegnazione ai terzi acquirenti</a:t>
            </a:r>
          </a:p>
        </p:txBody>
      </p:sp>
      <p:sp>
        <p:nvSpPr>
          <p:cNvPr id="10" name="Rettangolo 9"/>
          <p:cNvSpPr/>
          <p:nvPr/>
        </p:nvSpPr>
        <p:spPr>
          <a:xfrm>
            <a:off x="3712839" y="2708920"/>
            <a:ext cx="5256584" cy="108012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it-IT" sz="2000" dirty="0">
                <a:solidFill>
                  <a:srgbClr val="002060"/>
                </a:solidFill>
                <a:latin typeface="Garamond" pitchFamily="18" charset="0"/>
              </a:rPr>
              <a:t>155 </a:t>
            </a:r>
            <a:r>
              <a:rPr lang="it-IT" sz="2000" i="1" dirty="0" err="1">
                <a:solidFill>
                  <a:srgbClr val="002060"/>
                </a:solidFill>
                <a:latin typeface="Garamond" pitchFamily="18" charset="0"/>
              </a:rPr>
              <a:t>quarter</a:t>
            </a:r>
            <a:r>
              <a:rPr lang="it-IT" sz="2000" dirty="0">
                <a:solidFill>
                  <a:srgbClr val="002060"/>
                </a:solidFill>
                <a:latin typeface="Garamond" pitchFamily="18" charset="0"/>
              </a:rPr>
              <a:t> c.c. «Assegnazione della casa familiare»  introdotto con la L. 54/2006 e abrogato dal </a:t>
            </a:r>
            <a:r>
              <a:rPr lang="it-IT" sz="2000" dirty="0" err="1">
                <a:solidFill>
                  <a:srgbClr val="002060"/>
                </a:solidFill>
                <a:latin typeface="Garamond" pitchFamily="18" charset="0"/>
              </a:rPr>
              <a:t>Dlgs</a:t>
            </a:r>
            <a:r>
              <a:rPr lang="it-IT" sz="2000" dirty="0">
                <a:solidFill>
                  <a:srgbClr val="002060"/>
                </a:solidFill>
                <a:latin typeface="Garamond" pitchFamily="18" charset="0"/>
              </a:rPr>
              <a:t> 154/2013.</a:t>
            </a:r>
          </a:p>
        </p:txBody>
      </p:sp>
      <p:sp>
        <p:nvSpPr>
          <p:cNvPr id="11" name="Rettangolo 10"/>
          <p:cNvSpPr/>
          <p:nvPr/>
        </p:nvSpPr>
        <p:spPr>
          <a:xfrm>
            <a:off x="3707904" y="3933056"/>
            <a:ext cx="5256584" cy="131414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it-IT" sz="2000" dirty="0">
                <a:solidFill>
                  <a:srgbClr val="002060"/>
                </a:solidFill>
                <a:latin typeface="Garamond" pitchFamily="18" charset="0"/>
              </a:rPr>
              <a:t>337 </a:t>
            </a:r>
            <a:r>
              <a:rPr lang="it-IT" sz="2000" i="1" dirty="0" err="1">
                <a:solidFill>
                  <a:srgbClr val="002060"/>
                </a:solidFill>
                <a:latin typeface="Garamond" pitchFamily="18" charset="0"/>
              </a:rPr>
              <a:t>sexies</a:t>
            </a:r>
            <a:r>
              <a:rPr lang="it-IT" sz="2000" dirty="0">
                <a:solidFill>
                  <a:srgbClr val="002060"/>
                </a:solidFill>
                <a:latin typeface="Garamond" pitchFamily="18" charset="0"/>
              </a:rPr>
              <a:t> (</a:t>
            </a:r>
            <a:r>
              <a:rPr lang="it-IT" sz="2000" dirty="0" err="1">
                <a:solidFill>
                  <a:srgbClr val="002060"/>
                </a:solidFill>
                <a:latin typeface="Garamond" pitchFamily="18" charset="0"/>
              </a:rPr>
              <a:t>D.Lgs</a:t>
            </a:r>
            <a:r>
              <a:rPr lang="it-IT" sz="2000" dirty="0">
                <a:solidFill>
                  <a:srgbClr val="002060"/>
                </a:solidFill>
                <a:latin typeface="Garamond" pitchFamily="18" charset="0"/>
              </a:rPr>
              <a:t> 154/2013) 2643 c.c.	 Coniugi </a:t>
            </a:r>
          </a:p>
          <a:p>
            <a:pPr algn="just"/>
            <a:r>
              <a:rPr lang="it-IT" sz="2000" dirty="0">
                <a:solidFill>
                  <a:srgbClr val="002060"/>
                </a:solidFill>
                <a:latin typeface="Garamond" pitchFamily="18" charset="0"/>
              </a:rPr>
              <a:t>Art. 1 comma 25 e ss. L. 76/2016 	 Uniti</a:t>
            </a:r>
          </a:p>
          <a:p>
            <a:pPr algn="just"/>
            <a:r>
              <a:rPr lang="it-IT" sz="2000" dirty="0">
                <a:solidFill>
                  <a:srgbClr val="002060"/>
                </a:solidFill>
                <a:latin typeface="Garamond" pitchFamily="18" charset="0"/>
              </a:rPr>
              <a:t>Art. 1 comma 42, L. 76/16		 Conviventi 				  registrati</a:t>
            </a:r>
          </a:p>
        </p:txBody>
      </p:sp>
      <p:sp>
        <p:nvSpPr>
          <p:cNvPr id="12" name="Rettangolo 11"/>
          <p:cNvSpPr/>
          <p:nvPr/>
        </p:nvSpPr>
        <p:spPr>
          <a:xfrm>
            <a:off x="3707904" y="5445224"/>
            <a:ext cx="5256584" cy="93610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it-IT" sz="2000" dirty="0">
                <a:solidFill>
                  <a:srgbClr val="002060"/>
                </a:solidFill>
                <a:latin typeface="Garamond" pitchFamily="18" charset="0"/>
              </a:rPr>
              <a:t>Art. 6, comma 6, L. 898/70 (introdotto falla L. 74/87) – art. 1599 c.c. (trasferimento a titolo particolare della cosa lecita).</a:t>
            </a:r>
          </a:p>
        </p:txBody>
      </p:sp>
      <p:sp>
        <p:nvSpPr>
          <p:cNvPr id="6" name="Rettangolo 5"/>
          <p:cNvSpPr/>
          <p:nvPr/>
        </p:nvSpPr>
        <p:spPr>
          <a:xfrm>
            <a:off x="251520" y="4201633"/>
            <a:ext cx="1827424" cy="830997"/>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it-IT" sz="2400" b="1" cap="all" spc="0" dirty="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Fonti </a:t>
            </a:r>
          </a:p>
          <a:p>
            <a:pPr algn="ctr"/>
            <a:r>
              <a:rPr lang="it-IT" sz="2400" b="1" cap="all" spc="0" dirty="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normative</a:t>
            </a:r>
          </a:p>
        </p:txBody>
      </p:sp>
      <p:cxnSp>
        <p:nvCxnSpPr>
          <p:cNvPr id="14" name="Connettore 2 13"/>
          <p:cNvCxnSpPr>
            <a:stCxn id="6" idx="3"/>
            <a:endCxn id="10" idx="1"/>
          </p:cNvCxnSpPr>
          <p:nvPr/>
        </p:nvCxnSpPr>
        <p:spPr>
          <a:xfrm flipV="1">
            <a:off x="2078944" y="3248980"/>
            <a:ext cx="1633895" cy="13681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Connettore 2 15"/>
          <p:cNvCxnSpPr>
            <a:endCxn id="11" idx="1"/>
          </p:cNvCxnSpPr>
          <p:nvPr/>
        </p:nvCxnSpPr>
        <p:spPr>
          <a:xfrm flipV="1">
            <a:off x="2078944" y="4590129"/>
            <a:ext cx="1628960" cy="270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Connettore 2 17"/>
          <p:cNvCxnSpPr>
            <a:stCxn id="6" idx="3"/>
            <a:endCxn id="12" idx="1"/>
          </p:cNvCxnSpPr>
          <p:nvPr/>
        </p:nvCxnSpPr>
        <p:spPr>
          <a:xfrm>
            <a:off x="2078944" y="4617132"/>
            <a:ext cx="1628960" cy="12961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21612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p:cNvSpPr/>
          <p:nvPr/>
        </p:nvSpPr>
        <p:spPr>
          <a:xfrm>
            <a:off x="267304" y="260648"/>
            <a:ext cx="6192688" cy="72008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it-IT" sz="2400" b="1" cap="small" dirty="0">
                <a:solidFill>
                  <a:srgbClr val="002060"/>
                </a:solidFill>
                <a:latin typeface="Garamond" pitchFamily="18" charset="0"/>
              </a:rPr>
              <a:t>Opponibilità al terzo acquirente</a:t>
            </a:r>
          </a:p>
        </p:txBody>
      </p:sp>
      <p:sp>
        <p:nvSpPr>
          <p:cNvPr id="10" name="Rettangolo 9"/>
          <p:cNvSpPr/>
          <p:nvPr/>
        </p:nvSpPr>
        <p:spPr>
          <a:xfrm>
            <a:off x="4211959" y="2060848"/>
            <a:ext cx="4757463" cy="108012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it-IT" sz="2800" dirty="0">
                <a:solidFill>
                  <a:srgbClr val="002060"/>
                </a:solidFill>
                <a:latin typeface="Garamond" pitchFamily="18" charset="0"/>
              </a:rPr>
              <a:t>Se non trascritto opponibile </a:t>
            </a:r>
            <a:r>
              <a:rPr lang="it-IT" sz="2800" i="1" dirty="0">
                <a:solidFill>
                  <a:srgbClr val="002060"/>
                </a:solidFill>
                <a:latin typeface="Garamond" pitchFamily="18" charset="0"/>
              </a:rPr>
              <a:t>ex</a:t>
            </a:r>
            <a:r>
              <a:rPr lang="it-IT" sz="2800" dirty="0">
                <a:solidFill>
                  <a:srgbClr val="002060"/>
                </a:solidFill>
                <a:latin typeface="Garamond" pitchFamily="18" charset="0"/>
              </a:rPr>
              <a:t> art. 1599 c.c. per 9 anni.</a:t>
            </a:r>
          </a:p>
        </p:txBody>
      </p:sp>
      <p:sp>
        <p:nvSpPr>
          <p:cNvPr id="12" name="Rettangolo 11"/>
          <p:cNvSpPr/>
          <p:nvPr/>
        </p:nvSpPr>
        <p:spPr>
          <a:xfrm>
            <a:off x="4207024" y="4797152"/>
            <a:ext cx="4757463" cy="8640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it-IT" sz="2800" dirty="0">
                <a:solidFill>
                  <a:srgbClr val="002060"/>
                </a:solidFill>
                <a:latin typeface="Garamond" pitchFamily="18" charset="0"/>
              </a:rPr>
              <a:t>Se trascritto opponibile senza limiti di tempo.</a:t>
            </a:r>
          </a:p>
        </p:txBody>
      </p:sp>
      <p:sp>
        <p:nvSpPr>
          <p:cNvPr id="6" name="Rettangolo 5"/>
          <p:cNvSpPr/>
          <p:nvPr/>
        </p:nvSpPr>
        <p:spPr>
          <a:xfrm>
            <a:off x="395536" y="3553560"/>
            <a:ext cx="2785379" cy="830997"/>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it-IT" sz="2400" b="1" cap="all" spc="0" dirty="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Provvedimento </a:t>
            </a:r>
          </a:p>
          <a:p>
            <a:pPr algn="ctr"/>
            <a:r>
              <a:rPr lang="it-IT" sz="2400" b="1" cap="all" spc="0" dirty="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 assegnazione</a:t>
            </a:r>
          </a:p>
        </p:txBody>
      </p:sp>
      <p:cxnSp>
        <p:nvCxnSpPr>
          <p:cNvPr id="14" name="Connettore 2 13"/>
          <p:cNvCxnSpPr>
            <a:stCxn id="6" idx="3"/>
            <a:endCxn id="10" idx="1"/>
          </p:cNvCxnSpPr>
          <p:nvPr/>
        </p:nvCxnSpPr>
        <p:spPr>
          <a:xfrm flipV="1">
            <a:off x="3180915" y="2600908"/>
            <a:ext cx="1031044" cy="13681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Connettore 2 17"/>
          <p:cNvCxnSpPr>
            <a:stCxn id="6" idx="3"/>
            <a:endCxn id="12" idx="1"/>
          </p:cNvCxnSpPr>
          <p:nvPr/>
        </p:nvCxnSpPr>
        <p:spPr>
          <a:xfrm>
            <a:off x="3180915" y="3969059"/>
            <a:ext cx="1026109" cy="126014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80504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a:spLocks noGrp="1"/>
          </p:cNvSpPr>
          <p:nvPr>
            <p:ph sz="half" idx="4294967295"/>
          </p:nvPr>
        </p:nvSpPr>
        <p:spPr>
          <a:xfrm>
            <a:off x="4067944" y="908720"/>
            <a:ext cx="4536504" cy="2736303"/>
          </a:xfrm>
          <a:prstGeom prst="rect">
            <a:avLst/>
          </a:prstGeom>
        </p:spPr>
        <p:style>
          <a:lnRef idx="2">
            <a:schemeClr val="accent1"/>
          </a:lnRef>
          <a:fillRef idx="1">
            <a:schemeClr val="lt1"/>
          </a:fillRef>
          <a:effectRef idx="0">
            <a:schemeClr val="accent1"/>
          </a:effectRef>
          <a:fontRef idx="minor">
            <a:schemeClr val="dk1"/>
          </a:fontRef>
        </p:style>
        <p:txBody>
          <a:bodyPr/>
          <a:lstStyle/>
          <a:p>
            <a:pPr marL="0" indent="0" algn="just">
              <a:buNone/>
            </a:pPr>
            <a:r>
              <a:rPr lang="it-IT" sz="2800" b="1" dirty="0">
                <a:solidFill>
                  <a:srgbClr val="002060"/>
                </a:solidFill>
                <a:latin typeface="Garamond" pitchFamily="18" charset="0"/>
              </a:rPr>
              <a:t>Anticipa la soglia della opponibilità </a:t>
            </a:r>
            <a:r>
              <a:rPr lang="it-IT" sz="2800" dirty="0">
                <a:solidFill>
                  <a:srgbClr val="002060"/>
                </a:solidFill>
                <a:latin typeface="Garamond" pitchFamily="18" charset="0"/>
              </a:rPr>
              <a:t>in un momento antecedente rispetto a quello del provvedimento di assegnazione della casa familiare.</a:t>
            </a:r>
          </a:p>
        </p:txBody>
      </p:sp>
      <p:sp>
        <p:nvSpPr>
          <p:cNvPr id="3" name="CasellaDiTesto 2"/>
          <p:cNvSpPr txBox="1"/>
          <p:nvPr/>
        </p:nvSpPr>
        <p:spPr>
          <a:xfrm>
            <a:off x="304780" y="4437112"/>
            <a:ext cx="8299667" cy="1815882"/>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0" indent="0" algn="just" fontAlgn="auto">
              <a:spcBef>
                <a:spcPts val="0"/>
              </a:spcBef>
              <a:spcAft>
                <a:spcPts val="0"/>
              </a:spcAft>
              <a:buFont typeface="Arial" panose="020B0604020202020204" pitchFamily="34" charset="0"/>
              <a:buNone/>
            </a:pPr>
            <a:r>
              <a:rPr lang="it-IT" sz="2800" dirty="0">
                <a:solidFill>
                  <a:srgbClr val="002060"/>
                </a:solidFill>
                <a:latin typeface="Garamond" pitchFamily="18" charset="0"/>
              </a:rPr>
              <a:t>È sufficiente che il coniuge o il convivente non proprietario che dopo la crisi della coppia aspiri alla assegnazione della casa familiare sia «</a:t>
            </a:r>
            <a:r>
              <a:rPr lang="it-IT" sz="2800" b="1" dirty="0">
                <a:solidFill>
                  <a:srgbClr val="002060"/>
                </a:solidFill>
                <a:latin typeface="Garamond" pitchFamily="18" charset="0"/>
              </a:rPr>
              <a:t>detentore qualificato dell’immobile</a:t>
            </a:r>
            <a:r>
              <a:rPr lang="it-IT" sz="2800" dirty="0">
                <a:solidFill>
                  <a:srgbClr val="002060"/>
                </a:solidFill>
                <a:latin typeface="Garamond" pitchFamily="18" charset="0"/>
              </a:rPr>
              <a:t>».</a:t>
            </a:r>
          </a:p>
        </p:txBody>
      </p:sp>
      <p:sp>
        <p:nvSpPr>
          <p:cNvPr id="5" name="Rettangolo 4"/>
          <p:cNvSpPr/>
          <p:nvPr/>
        </p:nvSpPr>
        <p:spPr>
          <a:xfrm>
            <a:off x="107504" y="980728"/>
            <a:ext cx="3459600" cy="40011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it-IT" sz="2000" b="1" cap="all" spc="0" dirty="0" err="1">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Cass</a:t>
            </a:r>
            <a:r>
              <a:rPr lang="it-IT" sz="2000" b="1" cap="all" spc="0" dirty="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11/9/2015, n. 17971</a:t>
            </a:r>
          </a:p>
        </p:txBody>
      </p:sp>
      <p:cxnSp>
        <p:nvCxnSpPr>
          <p:cNvPr id="7" name="Connettore 2 6"/>
          <p:cNvCxnSpPr>
            <a:stCxn id="5" idx="3"/>
          </p:cNvCxnSpPr>
          <p:nvPr/>
        </p:nvCxnSpPr>
        <p:spPr>
          <a:xfrm>
            <a:off x="3567104" y="1180783"/>
            <a:ext cx="428832"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003716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619671" y="1124744"/>
            <a:ext cx="7147539" cy="3539430"/>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2800" dirty="0">
                <a:solidFill>
                  <a:srgbClr val="002060"/>
                </a:solidFill>
                <a:latin typeface="Garamond" pitchFamily="18" charset="0"/>
              </a:rPr>
              <a:t>In concreto, secondo la </a:t>
            </a:r>
            <a:r>
              <a:rPr lang="it-IT" sz="2800" dirty="0" err="1">
                <a:solidFill>
                  <a:srgbClr val="002060"/>
                </a:solidFill>
                <a:latin typeface="Garamond" pitchFamily="18" charset="0"/>
              </a:rPr>
              <a:t>Cass</a:t>
            </a:r>
            <a:r>
              <a:rPr lang="it-IT" sz="2800" dirty="0">
                <a:solidFill>
                  <a:srgbClr val="002060"/>
                </a:solidFill>
                <a:latin typeface="Garamond" pitchFamily="18" charset="0"/>
              </a:rPr>
              <a:t>. 17971/2015 l’</a:t>
            </a:r>
            <a:r>
              <a:rPr lang="it-IT" sz="2800" b="1" dirty="0">
                <a:solidFill>
                  <a:srgbClr val="002060"/>
                </a:solidFill>
                <a:latin typeface="Garamond" pitchFamily="18" charset="0"/>
              </a:rPr>
              <a:t>opponibilità </a:t>
            </a:r>
            <a:r>
              <a:rPr lang="it-IT" sz="2800" dirty="0">
                <a:solidFill>
                  <a:srgbClr val="002060"/>
                </a:solidFill>
                <a:latin typeface="Garamond" pitchFamily="18" charset="0"/>
              </a:rPr>
              <a:t>della «detenzione qualificata del genitore non proprietario» </a:t>
            </a:r>
            <a:r>
              <a:rPr lang="it-IT" sz="2800" b="1" dirty="0">
                <a:solidFill>
                  <a:srgbClr val="002060"/>
                </a:solidFill>
                <a:latin typeface="Garamond" pitchFamily="18" charset="0"/>
              </a:rPr>
              <a:t>nei confronti del terzo che abbia acquistato l’immobile </a:t>
            </a:r>
            <a:r>
              <a:rPr lang="it-IT" sz="2800" dirty="0">
                <a:solidFill>
                  <a:srgbClr val="002060"/>
                </a:solidFill>
                <a:latin typeface="Garamond" pitchFamily="18" charset="0"/>
              </a:rPr>
              <a:t>prima della emissione del provvedimento di assegnazione si fonda su un ipotetico contratto di comodato concesso dal convivente proprietario al partner.</a:t>
            </a:r>
          </a:p>
        </p:txBody>
      </p:sp>
    </p:spTree>
    <p:extLst>
      <p:ext uri="{BB962C8B-B14F-4D97-AF65-F5344CB8AC3E}">
        <p14:creationId xmlns:p14="http://schemas.microsoft.com/office/powerpoint/2010/main" val="27452440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95536" y="188639"/>
            <a:ext cx="8155651" cy="5693866"/>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2800" b="1" dirty="0">
                <a:solidFill>
                  <a:srgbClr val="002060"/>
                </a:solidFill>
                <a:latin typeface="Garamond" pitchFamily="18" charset="0"/>
              </a:rPr>
              <a:t>Limiti applicativi</a:t>
            </a:r>
          </a:p>
          <a:p>
            <a:pPr algn="just"/>
            <a:endParaRPr lang="it-IT" sz="2800" b="1" dirty="0">
              <a:solidFill>
                <a:srgbClr val="002060"/>
              </a:solidFill>
              <a:latin typeface="Garamond" pitchFamily="18" charset="0"/>
            </a:endParaRPr>
          </a:p>
          <a:p>
            <a:pPr algn="just"/>
            <a:r>
              <a:rPr lang="it-IT" sz="2800" dirty="0">
                <a:solidFill>
                  <a:srgbClr val="002060"/>
                </a:solidFill>
                <a:latin typeface="Garamond" pitchFamily="18" charset="0"/>
              </a:rPr>
              <a:t>1. La </a:t>
            </a:r>
            <a:r>
              <a:rPr lang="it-IT" sz="2800" dirty="0" err="1">
                <a:solidFill>
                  <a:srgbClr val="002060"/>
                </a:solidFill>
                <a:latin typeface="Garamond" pitchFamily="18" charset="0"/>
              </a:rPr>
              <a:t>Cass</a:t>
            </a:r>
            <a:r>
              <a:rPr lang="it-IT" sz="2800" dirty="0">
                <a:solidFill>
                  <a:srgbClr val="002060"/>
                </a:solidFill>
                <a:latin typeface="Garamond" pitchFamily="18" charset="0"/>
              </a:rPr>
              <a:t>. considera presupposto necessario, ai fini della cristallizzazione di tale diritto, il provvedimento giudiziale di assegnazione anche se successivo.</a:t>
            </a:r>
          </a:p>
          <a:p>
            <a:pPr algn="just"/>
            <a:endParaRPr lang="it-IT" sz="2800" dirty="0">
              <a:solidFill>
                <a:srgbClr val="002060"/>
              </a:solidFill>
              <a:latin typeface="Garamond" pitchFamily="18" charset="0"/>
            </a:endParaRPr>
          </a:p>
          <a:p>
            <a:pPr algn="just"/>
            <a:r>
              <a:rPr lang="it-IT" sz="2800" dirty="0">
                <a:solidFill>
                  <a:srgbClr val="002060"/>
                </a:solidFill>
                <a:latin typeface="Garamond" pitchFamily="18" charset="0"/>
              </a:rPr>
              <a:t>2. L’opponibilità vale nei limiti del novennio.</a:t>
            </a:r>
          </a:p>
          <a:p>
            <a:pPr algn="just"/>
            <a:endParaRPr lang="it-IT" sz="2800" dirty="0">
              <a:solidFill>
                <a:srgbClr val="002060"/>
              </a:solidFill>
              <a:latin typeface="Garamond" pitchFamily="18" charset="0"/>
            </a:endParaRPr>
          </a:p>
          <a:p>
            <a:pPr algn="just"/>
            <a:r>
              <a:rPr lang="it-IT" sz="2800" dirty="0">
                <a:solidFill>
                  <a:srgbClr val="002060"/>
                </a:solidFill>
                <a:latin typeface="Garamond" pitchFamily="18" charset="0"/>
              </a:rPr>
              <a:t>3. Secondo la lettura della sentenza sembrerebbero «salvi» gli acquisti dei terzi che, pur sapendo della specifica destinazione dell’immobile a casa familiare, non abbiano ulteriormente partecipato alla dolosa preordinazione dell’atto.</a:t>
            </a:r>
          </a:p>
        </p:txBody>
      </p:sp>
    </p:spTree>
    <p:extLst>
      <p:ext uri="{BB962C8B-B14F-4D97-AF65-F5344CB8AC3E}">
        <p14:creationId xmlns:p14="http://schemas.microsoft.com/office/powerpoint/2010/main" val="41206733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547664" y="1412776"/>
            <a:ext cx="6048000" cy="3785652"/>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marL="0" indent="0" algn="ctr">
              <a:buNone/>
            </a:pPr>
            <a:r>
              <a:rPr lang="it-IT" sz="3000" b="1" dirty="0">
                <a:solidFill>
                  <a:srgbClr val="002060"/>
                </a:solidFill>
                <a:latin typeface="Garamond" pitchFamily="18" charset="0"/>
              </a:rPr>
              <a:t>Soluzione pratica</a:t>
            </a:r>
            <a:r>
              <a:rPr lang="it-IT" sz="3000" dirty="0">
                <a:solidFill>
                  <a:srgbClr val="002060"/>
                </a:solidFill>
                <a:latin typeface="Garamond" pitchFamily="18" charset="0"/>
              </a:rPr>
              <a:t> </a:t>
            </a:r>
            <a:r>
              <a:rPr lang="it-IT" sz="3000" b="1" dirty="0">
                <a:solidFill>
                  <a:srgbClr val="002060"/>
                </a:solidFill>
                <a:latin typeface="Garamond" pitchFamily="18" charset="0"/>
              </a:rPr>
              <a:t>per vendere</a:t>
            </a:r>
          </a:p>
          <a:p>
            <a:pPr marL="0" indent="0" algn="ctr">
              <a:buNone/>
            </a:pPr>
            <a:r>
              <a:rPr lang="it-IT" sz="3000" b="1" dirty="0">
                <a:solidFill>
                  <a:srgbClr val="002060"/>
                </a:solidFill>
                <a:latin typeface="Garamond" pitchFamily="18" charset="0"/>
              </a:rPr>
              <a:t>l’immobile nel quale si è convissuti</a:t>
            </a:r>
          </a:p>
          <a:p>
            <a:pPr marL="0" indent="0" algn="just">
              <a:buNone/>
            </a:pPr>
            <a:endParaRPr lang="it-IT" sz="3000" dirty="0">
              <a:solidFill>
                <a:srgbClr val="002060"/>
              </a:solidFill>
              <a:latin typeface="Garamond" pitchFamily="18" charset="0"/>
            </a:endParaRPr>
          </a:p>
          <a:p>
            <a:pPr marL="0" indent="0" algn="just">
              <a:buNone/>
            </a:pPr>
            <a:r>
              <a:rPr lang="it-IT" sz="3000" dirty="0">
                <a:solidFill>
                  <a:srgbClr val="002060"/>
                </a:solidFill>
                <a:latin typeface="Garamond" pitchFamily="18" charset="0"/>
              </a:rPr>
              <a:t>Coinvolgere nella contrattazione anche l’altro genitore (non proprietario ma potenziale assegnatario) e farlo rinunciare al diritto di aspettativa di assegnazione della casa familiare.</a:t>
            </a:r>
          </a:p>
        </p:txBody>
      </p:sp>
    </p:spTree>
    <p:extLst>
      <p:ext uri="{BB962C8B-B14F-4D97-AF65-F5344CB8AC3E}">
        <p14:creationId xmlns:p14="http://schemas.microsoft.com/office/powerpoint/2010/main" val="14108424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301789" y="188640"/>
            <a:ext cx="364715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5400" b="1" cap="all" dirty="0">
                <a:ln w="0"/>
                <a:solidFill>
                  <a:srgbClr val="FF0000"/>
                </a:solidFill>
                <a:effectLst>
                  <a:reflection blurRad="12700" stA="50000" endPos="50000" dist="5000" dir="5400000" sy="-100000" rotWithShape="0"/>
                </a:effectLst>
              </a:rPr>
              <a:t>problema</a:t>
            </a:r>
            <a:endParaRPr lang="it-IT" sz="5400" b="1" cap="all" spc="0" dirty="0">
              <a:ln w="0"/>
              <a:solidFill>
                <a:srgbClr val="FF0000"/>
              </a:solidFill>
              <a:effectLst>
                <a:reflection blurRad="12700" stA="50000" endPos="50000" dist="5000" dir="5400000" sy="-100000" rotWithShape="0"/>
              </a:effectLst>
            </a:endParaRPr>
          </a:p>
        </p:txBody>
      </p:sp>
      <p:sp>
        <p:nvSpPr>
          <p:cNvPr id="3" name="Rettangolo 2"/>
          <p:cNvSpPr/>
          <p:nvPr/>
        </p:nvSpPr>
        <p:spPr>
          <a:xfrm>
            <a:off x="481924" y="1412776"/>
            <a:ext cx="8164415" cy="3785652"/>
          </a:xfrm>
          <a:prstGeom prst="rect">
            <a:avLst/>
          </a:prstGeom>
          <a:noFill/>
        </p:spPr>
        <p:txBody>
          <a:bodyPr wrap="none" lIns="91440" tIns="45720" rIns="91440" bIns="45720">
            <a:spAutoFit/>
          </a:bodyPr>
          <a:lstStyle/>
          <a:p>
            <a:pPr algn="ctr"/>
            <a:r>
              <a:rPr lang="it-IT" sz="48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Come si possono attribuire</a:t>
            </a:r>
          </a:p>
          <a:p>
            <a:pPr algn="ctr"/>
            <a:r>
              <a:rPr lang="it-IT" sz="4800" b="1"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maggiori diritti al</a:t>
            </a:r>
          </a:p>
          <a:p>
            <a:pPr algn="ctr"/>
            <a:r>
              <a:rPr lang="it-IT" sz="4800" b="1"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convivente, registrato </a:t>
            </a:r>
          </a:p>
          <a:p>
            <a:pPr algn="ctr"/>
            <a:r>
              <a:rPr lang="it-IT" sz="4800" b="1"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o non registrato,</a:t>
            </a:r>
          </a:p>
          <a:p>
            <a:pPr algn="ctr"/>
            <a:r>
              <a:rPr lang="it-IT" sz="4800" b="1" i="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mortis causa</a:t>
            </a:r>
            <a:r>
              <a:rPr lang="it-IT" sz="48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a:t>
            </a:r>
          </a:p>
        </p:txBody>
      </p:sp>
    </p:spTree>
    <p:extLst>
      <p:ext uri="{BB962C8B-B14F-4D97-AF65-F5344CB8AC3E}">
        <p14:creationId xmlns:p14="http://schemas.microsoft.com/office/powerpoint/2010/main" val="34596840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ttore 2 1"/>
          <p:cNvCxnSpPr>
            <a:stCxn id="4" idx="3"/>
          </p:cNvCxnSpPr>
          <p:nvPr/>
        </p:nvCxnSpPr>
        <p:spPr>
          <a:xfrm flipV="1">
            <a:off x="2051720" y="1885254"/>
            <a:ext cx="720080" cy="17684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 name="Connettore 2 2"/>
          <p:cNvCxnSpPr/>
          <p:nvPr/>
        </p:nvCxnSpPr>
        <p:spPr>
          <a:xfrm>
            <a:off x="2051720" y="3587616"/>
            <a:ext cx="751227" cy="17902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 name="CasellaDiTesto 3"/>
          <p:cNvSpPr txBox="1"/>
          <p:nvPr/>
        </p:nvSpPr>
        <p:spPr>
          <a:xfrm>
            <a:off x="146894" y="3396624"/>
            <a:ext cx="1904826" cy="514068"/>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ctr"/>
            <a:r>
              <a:rPr lang="it-IT" sz="2800" b="1" dirty="0">
                <a:solidFill>
                  <a:srgbClr val="000066"/>
                </a:solidFill>
                <a:latin typeface="Garamond" pitchFamily="18" charset="0"/>
              </a:rPr>
              <a:t>Criticità</a:t>
            </a:r>
            <a:endParaRPr lang="it-IT" sz="2800" dirty="0">
              <a:solidFill>
                <a:srgbClr val="000066"/>
              </a:solidFill>
              <a:latin typeface="Garamond" pitchFamily="18" charset="0"/>
            </a:endParaRPr>
          </a:p>
        </p:txBody>
      </p:sp>
      <p:sp>
        <p:nvSpPr>
          <p:cNvPr id="5" name="CasellaDiTesto 4"/>
          <p:cNvSpPr txBox="1"/>
          <p:nvPr/>
        </p:nvSpPr>
        <p:spPr>
          <a:xfrm>
            <a:off x="5224029" y="2907224"/>
            <a:ext cx="3576300" cy="2237616"/>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2800" dirty="0">
                <a:solidFill>
                  <a:srgbClr val="000066"/>
                </a:solidFill>
                <a:latin typeface="Garamond" pitchFamily="18" charset="0"/>
              </a:rPr>
              <a:t>Per il convivente superstite, anche se registrato, non sono previsti diritti successori significativi.</a:t>
            </a:r>
          </a:p>
        </p:txBody>
      </p:sp>
      <p:cxnSp>
        <p:nvCxnSpPr>
          <p:cNvPr id="6" name="Connettore 2 5"/>
          <p:cNvCxnSpPr>
            <a:stCxn id="8" idx="3"/>
            <a:endCxn id="5" idx="1"/>
          </p:cNvCxnSpPr>
          <p:nvPr/>
        </p:nvCxnSpPr>
        <p:spPr>
          <a:xfrm>
            <a:off x="4345480" y="1751690"/>
            <a:ext cx="878549" cy="22743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Connettore 2 6"/>
          <p:cNvCxnSpPr>
            <a:endCxn id="5" idx="1"/>
          </p:cNvCxnSpPr>
          <p:nvPr/>
        </p:nvCxnSpPr>
        <p:spPr>
          <a:xfrm flipV="1">
            <a:off x="4427984" y="4026032"/>
            <a:ext cx="796045" cy="183223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CasellaDiTesto 7"/>
          <p:cNvSpPr txBox="1"/>
          <p:nvPr/>
        </p:nvSpPr>
        <p:spPr>
          <a:xfrm>
            <a:off x="2817740" y="1340768"/>
            <a:ext cx="1527740" cy="821844"/>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2400" dirty="0">
                <a:solidFill>
                  <a:srgbClr val="000066"/>
                </a:solidFill>
                <a:latin typeface="Garamond" pitchFamily="18" charset="0"/>
              </a:rPr>
              <a:t>Convivente registrato</a:t>
            </a:r>
          </a:p>
        </p:txBody>
      </p:sp>
      <p:sp>
        <p:nvSpPr>
          <p:cNvPr id="9" name="CasellaDiTesto 8"/>
          <p:cNvSpPr txBox="1"/>
          <p:nvPr/>
        </p:nvSpPr>
        <p:spPr>
          <a:xfrm>
            <a:off x="2845286" y="4725144"/>
            <a:ext cx="1582698" cy="1191176"/>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2400" dirty="0">
                <a:solidFill>
                  <a:srgbClr val="000066"/>
                </a:solidFill>
                <a:latin typeface="Garamond" pitchFamily="18" charset="0"/>
              </a:rPr>
              <a:t>Convivente </a:t>
            </a:r>
            <a:r>
              <a:rPr lang="it-IT" sz="2400" b="1" dirty="0">
                <a:solidFill>
                  <a:srgbClr val="000066"/>
                </a:solidFill>
                <a:latin typeface="Garamond" pitchFamily="18" charset="0"/>
              </a:rPr>
              <a:t>non </a:t>
            </a:r>
            <a:r>
              <a:rPr lang="it-IT" sz="2400" dirty="0">
                <a:solidFill>
                  <a:srgbClr val="000066"/>
                </a:solidFill>
                <a:latin typeface="Garamond" pitchFamily="18" charset="0"/>
              </a:rPr>
              <a:t>registrato</a:t>
            </a:r>
          </a:p>
        </p:txBody>
      </p:sp>
    </p:spTree>
    <p:extLst>
      <p:ext uri="{BB962C8B-B14F-4D97-AF65-F5344CB8AC3E}">
        <p14:creationId xmlns:p14="http://schemas.microsoft.com/office/powerpoint/2010/main" val="32886366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695350" y="1124744"/>
            <a:ext cx="1328762" cy="514068"/>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ctr"/>
            <a:r>
              <a:rPr lang="it-IT" sz="2800" b="1" dirty="0">
                <a:solidFill>
                  <a:srgbClr val="000066"/>
                </a:solidFill>
                <a:latin typeface="Garamond" pitchFamily="18" charset="0"/>
              </a:rPr>
              <a:t>Rimedi</a:t>
            </a:r>
            <a:endParaRPr lang="it-IT" sz="2800" dirty="0">
              <a:solidFill>
                <a:srgbClr val="000066"/>
              </a:solidFill>
              <a:latin typeface="Garamond" pitchFamily="18" charset="0"/>
            </a:endParaRPr>
          </a:p>
        </p:txBody>
      </p:sp>
      <p:sp>
        <p:nvSpPr>
          <p:cNvPr id="3" name="CasellaDiTesto 2"/>
          <p:cNvSpPr txBox="1"/>
          <p:nvPr/>
        </p:nvSpPr>
        <p:spPr>
          <a:xfrm>
            <a:off x="827584" y="3754682"/>
            <a:ext cx="2044935" cy="514068"/>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2800" dirty="0">
                <a:solidFill>
                  <a:srgbClr val="000066"/>
                </a:solidFill>
                <a:latin typeface="Garamond" pitchFamily="18" charset="0"/>
              </a:rPr>
              <a:t>Testamento</a:t>
            </a:r>
          </a:p>
        </p:txBody>
      </p:sp>
      <p:sp>
        <p:nvSpPr>
          <p:cNvPr id="4" name="CasellaDiTesto 3"/>
          <p:cNvSpPr txBox="1"/>
          <p:nvPr/>
        </p:nvSpPr>
        <p:spPr>
          <a:xfrm>
            <a:off x="5043431" y="3737422"/>
            <a:ext cx="2881798" cy="514068"/>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2800" dirty="0">
                <a:solidFill>
                  <a:srgbClr val="000066"/>
                </a:solidFill>
                <a:latin typeface="Garamond" pitchFamily="18" charset="0"/>
              </a:rPr>
              <a:t>Negozi </a:t>
            </a:r>
            <a:r>
              <a:rPr lang="it-IT" sz="2800" i="1" dirty="0">
                <a:solidFill>
                  <a:srgbClr val="000066"/>
                </a:solidFill>
                <a:latin typeface="Garamond" pitchFamily="18" charset="0"/>
              </a:rPr>
              <a:t>post </a:t>
            </a:r>
            <a:r>
              <a:rPr lang="it-IT" sz="2800" i="1" dirty="0" err="1">
                <a:solidFill>
                  <a:srgbClr val="000066"/>
                </a:solidFill>
                <a:latin typeface="Garamond" pitchFamily="18" charset="0"/>
              </a:rPr>
              <a:t>mortem</a:t>
            </a:r>
            <a:endParaRPr lang="it-IT" sz="2800" i="1" dirty="0">
              <a:solidFill>
                <a:srgbClr val="000066"/>
              </a:solidFill>
              <a:latin typeface="Garamond" pitchFamily="18" charset="0"/>
            </a:endParaRPr>
          </a:p>
        </p:txBody>
      </p:sp>
      <p:sp>
        <p:nvSpPr>
          <p:cNvPr id="5" name="CasellaDiTesto 4"/>
          <p:cNvSpPr txBox="1"/>
          <p:nvPr/>
        </p:nvSpPr>
        <p:spPr>
          <a:xfrm>
            <a:off x="2041498" y="5301208"/>
            <a:ext cx="3034558" cy="1191176"/>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2400" dirty="0">
                <a:solidFill>
                  <a:srgbClr val="000066"/>
                </a:solidFill>
                <a:latin typeface="Garamond" pitchFamily="18" charset="0"/>
              </a:rPr>
              <a:t>Assicurazione sulla vita in favore di un terzo (artt. 1320 e 1321 c.c.)</a:t>
            </a:r>
          </a:p>
        </p:txBody>
      </p:sp>
      <p:sp>
        <p:nvSpPr>
          <p:cNvPr id="6" name="CasellaDiTesto 5"/>
          <p:cNvSpPr txBox="1"/>
          <p:nvPr/>
        </p:nvSpPr>
        <p:spPr>
          <a:xfrm>
            <a:off x="5511968" y="5301208"/>
            <a:ext cx="3034558" cy="1191176"/>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2400" dirty="0">
                <a:solidFill>
                  <a:srgbClr val="000066"/>
                </a:solidFill>
                <a:latin typeface="Garamond" pitchFamily="18" charset="0"/>
              </a:rPr>
              <a:t>Rendita vitalizia in favore di un terzo (art. 1875 c.c.)</a:t>
            </a:r>
          </a:p>
        </p:txBody>
      </p:sp>
      <p:cxnSp>
        <p:nvCxnSpPr>
          <p:cNvPr id="7" name="Connettore 2 6"/>
          <p:cNvCxnSpPr>
            <a:stCxn id="4" idx="2"/>
            <a:endCxn id="5" idx="0"/>
          </p:cNvCxnSpPr>
          <p:nvPr/>
        </p:nvCxnSpPr>
        <p:spPr>
          <a:xfrm flipH="1">
            <a:off x="3558777" y="4251490"/>
            <a:ext cx="2925553" cy="10497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Connettore 2 7"/>
          <p:cNvCxnSpPr>
            <a:stCxn id="4" idx="2"/>
            <a:endCxn id="6" idx="0"/>
          </p:cNvCxnSpPr>
          <p:nvPr/>
        </p:nvCxnSpPr>
        <p:spPr>
          <a:xfrm>
            <a:off x="6484330" y="4251490"/>
            <a:ext cx="544917" cy="10497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CasellaDiTesto 8"/>
          <p:cNvSpPr txBox="1"/>
          <p:nvPr/>
        </p:nvSpPr>
        <p:spPr>
          <a:xfrm>
            <a:off x="2656493" y="2049734"/>
            <a:ext cx="3571691" cy="821844"/>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2400" dirty="0">
                <a:solidFill>
                  <a:srgbClr val="000066"/>
                </a:solidFill>
                <a:latin typeface="Garamond" pitchFamily="18" charset="0"/>
              </a:rPr>
              <a:t>Convivente registrato e </a:t>
            </a:r>
            <a:r>
              <a:rPr lang="it-IT" sz="2400" b="1" dirty="0">
                <a:solidFill>
                  <a:srgbClr val="000066"/>
                </a:solidFill>
                <a:latin typeface="Garamond" pitchFamily="18" charset="0"/>
              </a:rPr>
              <a:t>non</a:t>
            </a:r>
            <a:r>
              <a:rPr lang="it-IT" sz="2400" dirty="0">
                <a:solidFill>
                  <a:srgbClr val="000066"/>
                </a:solidFill>
                <a:latin typeface="Garamond" pitchFamily="18" charset="0"/>
              </a:rPr>
              <a:t> registrato</a:t>
            </a:r>
          </a:p>
        </p:txBody>
      </p:sp>
      <p:cxnSp>
        <p:nvCxnSpPr>
          <p:cNvPr id="10" name="Connettore 2 9"/>
          <p:cNvCxnSpPr>
            <a:stCxn id="2" idx="2"/>
          </p:cNvCxnSpPr>
          <p:nvPr/>
        </p:nvCxnSpPr>
        <p:spPr>
          <a:xfrm>
            <a:off x="4359731" y="1638812"/>
            <a:ext cx="10600" cy="41092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Connettore 2 10"/>
          <p:cNvCxnSpPr>
            <a:endCxn id="3" idx="0"/>
          </p:cNvCxnSpPr>
          <p:nvPr/>
        </p:nvCxnSpPr>
        <p:spPr>
          <a:xfrm flipH="1">
            <a:off x="1850052" y="2888838"/>
            <a:ext cx="2001869" cy="8658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nettore 2 11"/>
          <p:cNvCxnSpPr>
            <a:endCxn id="4" idx="0"/>
          </p:cNvCxnSpPr>
          <p:nvPr/>
        </p:nvCxnSpPr>
        <p:spPr>
          <a:xfrm>
            <a:off x="5021553" y="2888838"/>
            <a:ext cx="1462777" cy="8485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72733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83929" y="1556792"/>
            <a:ext cx="8443084" cy="4238164"/>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3000" dirty="0">
                <a:solidFill>
                  <a:srgbClr val="002060"/>
                </a:solidFill>
                <a:latin typeface="Garamond" pitchFamily="18" charset="0"/>
              </a:rPr>
              <a:t>In primo luogo, la soddisfazione delle aspettative </a:t>
            </a:r>
            <a:r>
              <a:rPr lang="it-IT" sz="3000" i="1" dirty="0">
                <a:solidFill>
                  <a:srgbClr val="002060"/>
                </a:solidFill>
                <a:latin typeface="Garamond" pitchFamily="18" charset="0"/>
              </a:rPr>
              <a:t>mortis causa</a:t>
            </a:r>
            <a:r>
              <a:rPr lang="it-IT" sz="3000" dirty="0">
                <a:solidFill>
                  <a:srgbClr val="002060"/>
                </a:solidFill>
                <a:latin typeface="Garamond" pitchFamily="18" charset="0"/>
              </a:rPr>
              <a:t> del convivente può avvenire mediante l’</a:t>
            </a:r>
            <a:r>
              <a:rPr lang="it-IT" sz="3000" b="1" dirty="0">
                <a:solidFill>
                  <a:srgbClr val="002060"/>
                </a:solidFill>
                <a:latin typeface="Garamond" pitchFamily="18" charset="0"/>
              </a:rPr>
              <a:t>utilizzo dello strumento testamentario</a:t>
            </a:r>
            <a:r>
              <a:rPr lang="it-IT" sz="3000" dirty="0">
                <a:solidFill>
                  <a:srgbClr val="002060"/>
                </a:solidFill>
                <a:latin typeface="Garamond" pitchFamily="18" charset="0"/>
              </a:rPr>
              <a:t>. Infatti, come ha osservato la dottrina, il testamento, a prescindere dalla necessità di rispettare la quota e, più in generale, le prerogative riservate agli eventuali legittimari e dalla incognita insita nel potere di revoca, </a:t>
            </a:r>
            <a:r>
              <a:rPr lang="it-IT" sz="3000" b="1" dirty="0">
                <a:solidFill>
                  <a:srgbClr val="002060"/>
                </a:solidFill>
                <a:latin typeface="Garamond" pitchFamily="18" charset="0"/>
              </a:rPr>
              <a:t>costituisce un «atto prodigioso» di cui può fare eccellente impiego anche il convivente </a:t>
            </a:r>
            <a:r>
              <a:rPr lang="it-IT" sz="3000" b="1" i="1" dirty="0">
                <a:solidFill>
                  <a:srgbClr val="002060"/>
                </a:solidFill>
                <a:latin typeface="Garamond" pitchFamily="18" charset="0"/>
              </a:rPr>
              <a:t>more uxorio</a:t>
            </a:r>
            <a:r>
              <a:rPr lang="it-IT" sz="3000" b="1" dirty="0">
                <a:solidFill>
                  <a:srgbClr val="002060"/>
                </a:solidFill>
                <a:latin typeface="Garamond" pitchFamily="18" charset="0"/>
              </a:rPr>
              <a:t>.</a:t>
            </a:r>
          </a:p>
        </p:txBody>
      </p:sp>
      <p:sp>
        <p:nvSpPr>
          <p:cNvPr id="3" name="Rettangolo 2"/>
          <p:cNvSpPr/>
          <p:nvPr/>
        </p:nvSpPr>
        <p:spPr>
          <a:xfrm>
            <a:off x="3035359" y="0"/>
            <a:ext cx="2688685" cy="64633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sz="3600" b="1" cap="none" spc="0" dirty="0">
                <a:ln/>
                <a:solidFill>
                  <a:schemeClr val="accent3"/>
                </a:solidFill>
                <a:effectLst/>
              </a:rPr>
              <a:t>Testamento</a:t>
            </a:r>
          </a:p>
        </p:txBody>
      </p:sp>
    </p:spTree>
    <p:extLst>
      <p:ext uri="{BB962C8B-B14F-4D97-AF65-F5344CB8AC3E}">
        <p14:creationId xmlns:p14="http://schemas.microsoft.com/office/powerpoint/2010/main" val="25258455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520" y="706271"/>
            <a:ext cx="8443084" cy="5161494"/>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3000" b="1" dirty="0">
                <a:solidFill>
                  <a:srgbClr val="000066"/>
                </a:solidFill>
                <a:latin typeface="Garamond" pitchFamily="18" charset="0"/>
              </a:rPr>
              <a:t>Il convivente non è un qualunque estraneo ma un estraneo «qualificato».</a:t>
            </a:r>
          </a:p>
          <a:p>
            <a:pPr algn="just"/>
            <a:r>
              <a:rPr lang="it-IT" sz="3000" dirty="0">
                <a:solidFill>
                  <a:srgbClr val="000066"/>
                </a:solidFill>
                <a:latin typeface="Garamond" pitchFamily="18" charset="0"/>
              </a:rPr>
              <a:t>Il </a:t>
            </a:r>
            <a:r>
              <a:rPr lang="it-IT" sz="3000" i="1" dirty="0">
                <a:solidFill>
                  <a:srgbClr val="000066"/>
                </a:solidFill>
                <a:latin typeface="Garamond" pitchFamily="18" charset="0"/>
              </a:rPr>
              <a:t>de cuius</a:t>
            </a:r>
            <a:r>
              <a:rPr lang="it-IT" sz="3000" dirty="0">
                <a:solidFill>
                  <a:srgbClr val="000066"/>
                </a:solidFill>
                <a:latin typeface="Garamond" pitchFamily="18" charset="0"/>
              </a:rPr>
              <a:t> potrebbe attribuire al convivente </a:t>
            </a:r>
            <a:r>
              <a:rPr lang="it-IT" sz="3000" i="1" dirty="0">
                <a:solidFill>
                  <a:srgbClr val="000066"/>
                </a:solidFill>
                <a:latin typeface="Garamond" pitchFamily="18" charset="0"/>
              </a:rPr>
              <a:t>mortis causa</a:t>
            </a:r>
            <a:r>
              <a:rPr lang="it-IT" sz="3000" dirty="0">
                <a:solidFill>
                  <a:srgbClr val="000066"/>
                </a:solidFill>
                <a:latin typeface="Garamond" pitchFamily="18" charset="0"/>
              </a:rPr>
              <a:t>, a titolo particolare determinati beni a titolo di legato di debito naturale con funzione </a:t>
            </a:r>
            <a:r>
              <a:rPr lang="it-IT" sz="3000" dirty="0" err="1">
                <a:solidFill>
                  <a:srgbClr val="000066"/>
                </a:solidFill>
                <a:latin typeface="Garamond" pitchFamily="18" charset="0"/>
              </a:rPr>
              <a:t>solutoria</a:t>
            </a:r>
            <a:r>
              <a:rPr lang="it-IT" sz="3000" dirty="0">
                <a:solidFill>
                  <a:srgbClr val="000066"/>
                </a:solidFill>
                <a:latin typeface="Garamond" pitchFamily="18" charset="0"/>
              </a:rPr>
              <a:t>.</a:t>
            </a:r>
          </a:p>
          <a:p>
            <a:pPr algn="just"/>
            <a:r>
              <a:rPr lang="it-IT" sz="3000" dirty="0">
                <a:solidFill>
                  <a:srgbClr val="000066"/>
                </a:solidFill>
                <a:latin typeface="Garamond" pitchFamily="18" charset="0"/>
              </a:rPr>
              <a:t>Il fondamento potrebbe risiedere in un dovere morale e sociale.</a:t>
            </a:r>
          </a:p>
          <a:p>
            <a:pPr algn="just"/>
            <a:r>
              <a:rPr lang="it-IT" sz="3000" dirty="0">
                <a:solidFill>
                  <a:srgbClr val="000066"/>
                </a:solidFill>
                <a:latin typeface="Garamond" pitchFamily="18" charset="0"/>
              </a:rPr>
              <a:t>Tale legato sarebbe, tenuto conto della sua funzione, escluso dalla riunione fittizia e dalla riduzione.</a:t>
            </a:r>
          </a:p>
          <a:p>
            <a:pPr algn="just"/>
            <a:r>
              <a:rPr lang="it-IT" sz="3000" dirty="0">
                <a:solidFill>
                  <a:srgbClr val="000066"/>
                </a:solidFill>
                <a:latin typeface="Garamond" pitchFamily="18" charset="0"/>
              </a:rPr>
              <a:t>Il legato è commisurato alla portata dei doveri morali e collegato al tenore di vita.</a:t>
            </a:r>
          </a:p>
        </p:txBody>
      </p:sp>
      <p:sp>
        <p:nvSpPr>
          <p:cNvPr id="3" name="Rettangolo 2"/>
          <p:cNvSpPr/>
          <p:nvPr/>
        </p:nvSpPr>
        <p:spPr>
          <a:xfrm>
            <a:off x="3035359" y="0"/>
            <a:ext cx="2688685" cy="64633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sz="3600" b="1" cap="none" spc="0" dirty="0">
                <a:ln/>
                <a:solidFill>
                  <a:schemeClr val="accent3"/>
                </a:solidFill>
                <a:effectLst/>
              </a:rPr>
              <a:t>Testamento</a:t>
            </a:r>
          </a:p>
        </p:txBody>
      </p:sp>
    </p:spTree>
    <p:extLst>
      <p:ext uri="{BB962C8B-B14F-4D97-AF65-F5344CB8AC3E}">
        <p14:creationId xmlns:p14="http://schemas.microsoft.com/office/powerpoint/2010/main" val="440762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23528" y="1916832"/>
            <a:ext cx="8443084" cy="2853170"/>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3000" dirty="0">
                <a:solidFill>
                  <a:srgbClr val="000066"/>
                </a:solidFill>
                <a:latin typeface="Garamond" pitchFamily="18" charset="0"/>
              </a:rPr>
              <a:t>Tali attribuzioni testamentarie, se convertite in obbligazioni civili con il contratto di convivenza e non adempiute nel corso della vita del convivente che le ha assunte, potrebbero avere maggiore forza.</a:t>
            </a:r>
          </a:p>
          <a:p>
            <a:pPr algn="just"/>
            <a:r>
              <a:rPr lang="it-IT" sz="3000" dirty="0">
                <a:solidFill>
                  <a:srgbClr val="000066"/>
                </a:solidFill>
                <a:latin typeface="Garamond" pitchFamily="18" charset="0"/>
              </a:rPr>
              <a:t>Esse potrebbero essere considerate legato di debito civile anziché naturale.</a:t>
            </a:r>
          </a:p>
        </p:txBody>
      </p:sp>
    </p:spTree>
    <p:extLst>
      <p:ext uri="{BB962C8B-B14F-4D97-AF65-F5344CB8AC3E}">
        <p14:creationId xmlns:p14="http://schemas.microsoft.com/office/powerpoint/2010/main" val="16355583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58754" y="1196752"/>
            <a:ext cx="8533726" cy="3314834"/>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3000" dirty="0">
                <a:solidFill>
                  <a:srgbClr val="000066"/>
                </a:solidFill>
                <a:latin typeface="Garamond" pitchFamily="18" charset="0"/>
              </a:rPr>
              <a:t>Pur condividendo tale linea di pensiero, non può non sottolinearsi come molto frequentemente le aspettative successorie del convivente vengono sterilizzate e/o disattese quando sono affidate esclusivamente al te-stamento, in quanto, pur in presenza dell’</a:t>
            </a:r>
            <a:r>
              <a:rPr lang="it-IT" sz="3000" i="1" dirty="0" err="1">
                <a:solidFill>
                  <a:srgbClr val="000066"/>
                </a:solidFill>
                <a:latin typeface="Garamond" pitchFamily="18" charset="0"/>
              </a:rPr>
              <a:t>affectio</a:t>
            </a:r>
            <a:r>
              <a:rPr lang="it-IT" sz="3000" i="1" dirty="0">
                <a:solidFill>
                  <a:srgbClr val="000066"/>
                </a:solidFill>
                <a:latin typeface="Garamond" pitchFamily="18" charset="0"/>
              </a:rPr>
              <a:t> </a:t>
            </a:r>
            <a:r>
              <a:rPr lang="it-IT" sz="3000" i="1" dirty="0" err="1">
                <a:solidFill>
                  <a:srgbClr val="000066"/>
                </a:solidFill>
                <a:latin typeface="Garamond" pitchFamily="18" charset="0"/>
              </a:rPr>
              <a:t>coniugalis</a:t>
            </a:r>
            <a:r>
              <a:rPr lang="it-IT" sz="3000" i="1" dirty="0">
                <a:solidFill>
                  <a:srgbClr val="000066"/>
                </a:solidFill>
                <a:latin typeface="Garamond" pitchFamily="18" charset="0"/>
              </a:rPr>
              <a:t> </a:t>
            </a:r>
            <a:r>
              <a:rPr lang="it-IT" sz="3000" dirty="0">
                <a:solidFill>
                  <a:srgbClr val="000066"/>
                </a:solidFill>
                <a:latin typeface="Garamond" pitchFamily="18" charset="0"/>
              </a:rPr>
              <a:t>che contraddistingue il matrimonio e l’unione civile, il convivente non è un legittimario.</a:t>
            </a:r>
          </a:p>
        </p:txBody>
      </p:sp>
    </p:spTree>
    <p:extLst>
      <p:ext uri="{BB962C8B-B14F-4D97-AF65-F5344CB8AC3E}">
        <p14:creationId xmlns:p14="http://schemas.microsoft.com/office/powerpoint/2010/main" val="10081118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707867" y="2999854"/>
            <a:ext cx="2618024" cy="1077218"/>
          </a:xfrm>
          <a:prstGeom prst="rect">
            <a:avLst/>
          </a:prstGeom>
        </p:spPr>
        <p:style>
          <a:lnRef idx="2">
            <a:schemeClr val="accent3"/>
          </a:lnRef>
          <a:fillRef idx="1">
            <a:schemeClr val="lt1"/>
          </a:fillRef>
          <a:effectRef idx="0">
            <a:schemeClr val="accent3"/>
          </a:effectRef>
          <a:fontRef idx="minor">
            <a:schemeClr val="dk1"/>
          </a:fontRef>
        </p:style>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sz="3200" b="1" cap="none" spc="0" dirty="0">
                <a:ln/>
                <a:solidFill>
                  <a:schemeClr val="accent3"/>
                </a:solidFill>
                <a:effectLst/>
                <a:latin typeface="Garamond" pitchFamily="18" charset="0"/>
              </a:rPr>
              <a:t>Alternative </a:t>
            </a:r>
          </a:p>
          <a:p>
            <a:pPr algn="ctr"/>
            <a:r>
              <a:rPr lang="it-IT" sz="3200" b="1" cap="none" spc="0" dirty="0">
                <a:ln/>
                <a:solidFill>
                  <a:schemeClr val="accent3"/>
                </a:solidFill>
                <a:effectLst/>
                <a:latin typeface="Garamond" pitchFamily="18" charset="0"/>
              </a:rPr>
              <a:t>al testamento </a:t>
            </a:r>
          </a:p>
        </p:txBody>
      </p:sp>
      <p:sp>
        <p:nvSpPr>
          <p:cNvPr id="4" name="Rettangolo 3"/>
          <p:cNvSpPr/>
          <p:nvPr/>
        </p:nvSpPr>
        <p:spPr>
          <a:xfrm>
            <a:off x="4306712" y="764704"/>
            <a:ext cx="3917291" cy="584775"/>
          </a:xfrm>
          <a:prstGeom prst="rect">
            <a:avLst/>
          </a:prstGeom>
        </p:spPr>
        <p:style>
          <a:lnRef idx="2">
            <a:schemeClr val="accent3"/>
          </a:lnRef>
          <a:fillRef idx="1">
            <a:schemeClr val="lt1"/>
          </a:fillRef>
          <a:effectRef idx="0">
            <a:schemeClr val="accent3"/>
          </a:effectRef>
          <a:fontRef idx="minor">
            <a:schemeClr val="dk1"/>
          </a:fontRef>
        </p:style>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sz="3200" b="1" cap="none" spc="0" dirty="0">
                <a:ln/>
                <a:solidFill>
                  <a:schemeClr val="accent3"/>
                </a:solidFill>
                <a:effectLst/>
                <a:latin typeface="Garamond" pitchFamily="18" charset="0"/>
              </a:rPr>
              <a:t>Negozi </a:t>
            </a:r>
            <a:r>
              <a:rPr lang="it-IT" sz="3200" b="1" i="1" cap="none" spc="0" dirty="0">
                <a:ln/>
                <a:solidFill>
                  <a:schemeClr val="accent3"/>
                </a:solidFill>
                <a:effectLst/>
                <a:latin typeface="Garamond" pitchFamily="18" charset="0"/>
              </a:rPr>
              <a:t>trans </a:t>
            </a:r>
            <a:r>
              <a:rPr lang="it-IT" sz="3200" b="1" i="1" cap="none" spc="0" dirty="0" err="1">
                <a:ln/>
                <a:solidFill>
                  <a:schemeClr val="accent3"/>
                </a:solidFill>
                <a:effectLst/>
                <a:latin typeface="Garamond" pitchFamily="18" charset="0"/>
              </a:rPr>
              <a:t>mortem</a:t>
            </a:r>
            <a:endParaRPr lang="it-IT" sz="3200" b="1" cap="none" spc="0" dirty="0">
              <a:ln/>
              <a:solidFill>
                <a:schemeClr val="accent3"/>
              </a:solidFill>
              <a:effectLst/>
              <a:latin typeface="Garamond" pitchFamily="18" charset="0"/>
            </a:endParaRPr>
          </a:p>
        </p:txBody>
      </p:sp>
      <p:sp>
        <p:nvSpPr>
          <p:cNvPr id="5" name="Rettangolo 4"/>
          <p:cNvSpPr/>
          <p:nvPr/>
        </p:nvSpPr>
        <p:spPr>
          <a:xfrm>
            <a:off x="4389635" y="2124145"/>
            <a:ext cx="3792257" cy="584775"/>
          </a:xfrm>
          <a:prstGeom prst="rect">
            <a:avLst/>
          </a:prstGeom>
        </p:spPr>
        <p:style>
          <a:lnRef idx="2">
            <a:schemeClr val="accent3"/>
          </a:lnRef>
          <a:fillRef idx="1">
            <a:schemeClr val="lt1"/>
          </a:fillRef>
          <a:effectRef idx="0">
            <a:schemeClr val="accent3"/>
          </a:effectRef>
          <a:fontRef idx="minor">
            <a:schemeClr val="dk1"/>
          </a:fontRef>
        </p:style>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sz="3200" b="1" cap="none" spc="0" dirty="0">
                <a:ln/>
                <a:solidFill>
                  <a:schemeClr val="accent3"/>
                </a:solidFill>
                <a:effectLst/>
                <a:latin typeface="Garamond" pitchFamily="18" charset="0"/>
              </a:rPr>
              <a:t>Negozi </a:t>
            </a:r>
            <a:r>
              <a:rPr lang="it-IT" sz="3200" b="1" i="1" cap="none" spc="0" dirty="0">
                <a:ln/>
                <a:solidFill>
                  <a:schemeClr val="accent3"/>
                </a:solidFill>
                <a:effectLst/>
                <a:latin typeface="Garamond" pitchFamily="18" charset="0"/>
              </a:rPr>
              <a:t>post </a:t>
            </a:r>
            <a:r>
              <a:rPr lang="it-IT" sz="3200" b="1" i="1" cap="none" spc="0" dirty="0" err="1">
                <a:ln/>
                <a:solidFill>
                  <a:schemeClr val="accent3"/>
                </a:solidFill>
                <a:effectLst/>
                <a:latin typeface="Garamond" pitchFamily="18" charset="0"/>
              </a:rPr>
              <a:t>mortem</a:t>
            </a:r>
            <a:endParaRPr lang="it-IT" sz="3200" b="1" cap="none" spc="0" dirty="0">
              <a:ln/>
              <a:solidFill>
                <a:schemeClr val="accent3"/>
              </a:solidFill>
              <a:effectLst/>
              <a:latin typeface="Garamond" pitchFamily="18" charset="0"/>
            </a:endParaRPr>
          </a:p>
        </p:txBody>
      </p:sp>
      <p:sp>
        <p:nvSpPr>
          <p:cNvPr id="6" name="Rettangolo 5"/>
          <p:cNvSpPr/>
          <p:nvPr/>
        </p:nvSpPr>
        <p:spPr>
          <a:xfrm>
            <a:off x="4389635" y="3276273"/>
            <a:ext cx="3792257" cy="584775"/>
          </a:xfrm>
          <a:prstGeom prst="rect">
            <a:avLst/>
          </a:prstGeom>
        </p:spPr>
        <p:style>
          <a:lnRef idx="2">
            <a:schemeClr val="accent3"/>
          </a:lnRef>
          <a:fillRef idx="1">
            <a:schemeClr val="lt1"/>
          </a:fillRef>
          <a:effectRef idx="0">
            <a:schemeClr val="accent3"/>
          </a:effectRef>
          <a:fontRef idx="minor">
            <a:schemeClr val="dk1"/>
          </a:fontRef>
        </p:style>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sz="3200" b="1" cap="none" spc="0" dirty="0">
                <a:ln/>
                <a:solidFill>
                  <a:schemeClr val="accent3"/>
                </a:solidFill>
                <a:effectLst/>
                <a:latin typeface="Garamond" pitchFamily="18" charset="0"/>
              </a:rPr>
              <a:t>Trust</a:t>
            </a:r>
          </a:p>
        </p:txBody>
      </p:sp>
      <p:sp>
        <p:nvSpPr>
          <p:cNvPr id="7" name="Rettangolo 6"/>
          <p:cNvSpPr/>
          <p:nvPr/>
        </p:nvSpPr>
        <p:spPr>
          <a:xfrm>
            <a:off x="4380143" y="4365104"/>
            <a:ext cx="3792257" cy="584775"/>
          </a:xfrm>
          <a:prstGeom prst="rect">
            <a:avLst/>
          </a:prstGeom>
        </p:spPr>
        <p:style>
          <a:lnRef idx="2">
            <a:schemeClr val="accent3"/>
          </a:lnRef>
          <a:fillRef idx="1">
            <a:schemeClr val="lt1"/>
          </a:fillRef>
          <a:effectRef idx="0">
            <a:schemeClr val="accent3"/>
          </a:effectRef>
          <a:fontRef idx="minor">
            <a:schemeClr val="dk1"/>
          </a:fontRef>
        </p:style>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sz="3200" b="1" cap="none" spc="0" dirty="0">
                <a:ln/>
                <a:solidFill>
                  <a:schemeClr val="accent3"/>
                </a:solidFill>
                <a:effectLst/>
                <a:latin typeface="Garamond" pitchFamily="18" charset="0"/>
              </a:rPr>
              <a:t>Negozio fiduciario</a:t>
            </a:r>
          </a:p>
        </p:txBody>
      </p:sp>
      <p:sp>
        <p:nvSpPr>
          <p:cNvPr id="8" name="Rettangolo 7"/>
          <p:cNvSpPr/>
          <p:nvPr/>
        </p:nvSpPr>
        <p:spPr>
          <a:xfrm>
            <a:off x="4380143" y="5436513"/>
            <a:ext cx="3792257" cy="584775"/>
          </a:xfrm>
          <a:prstGeom prst="rect">
            <a:avLst/>
          </a:prstGeom>
        </p:spPr>
        <p:style>
          <a:lnRef idx="2">
            <a:schemeClr val="accent3"/>
          </a:lnRef>
          <a:fillRef idx="1">
            <a:schemeClr val="lt1"/>
          </a:fillRef>
          <a:effectRef idx="0">
            <a:schemeClr val="accent3"/>
          </a:effectRef>
          <a:fontRef idx="minor">
            <a:schemeClr val="dk1"/>
          </a:fontRef>
        </p:style>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sz="3200" b="1" cap="none" spc="0" dirty="0">
                <a:ln/>
                <a:solidFill>
                  <a:schemeClr val="accent3"/>
                </a:solidFill>
                <a:effectLst/>
                <a:latin typeface="Garamond" pitchFamily="18" charset="0"/>
              </a:rPr>
              <a:t>Atto di destinazione</a:t>
            </a:r>
          </a:p>
        </p:txBody>
      </p:sp>
      <p:cxnSp>
        <p:nvCxnSpPr>
          <p:cNvPr id="10" name="Connettore 2 9"/>
          <p:cNvCxnSpPr>
            <a:stCxn id="3" idx="3"/>
          </p:cNvCxnSpPr>
          <p:nvPr/>
        </p:nvCxnSpPr>
        <p:spPr>
          <a:xfrm flipV="1">
            <a:off x="3325891" y="1132001"/>
            <a:ext cx="980821" cy="2406462"/>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2" name="Connettore 2 11"/>
          <p:cNvCxnSpPr>
            <a:stCxn id="3" idx="3"/>
            <a:endCxn id="5" idx="1"/>
          </p:cNvCxnSpPr>
          <p:nvPr/>
        </p:nvCxnSpPr>
        <p:spPr>
          <a:xfrm flipV="1">
            <a:off x="3325891" y="2416533"/>
            <a:ext cx="1063744" cy="1121930"/>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4" name="Connettore 2 13"/>
          <p:cNvCxnSpPr>
            <a:stCxn id="3" idx="3"/>
          </p:cNvCxnSpPr>
          <p:nvPr/>
        </p:nvCxnSpPr>
        <p:spPr>
          <a:xfrm>
            <a:off x="3325891" y="3538463"/>
            <a:ext cx="1054252" cy="0"/>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6" name="Connettore 2 15"/>
          <p:cNvCxnSpPr>
            <a:stCxn id="3" idx="3"/>
            <a:endCxn id="7" idx="1"/>
          </p:cNvCxnSpPr>
          <p:nvPr/>
        </p:nvCxnSpPr>
        <p:spPr>
          <a:xfrm>
            <a:off x="3325891" y="3538463"/>
            <a:ext cx="1054252" cy="1119029"/>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8" name="Connettore 2 17"/>
          <p:cNvCxnSpPr>
            <a:stCxn id="3" idx="3"/>
            <a:endCxn id="8" idx="1"/>
          </p:cNvCxnSpPr>
          <p:nvPr/>
        </p:nvCxnSpPr>
        <p:spPr>
          <a:xfrm>
            <a:off x="3325891" y="3538463"/>
            <a:ext cx="1054252" cy="2190438"/>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8836913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82712" y="1556792"/>
            <a:ext cx="8533726" cy="3314834"/>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3000" dirty="0">
                <a:solidFill>
                  <a:srgbClr val="000066"/>
                </a:solidFill>
                <a:latin typeface="Garamond" pitchFamily="18" charset="0"/>
              </a:rPr>
              <a:t>Secondo la dottrina preferibile, poiché il prolungamento della tutela del convivente in un momento successivo alla morte è aleatorio, </a:t>
            </a:r>
            <a:r>
              <a:rPr lang="it-IT" sz="3000" b="1" dirty="0">
                <a:solidFill>
                  <a:srgbClr val="000066"/>
                </a:solidFill>
                <a:latin typeface="Garamond" pitchFamily="18" charset="0"/>
              </a:rPr>
              <a:t>gli strumenti più idonei per perseguire tali finalità vengono individuati, tra gli atti </a:t>
            </a:r>
            <a:r>
              <a:rPr lang="it-IT" sz="3000" b="1" i="1" dirty="0">
                <a:solidFill>
                  <a:srgbClr val="000066"/>
                </a:solidFill>
                <a:latin typeface="Garamond" pitchFamily="18" charset="0"/>
              </a:rPr>
              <a:t>trans </a:t>
            </a:r>
            <a:r>
              <a:rPr lang="it-IT" sz="3000" b="1" i="1" dirty="0" err="1">
                <a:solidFill>
                  <a:srgbClr val="000066"/>
                </a:solidFill>
                <a:latin typeface="Garamond" pitchFamily="18" charset="0"/>
              </a:rPr>
              <a:t>mortem</a:t>
            </a:r>
            <a:r>
              <a:rPr lang="it-IT" sz="3000" b="1" dirty="0">
                <a:solidFill>
                  <a:srgbClr val="000066"/>
                </a:solidFill>
                <a:latin typeface="Garamond" pitchFamily="18" charset="0"/>
              </a:rPr>
              <a:t>, nella assicurazione a favore del terzo </a:t>
            </a:r>
            <a:r>
              <a:rPr lang="it-IT" sz="3000" i="1" dirty="0">
                <a:solidFill>
                  <a:srgbClr val="000066"/>
                </a:solidFill>
                <a:latin typeface="Garamond" pitchFamily="18" charset="0"/>
              </a:rPr>
              <a:t>ex </a:t>
            </a:r>
            <a:r>
              <a:rPr lang="it-IT" sz="3000" dirty="0">
                <a:solidFill>
                  <a:srgbClr val="000066"/>
                </a:solidFill>
                <a:latin typeface="Garamond" pitchFamily="18" charset="0"/>
              </a:rPr>
              <a:t>art. 1920 c.c. e nella rendita vitalizia a favore del terzo </a:t>
            </a:r>
            <a:r>
              <a:rPr lang="it-IT" sz="3000" i="1" dirty="0">
                <a:solidFill>
                  <a:srgbClr val="000066"/>
                </a:solidFill>
                <a:latin typeface="Garamond" pitchFamily="18" charset="0"/>
              </a:rPr>
              <a:t>ex </a:t>
            </a:r>
            <a:r>
              <a:rPr lang="it-IT" sz="3000" dirty="0">
                <a:solidFill>
                  <a:srgbClr val="000066"/>
                </a:solidFill>
                <a:latin typeface="Garamond" pitchFamily="18" charset="0"/>
              </a:rPr>
              <a:t>art. 1875 c.c.</a:t>
            </a:r>
          </a:p>
        </p:txBody>
      </p:sp>
    </p:spTree>
    <p:extLst>
      <p:ext uri="{BB962C8B-B14F-4D97-AF65-F5344CB8AC3E}">
        <p14:creationId xmlns:p14="http://schemas.microsoft.com/office/powerpoint/2010/main" val="1604062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67205" y="1700808"/>
            <a:ext cx="8443084" cy="2391505"/>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3000" dirty="0">
                <a:solidFill>
                  <a:srgbClr val="000066"/>
                </a:solidFill>
                <a:latin typeface="Garamond" pitchFamily="18" charset="0"/>
              </a:rPr>
              <a:t>Inoltre, nei limiti precedentemente indicati, gli atti di destinazione, con gli opportuni adattamenti, quali il trust, il negozio fiduciario e l’atto di destinazione </a:t>
            </a:r>
            <a:r>
              <a:rPr lang="it-IT" sz="3000" i="1" dirty="0">
                <a:solidFill>
                  <a:srgbClr val="000066"/>
                </a:solidFill>
                <a:latin typeface="Garamond" pitchFamily="18" charset="0"/>
              </a:rPr>
              <a:t>ex </a:t>
            </a:r>
            <a:r>
              <a:rPr lang="it-IT" sz="3000" dirty="0">
                <a:solidFill>
                  <a:srgbClr val="000066"/>
                </a:solidFill>
                <a:latin typeface="Garamond" pitchFamily="18" charset="0"/>
              </a:rPr>
              <a:t>art. 2645-</a:t>
            </a:r>
            <a:r>
              <a:rPr lang="it-IT" sz="3000" i="1" dirty="0">
                <a:solidFill>
                  <a:srgbClr val="000066"/>
                </a:solidFill>
                <a:latin typeface="Garamond" pitchFamily="18" charset="0"/>
              </a:rPr>
              <a:t>ter</a:t>
            </a:r>
            <a:r>
              <a:rPr lang="it-IT" sz="3000" dirty="0">
                <a:solidFill>
                  <a:srgbClr val="000066"/>
                </a:solidFill>
                <a:latin typeface="Garamond" pitchFamily="18" charset="0"/>
              </a:rPr>
              <a:t>, sono tutti strumenti validi per tutelare il convivente.</a:t>
            </a:r>
          </a:p>
        </p:txBody>
      </p:sp>
    </p:spTree>
    <p:extLst>
      <p:ext uri="{BB962C8B-B14F-4D97-AF65-F5344CB8AC3E}">
        <p14:creationId xmlns:p14="http://schemas.microsoft.com/office/powerpoint/2010/main" val="23230845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520" y="1055493"/>
            <a:ext cx="8443084" cy="5253827"/>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3000" dirty="0">
                <a:solidFill>
                  <a:srgbClr val="002060"/>
                </a:solidFill>
                <a:latin typeface="Garamond" pitchFamily="18" charset="0"/>
              </a:rPr>
              <a:t>La morte può essere considerata anziché causa mero elemento accidentale, quale termine o condizione. </a:t>
            </a:r>
          </a:p>
          <a:p>
            <a:pPr algn="just"/>
            <a:r>
              <a:rPr lang="it-IT" sz="3000" dirty="0">
                <a:solidFill>
                  <a:srgbClr val="002060"/>
                </a:solidFill>
                <a:latin typeface="Garamond" pitchFamily="18" charset="0"/>
              </a:rPr>
              <a:t>Il </a:t>
            </a:r>
            <a:r>
              <a:rPr lang="it-IT" sz="3000" b="1" dirty="0">
                <a:solidFill>
                  <a:srgbClr val="002060"/>
                </a:solidFill>
                <a:latin typeface="Garamond" pitchFamily="18" charset="0"/>
              </a:rPr>
              <a:t>negozio </a:t>
            </a:r>
            <a:r>
              <a:rPr lang="it-IT" sz="3000" b="1" i="1" dirty="0">
                <a:solidFill>
                  <a:srgbClr val="002060"/>
                </a:solidFill>
                <a:latin typeface="Garamond" pitchFamily="18" charset="0"/>
              </a:rPr>
              <a:t>mortis causa</a:t>
            </a:r>
            <a:r>
              <a:rPr lang="it-IT" sz="3000" b="1" dirty="0">
                <a:solidFill>
                  <a:srgbClr val="002060"/>
                </a:solidFill>
                <a:latin typeface="Garamond" pitchFamily="18" charset="0"/>
              </a:rPr>
              <a:t> </a:t>
            </a:r>
            <a:r>
              <a:rPr lang="it-IT" sz="3000" dirty="0">
                <a:solidFill>
                  <a:srgbClr val="002060"/>
                </a:solidFill>
                <a:latin typeface="Garamond" pitchFamily="18" charset="0"/>
              </a:rPr>
              <a:t>ricorre in presenza di un atto destinato a regolare rapporti per il tempo e in dipendenza della morte del titolare degli stessi in modo che prima di tale evento nessun effetto viene prodotto. L’evento morte è il punto di origine di tutti gli effetti voluti dal testatore. </a:t>
            </a:r>
          </a:p>
          <a:p>
            <a:pPr algn="just"/>
            <a:r>
              <a:rPr lang="it-IT" sz="3000" dirty="0">
                <a:solidFill>
                  <a:srgbClr val="002060"/>
                </a:solidFill>
                <a:latin typeface="Garamond" pitchFamily="18" charset="0"/>
              </a:rPr>
              <a:t>la morte può essere elemento causale solo del testamento ed elemento accidentale dei negozi ad esso alternativi.</a:t>
            </a:r>
          </a:p>
        </p:txBody>
      </p:sp>
      <p:sp>
        <p:nvSpPr>
          <p:cNvPr id="3" name="Rettangolo 2"/>
          <p:cNvSpPr/>
          <p:nvPr/>
        </p:nvSpPr>
        <p:spPr>
          <a:xfrm>
            <a:off x="493951" y="166801"/>
            <a:ext cx="7663701" cy="52322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sz="2800" b="1" dirty="0">
                <a:ln/>
                <a:solidFill>
                  <a:schemeClr val="accent3"/>
                </a:solidFill>
              </a:rPr>
              <a:t>L’evento morte nei fenomeni </a:t>
            </a:r>
            <a:r>
              <a:rPr lang="it-IT" sz="2800" b="1" dirty="0" err="1">
                <a:ln/>
                <a:solidFill>
                  <a:schemeClr val="accent3"/>
                </a:solidFill>
              </a:rPr>
              <a:t>parasuccessori</a:t>
            </a:r>
            <a:endParaRPr lang="it-IT" sz="2800" b="1" cap="none" spc="0" dirty="0">
              <a:ln/>
              <a:solidFill>
                <a:schemeClr val="accent3"/>
              </a:solidFill>
              <a:effectLst/>
            </a:endParaRPr>
          </a:p>
        </p:txBody>
      </p:sp>
    </p:spTree>
    <p:extLst>
      <p:ext uri="{BB962C8B-B14F-4D97-AF65-F5344CB8AC3E}">
        <p14:creationId xmlns:p14="http://schemas.microsoft.com/office/powerpoint/2010/main" val="33647865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520" y="1055493"/>
            <a:ext cx="8443084" cy="5253827"/>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r>
              <a:rPr lang="it-IT" sz="2800" dirty="0">
                <a:solidFill>
                  <a:srgbClr val="002060"/>
                </a:solidFill>
                <a:latin typeface="Garamond" pitchFamily="18" charset="0"/>
              </a:rPr>
              <a:t>Le </a:t>
            </a:r>
            <a:r>
              <a:rPr lang="it-IT" sz="2800" b="1" dirty="0">
                <a:solidFill>
                  <a:srgbClr val="002060"/>
                </a:solidFill>
                <a:latin typeface="Garamond" pitchFamily="18" charset="0"/>
              </a:rPr>
              <a:t>caratteristiche</a:t>
            </a:r>
            <a:r>
              <a:rPr lang="it-IT" sz="2800" dirty="0">
                <a:solidFill>
                  <a:srgbClr val="002060"/>
                </a:solidFill>
                <a:latin typeface="Garamond" pitchFamily="18" charset="0"/>
              </a:rPr>
              <a:t> essenziali dei </a:t>
            </a:r>
            <a:r>
              <a:rPr lang="it-IT" sz="2800" b="1" dirty="0">
                <a:solidFill>
                  <a:srgbClr val="002060"/>
                </a:solidFill>
                <a:latin typeface="Garamond" pitchFamily="18" charset="0"/>
              </a:rPr>
              <a:t>negozi </a:t>
            </a:r>
            <a:r>
              <a:rPr lang="it-IT" sz="2800" b="1" i="1" dirty="0">
                <a:solidFill>
                  <a:srgbClr val="002060"/>
                </a:solidFill>
                <a:latin typeface="Garamond" pitchFamily="18" charset="0"/>
              </a:rPr>
              <a:t>trans </a:t>
            </a:r>
            <a:r>
              <a:rPr lang="it-IT" sz="2800" b="1" i="1" dirty="0" err="1">
                <a:solidFill>
                  <a:srgbClr val="002060"/>
                </a:solidFill>
                <a:latin typeface="Garamond" pitchFamily="18" charset="0"/>
              </a:rPr>
              <a:t>mortem</a:t>
            </a:r>
            <a:r>
              <a:rPr lang="it-IT" sz="2800" dirty="0">
                <a:solidFill>
                  <a:srgbClr val="002060"/>
                </a:solidFill>
                <a:latin typeface="Garamond" pitchFamily="18" charset="0"/>
              </a:rPr>
              <a:t> sono: </a:t>
            </a:r>
          </a:p>
          <a:p>
            <a:pPr marL="457200" lvl="0" indent="-457200">
              <a:buFont typeface="Wingdings" pitchFamily="2" charset="2"/>
              <a:buChar char="ü"/>
            </a:pPr>
            <a:r>
              <a:rPr lang="it-IT" sz="2800" dirty="0">
                <a:solidFill>
                  <a:srgbClr val="002060"/>
                </a:solidFill>
                <a:latin typeface="Garamond" pitchFamily="18" charset="0"/>
              </a:rPr>
              <a:t>che l’uscita del bene dal patrimonio del beneficiante avvenga prima della morte;</a:t>
            </a:r>
          </a:p>
          <a:p>
            <a:pPr marL="457200" lvl="0" indent="-457200">
              <a:buFont typeface="Wingdings" pitchFamily="2" charset="2"/>
              <a:buChar char="ü"/>
            </a:pPr>
            <a:r>
              <a:rPr lang="it-IT" sz="2800" dirty="0">
                <a:solidFill>
                  <a:srgbClr val="002060"/>
                </a:solidFill>
                <a:latin typeface="Garamond" pitchFamily="18" charset="0"/>
              </a:rPr>
              <a:t>che l’attribuzione del bene al beneficiario divenga definitiva soltanto dopo la morte del disponente, salva una possibile e parziale anticipazione degli effetti (di tipo successorio);</a:t>
            </a:r>
          </a:p>
          <a:p>
            <a:pPr marL="457200" lvl="0" indent="-457200">
              <a:buFont typeface="Wingdings" pitchFamily="2" charset="2"/>
              <a:buChar char="ü"/>
            </a:pPr>
            <a:r>
              <a:rPr lang="it-IT" sz="2800" dirty="0">
                <a:solidFill>
                  <a:srgbClr val="002060"/>
                </a:solidFill>
                <a:latin typeface="Garamond" pitchFamily="18" charset="0"/>
              </a:rPr>
              <a:t>che il disponente possa, </a:t>
            </a:r>
            <a:r>
              <a:rPr lang="it-IT" sz="2800" i="1" dirty="0">
                <a:solidFill>
                  <a:srgbClr val="002060"/>
                </a:solidFill>
                <a:latin typeface="Garamond" pitchFamily="18" charset="0"/>
              </a:rPr>
              <a:t>ad libitum </a:t>
            </a:r>
            <a:r>
              <a:rPr lang="it-IT" sz="2800" i="1" dirty="0" err="1">
                <a:solidFill>
                  <a:srgbClr val="002060"/>
                </a:solidFill>
                <a:latin typeface="Garamond" pitchFamily="18" charset="0"/>
              </a:rPr>
              <a:t>suum</a:t>
            </a:r>
            <a:r>
              <a:rPr lang="it-IT" sz="2800" dirty="0">
                <a:solidFill>
                  <a:srgbClr val="002060"/>
                </a:solidFill>
                <a:latin typeface="Garamond" pitchFamily="18" charset="0"/>
              </a:rPr>
              <a:t> e fino alla sua morte, modificare ulteriormente l’assetto patrimoniale predisposto rendendo inoperante il congegno negoziale posto in essere.</a:t>
            </a:r>
          </a:p>
        </p:txBody>
      </p:sp>
      <p:sp>
        <p:nvSpPr>
          <p:cNvPr id="5" name="Rettangolo 4"/>
          <p:cNvSpPr/>
          <p:nvPr/>
        </p:nvSpPr>
        <p:spPr>
          <a:xfrm>
            <a:off x="1461006" y="44379"/>
            <a:ext cx="6285695" cy="830997"/>
          </a:xfrm>
          <a:prstGeom prst="rect">
            <a:avLst/>
          </a:prstGeom>
        </p:spPr>
        <p:style>
          <a:lnRef idx="2">
            <a:schemeClr val="accent1"/>
          </a:lnRef>
          <a:fillRef idx="1">
            <a:schemeClr val="lt1"/>
          </a:fillRef>
          <a:effectRef idx="0">
            <a:schemeClr val="accent1"/>
          </a:effectRef>
          <a:fontRef idx="minor">
            <a:schemeClr val="dk1"/>
          </a:fontRef>
        </p:style>
        <p:txBody>
          <a:bodyPr wrap="none" lIns="91440" tIns="45720" rIns="91440" bIns="45720">
            <a:spAutoFit/>
          </a:bodyPr>
          <a:lstStyle/>
          <a:p>
            <a:pPr algn="ctr"/>
            <a:r>
              <a:rPr lang="it-IT" sz="48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Negozi </a:t>
            </a:r>
            <a:r>
              <a:rPr lang="it-IT" sz="4800" b="1" i="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trans </a:t>
            </a:r>
            <a:r>
              <a:rPr lang="it-IT" sz="4800" b="1" i="1" cap="none" spc="0" dirty="0" err="1">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mortem</a:t>
            </a:r>
            <a:endParaRPr lang="it-IT" sz="48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Tree>
    <p:extLst>
      <p:ext uri="{BB962C8B-B14F-4D97-AF65-F5344CB8AC3E}">
        <p14:creationId xmlns:p14="http://schemas.microsoft.com/office/powerpoint/2010/main" val="23342874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68288" y="1844824"/>
            <a:ext cx="8443084" cy="2853170"/>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3000" dirty="0">
                <a:solidFill>
                  <a:srgbClr val="002060"/>
                </a:solidFill>
                <a:latin typeface="Garamond" pitchFamily="18" charset="0"/>
              </a:rPr>
              <a:t>Nei </a:t>
            </a:r>
            <a:r>
              <a:rPr lang="it-IT" sz="3000" b="1" dirty="0">
                <a:solidFill>
                  <a:srgbClr val="002060"/>
                </a:solidFill>
                <a:latin typeface="Garamond" pitchFamily="18" charset="0"/>
              </a:rPr>
              <a:t>negozi </a:t>
            </a:r>
            <a:r>
              <a:rPr lang="it-IT" sz="3000" b="1" i="1" dirty="0">
                <a:solidFill>
                  <a:srgbClr val="002060"/>
                </a:solidFill>
                <a:latin typeface="Garamond" pitchFamily="18" charset="0"/>
              </a:rPr>
              <a:t>post </a:t>
            </a:r>
            <a:r>
              <a:rPr lang="it-IT" sz="3000" b="1" i="1" dirty="0" err="1">
                <a:solidFill>
                  <a:srgbClr val="002060"/>
                </a:solidFill>
                <a:latin typeface="Garamond" pitchFamily="18" charset="0"/>
              </a:rPr>
              <a:t>mortem</a:t>
            </a:r>
            <a:r>
              <a:rPr lang="it-IT" sz="3000" dirty="0">
                <a:solidFill>
                  <a:srgbClr val="002060"/>
                </a:solidFill>
                <a:latin typeface="Garamond" pitchFamily="18" charset="0"/>
              </a:rPr>
              <a:t>, invece, di regola, mancala terza caratteristica ovvero la possibilità per il disponente di modificare il negozio fino all’ultimo istante di vita. In altri termini, tale categoria negoziale manca del requisito della revocabilità aumentando, di conseguenza, il rischio di collidere con il divieto dei patti successori. </a:t>
            </a:r>
          </a:p>
        </p:txBody>
      </p:sp>
      <p:sp>
        <p:nvSpPr>
          <p:cNvPr id="3" name="Rettangolo 2"/>
          <p:cNvSpPr/>
          <p:nvPr/>
        </p:nvSpPr>
        <p:spPr>
          <a:xfrm>
            <a:off x="1594857" y="44379"/>
            <a:ext cx="6017994" cy="830997"/>
          </a:xfrm>
          <a:prstGeom prst="rect">
            <a:avLst/>
          </a:prstGeom>
        </p:spPr>
        <p:style>
          <a:lnRef idx="2">
            <a:schemeClr val="accent1"/>
          </a:lnRef>
          <a:fillRef idx="1">
            <a:schemeClr val="lt1"/>
          </a:fillRef>
          <a:effectRef idx="0">
            <a:schemeClr val="accent1"/>
          </a:effectRef>
          <a:fontRef idx="minor">
            <a:schemeClr val="dk1"/>
          </a:fontRef>
        </p:style>
        <p:txBody>
          <a:bodyPr wrap="none" lIns="91440" tIns="45720" rIns="91440" bIns="45720">
            <a:spAutoFit/>
          </a:bodyPr>
          <a:lstStyle/>
          <a:p>
            <a:pPr algn="ctr"/>
            <a:r>
              <a:rPr lang="it-IT" sz="48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Negozi </a:t>
            </a:r>
            <a:r>
              <a:rPr lang="it-IT" sz="4800" b="1" i="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post </a:t>
            </a:r>
            <a:r>
              <a:rPr lang="it-IT" sz="4800" b="1" i="1" cap="none" spc="0" dirty="0" err="1">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mortem</a:t>
            </a:r>
            <a:endParaRPr lang="it-IT" sz="48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Tree>
    <p:extLst>
      <p:ext uri="{BB962C8B-B14F-4D97-AF65-F5344CB8AC3E}">
        <p14:creationId xmlns:p14="http://schemas.microsoft.com/office/powerpoint/2010/main" val="8082854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531766" y="2420888"/>
            <a:ext cx="5905783" cy="3046988"/>
          </a:xfrm>
          <a:prstGeom prst="rect">
            <a:avLst/>
          </a:prstGeom>
        </p:spPr>
        <p:style>
          <a:lnRef idx="2">
            <a:schemeClr val="accent1"/>
          </a:lnRef>
          <a:fillRef idx="1">
            <a:schemeClr val="lt1"/>
          </a:fillRef>
          <a:effectRef idx="0">
            <a:schemeClr val="accent1"/>
          </a:effectRef>
          <a:fontRef idx="minor">
            <a:schemeClr val="dk1"/>
          </a:fontRef>
        </p:style>
        <p:txBody>
          <a:bodyPr wrap="none" lIns="91440" tIns="45720" rIns="91440" bIns="45720">
            <a:spAutoFit/>
          </a:bodyPr>
          <a:lstStyle/>
          <a:p>
            <a:pPr algn="ctr"/>
            <a:r>
              <a:rPr lang="it-IT" sz="48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Esempio di negozio </a:t>
            </a:r>
          </a:p>
          <a:p>
            <a:pPr algn="ctr"/>
            <a:r>
              <a:rPr lang="it-IT" sz="4800" b="1" i="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trans</a:t>
            </a:r>
            <a:r>
              <a:rPr lang="it-IT" sz="48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 </a:t>
            </a:r>
            <a:r>
              <a:rPr lang="it-IT" sz="4800" b="1" i="1" cap="none" spc="0" dirty="0" err="1">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mortem</a:t>
            </a:r>
            <a:endParaRPr lang="it-IT" sz="4800" b="1" i="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a:p>
            <a:pPr algn="ctr"/>
            <a:r>
              <a:rPr lang="it-IT" sz="48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Rendita vitalizia a </a:t>
            </a:r>
          </a:p>
          <a:p>
            <a:pPr algn="ctr"/>
            <a:r>
              <a:rPr lang="it-IT" sz="48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favore del terzo</a:t>
            </a:r>
          </a:p>
        </p:txBody>
      </p:sp>
    </p:spTree>
    <p:extLst>
      <p:ext uri="{BB962C8B-B14F-4D97-AF65-F5344CB8AC3E}">
        <p14:creationId xmlns:p14="http://schemas.microsoft.com/office/powerpoint/2010/main" val="24177113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82305" y="908720"/>
            <a:ext cx="8443084" cy="5684714"/>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2800" dirty="0">
                <a:solidFill>
                  <a:srgbClr val="002060"/>
                </a:solidFill>
                <a:latin typeface="Garamond" pitchFamily="18" charset="0"/>
              </a:rPr>
              <a:t>Preliminarmente, in modo schematico, giova precisare che:</a:t>
            </a:r>
          </a:p>
          <a:p>
            <a:pPr marL="457200" lvl="0" indent="-457200" algn="just">
              <a:buFont typeface="Wingdings" pitchFamily="2" charset="2"/>
              <a:buChar char="ü"/>
            </a:pPr>
            <a:r>
              <a:rPr lang="it-IT" sz="2800" dirty="0">
                <a:solidFill>
                  <a:srgbClr val="002060"/>
                </a:solidFill>
                <a:latin typeface="Garamond" pitchFamily="18" charset="0"/>
              </a:rPr>
              <a:t>ai sensi dell’art. 1411 c.c., lo stipulante può deviare gli effetti del contratto a favore di un terzo e, in tal caso, il promittente deve eseguire la prestazione in favore del soggetto indicato dallo stipulante;</a:t>
            </a:r>
          </a:p>
          <a:p>
            <a:pPr marL="457200" lvl="0" indent="-457200" algn="just">
              <a:buFont typeface="Wingdings" pitchFamily="2" charset="2"/>
              <a:buChar char="ü"/>
            </a:pPr>
            <a:r>
              <a:rPr lang="it-IT" sz="2800" dirty="0">
                <a:solidFill>
                  <a:srgbClr val="002060"/>
                </a:solidFill>
                <a:latin typeface="Garamond" pitchFamily="18" charset="0"/>
              </a:rPr>
              <a:t>ai sensi dell’art. 1412 c.c., la prestazione in favore del terzo può, se lo stipulante lo desidera, essere eseguita da parte del promittente dopo la morte dello stesso stipulante;</a:t>
            </a:r>
          </a:p>
          <a:p>
            <a:pPr marL="457200" lvl="0" indent="-457200" algn="just">
              <a:buFont typeface="Wingdings" pitchFamily="2" charset="2"/>
              <a:buChar char="ü"/>
            </a:pPr>
            <a:r>
              <a:rPr lang="it-IT" sz="2800" dirty="0">
                <a:solidFill>
                  <a:srgbClr val="002060"/>
                </a:solidFill>
                <a:latin typeface="Garamond" pitchFamily="18" charset="0"/>
              </a:rPr>
              <a:t>ai sensi dell’art. 1875 c.c., la rendita vitalizia può essere costituita dal vitaliziante (stipulante) anche a favore di un terzo vitaliziato (terzo beneficiario) secondo il paradigma degli artt. 1411 e 1412 c.c.</a:t>
            </a:r>
          </a:p>
        </p:txBody>
      </p:sp>
    </p:spTree>
    <p:extLst>
      <p:ext uri="{BB962C8B-B14F-4D97-AF65-F5344CB8AC3E}">
        <p14:creationId xmlns:p14="http://schemas.microsoft.com/office/powerpoint/2010/main" val="4577911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40362" y="1196752"/>
            <a:ext cx="8443084" cy="4392052"/>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2800" dirty="0">
                <a:solidFill>
                  <a:srgbClr val="002060"/>
                </a:solidFill>
                <a:latin typeface="Garamond" pitchFamily="18" charset="0"/>
              </a:rPr>
              <a:t>Come è noto, </a:t>
            </a:r>
            <a:r>
              <a:rPr lang="it-IT" sz="2800" b="1" dirty="0">
                <a:solidFill>
                  <a:srgbClr val="002060"/>
                </a:solidFill>
                <a:latin typeface="Garamond" pitchFamily="18" charset="0"/>
              </a:rPr>
              <a:t>il contratto di rendita vitalizia realizza lo scambio di una prestazione istantanea</a:t>
            </a:r>
            <a:r>
              <a:rPr lang="it-IT" sz="2800" dirty="0">
                <a:solidFill>
                  <a:srgbClr val="002060"/>
                </a:solidFill>
                <a:latin typeface="Garamond" pitchFamily="18" charset="0"/>
              </a:rPr>
              <a:t>, che consiste nel trasferimento di un bene, </a:t>
            </a:r>
            <a:r>
              <a:rPr lang="it-IT" sz="2800" b="1" dirty="0">
                <a:solidFill>
                  <a:srgbClr val="002060"/>
                </a:solidFill>
                <a:latin typeface="Garamond" pitchFamily="18" charset="0"/>
              </a:rPr>
              <a:t>con una prestazione periodica</a:t>
            </a:r>
            <a:r>
              <a:rPr lang="it-IT" sz="2800" dirty="0">
                <a:solidFill>
                  <a:srgbClr val="002060"/>
                </a:solidFill>
                <a:latin typeface="Garamond" pitchFamily="18" charset="0"/>
              </a:rPr>
              <a:t>, che consiste nella corresponsione di una somma di denaro.</a:t>
            </a:r>
          </a:p>
          <a:p>
            <a:pPr algn="just"/>
            <a:r>
              <a:rPr lang="it-IT" sz="2800" dirty="0">
                <a:solidFill>
                  <a:srgbClr val="002060"/>
                </a:solidFill>
                <a:latin typeface="Garamond" pitchFamily="18" charset="0"/>
              </a:rPr>
              <a:t>Conseguentemente, </a:t>
            </a:r>
            <a:r>
              <a:rPr lang="it-IT" sz="2800" b="1" dirty="0">
                <a:solidFill>
                  <a:srgbClr val="002060"/>
                </a:solidFill>
                <a:latin typeface="Garamond" pitchFamily="18" charset="0"/>
              </a:rPr>
              <a:t>la rendita vitalizia a favore del terzo da eseguirsi dopo la morte del vitaliziante/stipulante può rappresentare uno strumento idoneo per realizzare una funzione </a:t>
            </a:r>
            <a:r>
              <a:rPr lang="it-IT" sz="2800" b="1" dirty="0" err="1">
                <a:solidFill>
                  <a:srgbClr val="002060"/>
                </a:solidFill>
                <a:latin typeface="Garamond" pitchFamily="18" charset="0"/>
              </a:rPr>
              <a:t>mantenitoria</a:t>
            </a:r>
            <a:r>
              <a:rPr lang="it-IT" sz="2800" b="1" dirty="0">
                <a:solidFill>
                  <a:srgbClr val="002060"/>
                </a:solidFill>
                <a:latin typeface="Garamond" pitchFamily="18" charset="0"/>
              </a:rPr>
              <a:t> in un periodo successivo alla morte del disponente</a:t>
            </a:r>
            <a:r>
              <a:rPr lang="it-IT" sz="2800" dirty="0">
                <a:solidFill>
                  <a:srgbClr val="002060"/>
                </a:solidFill>
                <a:latin typeface="Garamond" pitchFamily="18" charset="0"/>
              </a:rPr>
              <a:t>, in grado di soddisfare varie e diverse direttive che si prefigge il beneficiante.</a:t>
            </a:r>
          </a:p>
        </p:txBody>
      </p:sp>
    </p:spTree>
    <p:extLst>
      <p:ext uri="{BB962C8B-B14F-4D97-AF65-F5344CB8AC3E}">
        <p14:creationId xmlns:p14="http://schemas.microsoft.com/office/powerpoint/2010/main" val="6400081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40362" y="1988840"/>
            <a:ext cx="8443084" cy="2237616"/>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2800" dirty="0">
                <a:solidFill>
                  <a:srgbClr val="002060"/>
                </a:solidFill>
                <a:latin typeface="Garamond" pitchFamily="18" charset="0"/>
              </a:rPr>
              <a:t>Ad </a:t>
            </a:r>
            <a:r>
              <a:rPr lang="it-IT" sz="2800" b="1" dirty="0">
                <a:solidFill>
                  <a:srgbClr val="002060"/>
                </a:solidFill>
                <a:latin typeface="Garamond" pitchFamily="18" charset="0"/>
              </a:rPr>
              <a:t>esempio</a:t>
            </a:r>
            <a:r>
              <a:rPr lang="it-IT" sz="2800" dirty="0">
                <a:solidFill>
                  <a:srgbClr val="002060"/>
                </a:solidFill>
                <a:latin typeface="Garamond" pitchFamily="18" charset="0"/>
              </a:rPr>
              <a:t>, Tizio traferisce un immobile a Caio verso il corrispettivo di corrispondere, a partire dal termine iniziale della sua morte (</a:t>
            </a:r>
            <a:r>
              <a:rPr lang="it-IT" sz="2800" i="1" dirty="0" err="1">
                <a:solidFill>
                  <a:srgbClr val="002060"/>
                </a:solidFill>
                <a:latin typeface="Garamond" pitchFamily="18" charset="0"/>
              </a:rPr>
              <a:t>dies</a:t>
            </a:r>
            <a:r>
              <a:rPr lang="it-IT" sz="2800" i="1" dirty="0">
                <a:solidFill>
                  <a:srgbClr val="002060"/>
                </a:solidFill>
                <a:latin typeface="Garamond" pitchFamily="18" charset="0"/>
              </a:rPr>
              <a:t> a quo</a:t>
            </a:r>
            <a:r>
              <a:rPr lang="it-IT" sz="2800" dirty="0">
                <a:solidFill>
                  <a:srgbClr val="002060"/>
                </a:solidFill>
                <a:latin typeface="Garamond" pitchFamily="18" charset="0"/>
              </a:rPr>
              <a:t>), a suo figlio </a:t>
            </a:r>
            <a:r>
              <a:rPr lang="it-IT" sz="2800" dirty="0" err="1">
                <a:solidFill>
                  <a:srgbClr val="002060"/>
                </a:solidFill>
                <a:latin typeface="Garamond" pitchFamily="18" charset="0"/>
              </a:rPr>
              <a:t>Tizietto</a:t>
            </a:r>
            <a:r>
              <a:rPr lang="it-IT" sz="2800" dirty="0">
                <a:solidFill>
                  <a:srgbClr val="002060"/>
                </a:solidFill>
                <a:latin typeface="Garamond" pitchFamily="18" charset="0"/>
              </a:rPr>
              <a:t> una rendita mensile di euro 1.000,00 per tutta la durata della vita di quest’ultimo.</a:t>
            </a:r>
          </a:p>
        </p:txBody>
      </p:sp>
    </p:spTree>
    <p:extLst>
      <p:ext uri="{BB962C8B-B14F-4D97-AF65-F5344CB8AC3E}">
        <p14:creationId xmlns:p14="http://schemas.microsoft.com/office/powerpoint/2010/main" val="157573592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40362" y="332656"/>
            <a:ext cx="8443084" cy="5684714"/>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2800" dirty="0">
                <a:solidFill>
                  <a:srgbClr val="002060"/>
                </a:solidFill>
                <a:latin typeface="Garamond" pitchFamily="18" charset="0"/>
              </a:rPr>
              <a:t>Quindi, come è stato osservato, </a:t>
            </a:r>
            <a:r>
              <a:rPr lang="it-IT" sz="2800" b="1" dirty="0">
                <a:solidFill>
                  <a:srgbClr val="002060"/>
                </a:solidFill>
                <a:latin typeface="Garamond" pitchFamily="18" charset="0"/>
              </a:rPr>
              <a:t>il negozio al vaglio ha tutti i requisiti del negozio </a:t>
            </a:r>
            <a:r>
              <a:rPr lang="it-IT" sz="2800" b="1" i="1" dirty="0">
                <a:solidFill>
                  <a:srgbClr val="002060"/>
                </a:solidFill>
                <a:latin typeface="Garamond" pitchFamily="18" charset="0"/>
              </a:rPr>
              <a:t>trans </a:t>
            </a:r>
            <a:r>
              <a:rPr lang="it-IT" sz="2800" b="1" i="1" dirty="0" err="1">
                <a:solidFill>
                  <a:srgbClr val="002060"/>
                </a:solidFill>
                <a:latin typeface="Garamond" pitchFamily="18" charset="0"/>
              </a:rPr>
              <a:t>mortem</a:t>
            </a:r>
            <a:r>
              <a:rPr lang="it-IT" sz="2800" b="1" dirty="0">
                <a:solidFill>
                  <a:srgbClr val="002060"/>
                </a:solidFill>
                <a:latin typeface="Garamond" pitchFamily="18" charset="0"/>
              </a:rPr>
              <a:t> e non collide col divieto dei patti successori.</a:t>
            </a:r>
            <a:r>
              <a:rPr lang="it-IT" sz="2800" dirty="0">
                <a:solidFill>
                  <a:srgbClr val="002060"/>
                </a:solidFill>
                <a:latin typeface="Garamond" pitchFamily="18" charset="0"/>
              </a:rPr>
              <a:t> Infatti: </a:t>
            </a:r>
          </a:p>
          <a:p>
            <a:pPr marL="514350" lvl="0" indent="-514350" algn="just">
              <a:buFont typeface="+mj-lt"/>
              <a:buAutoNum type="arabicParenR"/>
            </a:pPr>
            <a:r>
              <a:rPr lang="it-IT" sz="2800" dirty="0">
                <a:solidFill>
                  <a:srgbClr val="002060"/>
                </a:solidFill>
                <a:latin typeface="Garamond" pitchFamily="18" charset="0"/>
              </a:rPr>
              <a:t>il bene (mobile, immobile o capitale) esce dal patrimonio del vitaliziante-stipulante prima della morte, cioè al momento in cui si perfeziona il contratto;</a:t>
            </a:r>
          </a:p>
          <a:p>
            <a:pPr marL="514350" lvl="0" indent="-514350" algn="just">
              <a:buFont typeface="+mj-lt"/>
              <a:buAutoNum type="arabicParenR"/>
            </a:pPr>
            <a:r>
              <a:rPr lang="it-IT" sz="2800" dirty="0">
                <a:solidFill>
                  <a:srgbClr val="002060"/>
                </a:solidFill>
                <a:latin typeface="Garamond" pitchFamily="18" charset="0"/>
              </a:rPr>
              <a:t>l’attribuzione al beneficiario diviene definitiva solo dopo la morte del disponente differendo il termine iniziale dalla prestazione periodica a tale momento;</a:t>
            </a:r>
          </a:p>
          <a:p>
            <a:pPr marL="514350" lvl="0" indent="-514350" algn="just">
              <a:buFont typeface="+mj-lt"/>
              <a:buAutoNum type="arabicParenR"/>
            </a:pPr>
            <a:r>
              <a:rPr lang="it-IT" sz="2800" dirty="0">
                <a:solidFill>
                  <a:srgbClr val="002060"/>
                </a:solidFill>
                <a:latin typeface="Garamond" pitchFamily="18" charset="0"/>
              </a:rPr>
              <a:t>il disponente può in tal modo revocare il beneficio </a:t>
            </a:r>
            <a:r>
              <a:rPr lang="it-IT" sz="2800" i="1" dirty="0">
                <a:solidFill>
                  <a:srgbClr val="002060"/>
                </a:solidFill>
                <a:latin typeface="Garamond" pitchFamily="18" charset="0"/>
              </a:rPr>
              <a:t>ex</a:t>
            </a:r>
            <a:r>
              <a:rPr lang="it-IT" sz="2800" dirty="0">
                <a:solidFill>
                  <a:srgbClr val="002060"/>
                </a:solidFill>
                <a:latin typeface="Garamond" pitchFamily="18" charset="0"/>
              </a:rPr>
              <a:t> art. 1412 c.c.</a:t>
            </a:r>
          </a:p>
          <a:p>
            <a:pPr algn="just"/>
            <a:r>
              <a:rPr lang="it-IT" sz="2800" dirty="0">
                <a:solidFill>
                  <a:srgbClr val="002060"/>
                </a:solidFill>
                <a:latin typeface="Garamond" pitchFamily="18" charset="0"/>
              </a:rPr>
              <a:t>In questo contesto, il potere di revoca del vitaliziante/stipulante gioca un ruolo decisivo.</a:t>
            </a:r>
          </a:p>
        </p:txBody>
      </p:sp>
    </p:spTree>
    <p:extLst>
      <p:ext uri="{BB962C8B-B14F-4D97-AF65-F5344CB8AC3E}">
        <p14:creationId xmlns:p14="http://schemas.microsoft.com/office/powerpoint/2010/main" val="15194489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40362" y="188640"/>
            <a:ext cx="8443084" cy="6546488"/>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just"/>
            <a:r>
              <a:rPr lang="it-IT" sz="2800" dirty="0">
                <a:solidFill>
                  <a:srgbClr val="002060"/>
                </a:solidFill>
                <a:latin typeface="Garamond" pitchFamily="18" charset="0"/>
              </a:rPr>
              <a:t>Sempre in modo conciso, si ricorda che:</a:t>
            </a:r>
          </a:p>
          <a:p>
            <a:pPr marL="457200" lvl="0" indent="-457200" algn="just">
              <a:buFont typeface="Wingdings" pitchFamily="2" charset="2"/>
              <a:buChar char="ü"/>
            </a:pPr>
            <a:r>
              <a:rPr lang="it-IT" sz="2800" dirty="0">
                <a:solidFill>
                  <a:srgbClr val="002060"/>
                </a:solidFill>
                <a:latin typeface="Garamond" pitchFamily="18" charset="0"/>
              </a:rPr>
              <a:t>ai sensi dell’art. 1411² lo stipulante può revocare la stipulazione fino a che il terzo non abbia dichiarato di volerne profittare;</a:t>
            </a:r>
          </a:p>
          <a:p>
            <a:pPr marL="457200" lvl="0" indent="-457200" algn="just">
              <a:buFont typeface="Wingdings" pitchFamily="2" charset="2"/>
              <a:buChar char="ü"/>
            </a:pPr>
            <a:r>
              <a:rPr lang="it-IT" sz="2800" dirty="0">
                <a:solidFill>
                  <a:srgbClr val="002060"/>
                </a:solidFill>
                <a:latin typeface="Garamond" pitchFamily="18" charset="0"/>
              </a:rPr>
              <a:t>ai sensi dell’art. 1412¹ lo stipulante può revocare la stipulazione con una disposizione testamentaria anche se il terzo abbia dichiarato di volerne profittare;</a:t>
            </a:r>
          </a:p>
          <a:p>
            <a:pPr marL="457200" lvl="0" indent="-457200" algn="just">
              <a:buFont typeface="Wingdings" pitchFamily="2" charset="2"/>
              <a:buChar char="ü"/>
            </a:pPr>
            <a:r>
              <a:rPr lang="it-IT" sz="2800" dirty="0">
                <a:solidFill>
                  <a:srgbClr val="002060"/>
                </a:solidFill>
                <a:latin typeface="Garamond" pitchFamily="18" charset="0"/>
              </a:rPr>
              <a:t>ai sensi dell’art. 1921 c.c., in tema di assicurazione in favore del terzo, infine, il potere di revoca non si trasmette agli eredi del beneficiante.</a:t>
            </a:r>
          </a:p>
          <a:p>
            <a:pPr algn="just"/>
            <a:r>
              <a:rPr lang="it-IT" sz="2800" dirty="0">
                <a:solidFill>
                  <a:srgbClr val="002060"/>
                </a:solidFill>
                <a:latin typeface="Garamond" pitchFamily="18" charset="0"/>
              </a:rPr>
              <a:t>Quindi </a:t>
            </a:r>
            <a:r>
              <a:rPr lang="it-IT" sz="2800" b="1" dirty="0">
                <a:solidFill>
                  <a:srgbClr val="002060"/>
                </a:solidFill>
                <a:latin typeface="Garamond" pitchFamily="18" charset="0"/>
              </a:rPr>
              <a:t>la</a:t>
            </a:r>
            <a:r>
              <a:rPr lang="it-IT" sz="2800" dirty="0">
                <a:solidFill>
                  <a:srgbClr val="002060"/>
                </a:solidFill>
                <a:latin typeface="Garamond" pitchFamily="18" charset="0"/>
              </a:rPr>
              <a:t> </a:t>
            </a:r>
            <a:r>
              <a:rPr lang="it-IT" sz="2800" b="1" dirty="0">
                <a:solidFill>
                  <a:srgbClr val="002060"/>
                </a:solidFill>
                <a:latin typeface="Garamond" pitchFamily="18" charset="0"/>
              </a:rPr>
              <a:t>regola generale</a:t>
            </a:r>
            <a:r>
              <a:rPr lang="it-IT" sz="2800" dirty="0">
                <a:solidFill>
                  <a:srgbClr val="002060"/>
                </a:solidFill>
                <a:latin typeface="Garamond" pitchFamily="18" charset="0"/>
              </a:rPr>
              <a:t>, di cui all’art. 1411, </a:t>
            </a:r>
            <a:r>
              <a:rPr lang="it-IT" sz="2800" b="1" dirty="0">
                <a:solidFill>
                  <a:srgbClr val="002060"/>
                </a:solidFill>
                <a:latin typeface="Garamond" pitchFamily="18" charset="0"/>
              </a:rPr>
              <a:t>è che il potere di revoca del beneficio si trasmette agli eredi</a:t>
            </a:r>
            <a:r>
              <a:rPr lang="it-IT" sz="2800" dirty="0">
                <a:solidFill>
                  <a:srgbClr val="002060"/>
                </a:solidFill>
                <a:latin typeface="Garamond" pitchFamily="18" charset="0"/>
              </a:rPr>
              <a:t>, mentre </a:t>
            </a:r>
            <a:r>
              <a:rPr lang="it-IT" sz="2800" b="1" dirty="0">
                <a:solidFill>
                  <a:srgbClr val="002060"/>
                </a:solidFill>
                <a:latin typeface="Garamond" pitchFamily="18" charset="0"/>
              </a:rPr>
              <a:t>la regola speciale,</a:t>
            </a:r>
            <a:r>
              <a:rPr lang="it-IT" sz="2800" dirty="0">
                <a:solidFill>
                  <a:srgbClr val="002060"/>
                </a:solidFill>
                <a:latin typeface="Garamond" pitchFamily="18" charset="0"/>
              </a:rPr>
              <a:t> vigente per il contratto di assicurazione di cui all’art. 1921, </a:t>
            </a:r>
            <a:r>
              <a:rPr lang="it-IT" sz="2800" b="1" dirty="0">
                <a:solidFill>
                  <a:srgbClr val="002060"/>
                </a:solidFill>
                <a:latin typeface="Garamond" pitchFamily="18" charset="0"/>
              </a:rPr>
              <a:t>è che lo stesso non si trasmette agli eredi.</a:t>
            </a:r>
            <a:endParaRPr lang="it-IT" sz="2800" dirty="0">
              <a:solidFill>
                <a:srgbClr val="002060"/>
              </a:solidFill>
              <a:latin typeface="Garamond" pitchFamily="18" charset="0"/>
            </a:endParaRPr>
          </a:p>
        </p:txBody>
      </p:sp>
    </p:spTree>
    <p:extLst>
      <p:ext uri="{BB962C8B-B14F-4D97-AF65-F5344CB8AC3E}">
        <p14:creationId xmlns:p14="http://schemas.microsoft.com/office/powerpoint/2010/main" val="9478712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776001" y="2312384"/>
            <a:ext cx="5591996" cy="2730059"/>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ctr"/>
            <a:r>
              <a:rPr lang="it-IT" sz="4300" b="1" cap="small" dirty="0">
                <a:solidFill>
                  <a:srgbClr val="000066"/>
                </a:solidFill>
                <a:latin typeface="Garamond" pitchFamily="18" charset="0"/>
              </a:rPr>
              <a:t>MODULO SECONDO</a:t>
            </a:r>
          </a:p>
          <a:p>
            <a:pPr algn="r"/>
            <a:endParaRPr lang="it-IT" sz="4300" b="1" cap="small" dirty="0">
              <a:solidFill>
                <a:srgbClr val="000066"/>
              </a:solidFill>
              <a:latin typeface="Garamond" pitchFamily="18" charset="0"/>
            </a:endParaRPr>
          </a:p>
          <a:p>
            <a:pPr algn="ctr"/>
            <a:r>
              <a:rPr lang="it-IT" sz="4300" b="1" cap="small" dirty="0">
                <a:solidFill>
                  <a:srgbClr val="000066"/>
                </a:solidFill>
                <a:latin typeface="Garamond" pitchFamily="18" charset="0"/>
              </a:rPr>
              <a:t>Caso e Clausole</a:t>
            </a:r>
          </a:p>
        </p:txBody>
      </p:sp>
    </p:spTree>
    <p:extLst>
      <p:ext uri="{BB962C8B-B14F-4D97-AF65-F5344CB8AC3E}">
        <p14:creationId xmlns:p14="http://schemas.microsoft.com/office/powerpoint/2010/main" val="41118373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776001" y="2312385"/>
            <a:ext cx="5591996" cy="1314287"/>
          </a:xfrm>
          <a:prstGeom prst="rect">
            <a:avLst/>
          </a:prstGeom>
          <a:solidFill>
            <a:schemeClr val="bg1"/>
          </a:solidFill>
          <a:ln>
            <a:solidFill>
              <a:schemeClr val="bg1"/>
            </a:solidFill>
          </a:ln>
        </p:spPr>
        <p:style>
          <a:lnRef idx="1">
            <a:schemeClr val="accent3"/>
          </a:lnRef>
          <a:fillRef idx="3">
            <a:schemeClr val="accent3"/>
          </a:fillRef>
          <a:effectRef idx="2">
            <a:schemeClr val="accent3"/>
          </a:effectRef>
          <a:fontRef idx="minor">
            <a:schemeClr val="lt1"/>
          </a:fontRef>
        </p:style>
        <p:txBody>
          <a:bodyPr wrap="square" lIns="82377" tIns="41188" rIns="82377" bIns="41188" rtlCol="0">
            <a:spAutoFit/>
          </a:bodyPr>
          <a:lstStyle/>
          <a:p>
            <a:pPr algn="ctr"/>
            <a:r>
              <a:rPr lang="it-IT" sz="8000" b="1" cap="small" dirty="0">
                <a:solidFill>
                  <a:srgbClr val="000066"/>
                </a:solidFill>
                <a:latin typeface="Garamond" pitchFamily="18" charset="0"/>
              </a:rPr>
              <a:t>CASO </a:t>
            </a:r>
          </a:p>
        </p:txBody>
      </p:sp>
    </p:spTree>
    <p:extLst>
      <p:ext uri="{BB962C8B-B14F-4D97-AF65-F5344CB8AC3E}">
        <p14:creationId xmlns:p14="http://schemas.microsoft.com/office/powerpoint/2010/main" val="4311690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00812" y="2212978"/>
            <a:ext cx="8518982" cy="2576171"/>
          </a:xfrm>
          <a:prstGeom prst="rect">
            <a:avLst/>
          </a:prstGeom>
        </p:spPr>
        <p:style>
          <a:lnRef idx="2">
            <a:schemeClr val="accent1"/>
          </a:lnRef>
          <a:fillRef idx="1">
            <a:schemeClr val="lt1"/>
          </a:fillRef>
          <a:effectRef idx="0">
            <a:schemeClr val="accent1"/>
          </a:effectRef>
          <a:fontRef idx="minor">
            <a:schemeClr val="dk1"/>
          </a:fontRef>
        </p:style>
        <p:txBody>
          <a:bodyPr wrap="square" lIns="82377" tIns="41188" rIns="82377" bIns="41188" rtlCol="0">
            <a:spAutoFit/>
          </a:bodyPr>
          <a:lstStyle/>
          <a:p>
            <a:pPr algn="ctr"/>
            <a:r>
              <a:rPr lang="it-IT" b="1" dirty="0">
                <a:solidFill>
                  <a:srgbClr val="000066"/>
                </a:solidFill>
                <a:latin typeface="Garamond" pitchFamily="18" charset="0"/>
              </a:rPr>
              <a:t>CASO</a:t>
            </a:r>
          </a:p>
          <a:p>
            <a:pPr marL="0" indent="0" algn="just" fontAlgn="auto">
              <a:spcBef>
                <a:spcPts val="0"/>
              </a:spcBef>
              <a:spcAft>
                <a:spcPts val="0"/>
              </a:spcAft>
              <a:buNone/>
              <a:defRPr/>
            </a:pPr>
            <a:r>
              <a:rPr lang="it-IT" altLang="it-IT" sz="2400" dirty="0">
                <a:solidFill>
                  <a:srgbClr val="002060"/>
                </a:solidFill>
                <a:latin typeface="Garamond" pitchFamily="18" charset="0"/>
              </a:rPr>
              <a:t>TIZIO e CAIA non coniugati, convivono </a:t>
            </a:r>
            <a:r>
              <a:rPr lang="it-IT" altLang="it-IT" sz="2400" i="1" dirty="0">
                <a:solidFill>
                  <a:srgbClr val="002060"/>
                </a:solidFill>
                <a:latin typeface="Garamond" pitchFamily="18" charset="0"/>
              </a:rPr>
              <a:t>more uxorio </a:t>
            </a:r>
            <a:r>
              <a:rPr lang="it-IT" altLang="it-IT" sz="2400" dirty="0">
                <a:solidFill>
                  <a:srgbClr val="002060"/>
                </a:solidFill>
                <a:latin typeface="Garamond" pitchFamily="18" charset="0"/>
              </a:rPr>
              <a:t>nella casa di proprietà di TIZIO adibita a loro residenza;</a:t>
            </a:r>
          </a:p>
          <a:p>
            <a:pPr marL="0" indent="0" algn="just" fontAlgn="auto">
              <a:spcBef>
                <a:spcPts val="0"/>
              </a:spcBef>
              <a:spcAft>
                <a:spcPts val="0"/>
              </a:spcAft>
              <a:buNone/>
              <a:defRPr/>
            </a:pPr>
            <a:r>
              <a:rPr lang="it-IT" altLang="it-IT" sz="2400" dirty="0">
                <a:solidFill>
                  <a:srgbClr val="002060"/>
                </a:solidFill>
                <a:latin typeface="Garamond" pitchFamily="18" charset="0"/>
              </a:rPr>
              <a:t>TIZIO per testamento intende assicurare in ogni caso alla sua compagna il diritto di abitare la casa destinata a loro abitazione per tutta la vita di CAIA.</a:t>
            </a:r>
          </a:p>
          <a:p>
            <a:pPr marL="0" indent="0" algn="just" fontAlgn="auto">
              <a:spcBef>
                <a:spcPts val="0"/>
              </a:spcBef>
              <a:spcAft>
                <a:spcPts val="0"/>
              </a:spcAft>
              <a:buNone/>
              <a:defRPr/>
            </a:pPr>
            <a:r>
              <a:rPr lang="it-IT" altLang="it-IT" sz="2400" dirty="0">
                <a:solidFill>
                  <a:srgbClr val="002060"/>
                </a:solidFill>
                <a:latin typeface="Garamond" pitchFamily="18" charset="0"/>
              </a:rPr>
              <a:t>TIZIO </a:t>
            </a:r>
            <a:r>
              <a:rPr lang="it-IT" sz="2400" dirty="0">
                <a:solidFill>
                  <a:srgbClr val="000066"/>
                </a:solidFill>
                <a:latin typeface="Garamond" pitchFamily="18" charset="0"/>
              </a:rPr>
              <a:t>si è rivolto al suo notaio di fiducia.</a:t>
            </a:r>
          </a:p>
        </p:txBody>
      </p:sp>
    </p:spTree>
    <p:extLst>
      <p:ext uri="{BB962C8B-B14F-4D97-AF65-F5344CB8AC3E}">
        <p14:creationId xmlns:p14="http://schemas.microsoft.com/office/powerpoint/2010/main" val="32049244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352692" y="188640"/>
            <a:ext cx="8107740" cy="6048672"/>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fontAlgn="auto">
              <a:spcBef>
                <a:spcPts val="0"/>
              </a:spcBef>
              <a:spcAft>
                <a:spcPts val="0"/>
              </a:spcAft>
              <a:buFont typeface="Wingdings" pitchFamily="2" charset="2"/>
              <a:buNone/>
              <a:defRPr/>
            </a:pPr>
            <a:r>
              <a:rPr lang="it-IT" altLang="it-IT" sz="2000" dirty="0">
                <a:solidFill>
                  <a:srgbClr val="002060"/>
                </a:solidFill>
                <a:latin typeface="Garamond" pitchFamily="18" charset="0"/>
              </a:rPr>
              <a:t>Repertorio ultime volontà n.                   </a:t>
            </a:r>
          </a:p>
          <a:p>
            <a:pPr marL="0" indent="0" algn="ctr" fontAlgn="auto">
              <a:spcBef>
                <a:spcPts val="0"/>
              </a:spcBef>
              <a:spcAft>
                <a:spcPts val="0"/>
              </a:spcAft>
              <a:buFont typeface="Wingdings" pitchFamily="2" charset="2"/>
              <a:buNone/>
              <a:defRPr/>
            </a:pPr>
            <a:r>
              <a:rPr lang="it-IT" altLang="it-IT" sz="2000" b="1" dirty="0">
                <a:solidFill>
                  <a:srgbClr val="002060"/>
                </a:solidFill>
                <a:latin typeface="Garamond" pitchFamily="18" charset="0"/>
              </a:rPr>
              <a:t>Testamento pubblico</a:t>
            </a:r>
          </a:p>
          <a:p>
            <a:pPr marL="0" indent="0" algn="ctr" fontAlgn="auto">
              <a:spcBef>
                <a:spcPts val="0"/>
              </a:spcBef>
              <a:spcAft>
                <a:spcPts val="0"/>
              </a:spcAft>
              <a:buFont typeface="Wingdings" pitchFamily="2" charset="2"/>
              <a:buNone/>
              <a:defRPr/>
            </a:pPr>
            <a:r>
              <a:rPr lang="it-IT" altLang="it-IT" sz="2000" dirty="0">
                <a:solidFill>
                  <a:srgbClr val="002060"/>
                </a:solidFill>
                <a:latin typeface="Garamond" pitchFamily="18" charset="0"/>
              </a:rPr>
              <a:t>REPUBBLICA ITALIANA</a:t>
            </a:r>
          </a:p>
          <a:p>
            <a:pPr marL="0" indent="0" algn="ctr" fontAlgn="auto">
              <a:spcBef>
                <a:spcPts val="0"/>
              </a:spcBef>
              <a:spcAft>
                <a:spcPts val="0"/>
              </a:spcAft>
              <a:buNone/>
              <a:defRPr/>
            </a:pPr>
            <a:r>
              <a:rPr lang="it-IT" altLang="it-IT" sz="2000" dirty="0">
                <a:solidFill>
                  <a:srgbClr val="002060"/>
                </a:solidFill>
                <a:latin typeface="Garamond" pitchFamily="18" charset="0"/>
              </a:rPr>
              <a:t>Data […]</a:t>
            </a:r>
          </a:p>
          <a:p>
            <a:pPr marL="0" indent="0" algn="just" fontAlgn="auto">
              <a:spcBef>
                <a:spcPts val="0"/>
              </a:spcBef>
              <a:spcAft>
                <a:spcPts val="0"/>
              </a:spcAft>
              <a:buFont typeface="Wingdings" pitchFamily="2" charset="2"/>
              <a:buNone/>
              <a:defRPr/>
            </a:pPr>
            <a:r>
              <a:rPr lang="it-IT" altLang="it-IT" sz="2000" dirty="0">
                <a:solidFill>
                  <a:srgbClr val="002060"/>
                </a:solidFill>
                <a:latin typeface="Garamond" pitchFamily="18" charset="0"/>
              </a:rPr>
              <a:t>Alle ore […]</a:t>
            </a:r>
          </a:p>
          <a:p>
            <a:pPr marL="0" indent="0" algn="just" fontAlgn="auto">
              <a:spcBef>
                <a:spcPts val="0"/>
              </a:spcBef>
              <a:spcAft>
                <a:spcPts val="0"/>
              </a:spcAft>
              <a:buFont typeface="Wingdings" pitchFamily="2" charset="2"/>
              <a:buNone/>
              <a:defRPr/>
            </a:pPr>
            <a:r>
              <a:rPr lang="it-IT" altLang="it-IT" sz="2000" dirty="0">
                <a:solidFill>
                  <a:srgbClr val="002060"/>
                </a:solidFill>
                <a:latin typeface="Garamond" pitchFamily="18" charset="0"/>
              </a:rPr>
              <a:t>Luogo – in […]</a:t>
            </a:r>
          </a:p>
          <a:p>
            <a:pPr marL="0" indent="0" algn="ctr" fontAlgn="auto">
              <a:spcBef>
                <a:spcPts val="0"/>
              </a:spcBef>
              <a:spcAft>
                <a:spcPts val="0"/>
              </a:spcAft>
              <a:buFont typeface="Wingdings" pitchFamily="2" charset="2"/>
              <a:buNone/>
              <a:defRPr/>
            </a:pPr>
            <a:r>
              <a:rPr lang="it-IT" altLang="it-IT" sz="2000" b="1" dirty="0">
                <a:solidFill>
                  <a:srgbClr val="002060"/>
                </a:solidFill>
                <a:latin typeface="Garamond" pitchFamily="18" charset="0"/>
              </a:rPr>
              <a:t>Notaro rogante</a:t>
            </a:r>
          </a:p>
          <a:p>
            <a:pPr marL="0" indent="0" algn="ctr" fontAlgn="auto">
              <a:spcBef>
                <a:spcPts val="0"/>
              </a:spcBef>
              <a:spcAft>
                <a:spcPts val="0"/>
              </a:spcAft>
              <a:buFont typeface="Wingdings" pitchFamily="2" charset="2"/>
              <a:buNone/>
              <a:defRPr/>
            </a:pPr>
            <a:r>
              <a:rPr lang="it-IT" altLang="it-IT" sz="2000" dirty="0">
                <a:solidFill>
                  <a:srgbClr val="002060"/>
                </a:solidFill>
                <a:latin typeface="Garamond" pitchFamily="18" charset="0"/>
              </a:rPr>
              <a:t>[…]</a:t>
            </a:r>
          </a:p>
          <a:p>
            <a:pPr marL="0" indent="0" algn="ctr" fontAlgn="auto">
              <a:spcBef>
                <a:spcPts val="0"/>
              </a:spcBef>
              <a:spcAft>
                <a:spcPts val="0"/>
              </a:spcAft>
              <a:buFont typeface="Wingdings" pitchFamily="2" charset="2"/>
              <a:buNone/>
              <a:defRPr/>
            </a:pPr>
            <a:r>
              <a:rPr lang="it-IT" altLang="it-IT" sz="2000" b="1" dirty="0">
                <a:solidFill>
                  <a:srgbClr val="002060"/>
                </a:solidFill>
                <a:latin typeface="Garamond" pitchFamily="18" charset="0"/>
              </a:rPr>
              <a:t>Testimoni </a:t>
            </a:r>
          </a:p>
          <a:p>
            <a:pPr marL="0" indent="0" algn="just" fontAlgn="auto">
              <a:spcBef>
                <a:spcPts val="0"/>
              </a:spcBef>
              <a:spcAft>
                <a:spcPts val="0"/>
              </a:spcAft>
              <a:buFont typeface="Wingdings" pitchFamily="2" charset="2"/>
              <a:buNone/>
              <a:defRPr/>
            </a:pPr>
            <a:r>
              <a:rPr lang="it-IT" altLang="it-IT" sz="2000" dirty="0">
                <a:solidFill>
                  <a:srgbClr val="002060"/>
                </a:solidFill>
                <a:latin typeface="Garamond" pitchFamily="18" charset="0"/>
              </a:rPr>
              <a:t>con la presenza dei testimoni, a me noti ed idonei come essi stessi affermano, signore:</a:t>
            </a:r>
          </a:p>
          <a:p>
            <a:pPr marL="0" indent="0" algn="just" fontAlgn="auto">
              <a:spcBef>
                <a:spcPts val="0"/>
              </a:spcBef>
              <a:spcAft>
                <a:spcPts val="0"/>
              </a:spcAft>
              <a:buFont typeface="Wingdings" pitchFamily="2" charset="2"/>
              <a:buNone/>
              <a:defRPr/>
            </a:pPr>
            <a:r>
              <a:rPr lang="it-IT" altLang="it-IT" sz="2000" dirty="0">
                <a:solidFill>
                  <a:srgbClr val="002060"/>
                </a:solidFill>
                <a:latin typeface="Garamond" pitchFamily="18" charset="0"/>
              </a:rPr>
              <a:t>Cristina</a:t>
            </a:r>
          </a:p>
          <a:p>
            <a:pPr marL="0" indent="0" algn="just" fontAlgn="auto">
              <a:spcBef>
                <a:spcPts val="0"/>
              </a:spcBef>
              <a:spcAft>
                <a:spcPts val="0"/>
              </a:spcAft>
              <a:buFont typeface="Wingdings" pitchFamily="2" charset="2"/>
              <a:buNone/>
              <a:defRPr/>
            </a:pPr>
            <a:r>
              <a:rPr lang="it-IT" altLang="it-IT" sz="2000" dirty="0">
                <a:solidFill>
                  <a:srgbClr val="002060"/>
                </a:solidFill>
                <a:latin typeface="Garamond" pitchFamily="18" charset="0"/>
              </a:rPr>
              <a:t>Lina </a:t>
            </a:r>
          </a:p>
          <a:p>
            <a:pPr marL="0" indent="0" algn="just" fontAlgn="auto">
              <a:spcBef>
                <a:spcPts val="0"/>
              </a:spcBef>
              <a:spcAft>
                <a:spcPts val="0"/>
              </a:spcAft>
              <a:buFont typeface="Wingdings" pitchFamily="2" charset="2"/>
              <a:buNone/>
              <a:defRPr/>
            </a:pPr>
            <a:r>
              <a:rPr lang="it-IT" altLang="it-IT" sz="2000" dirty="0">
                <a:solidFill>
                  <a:srgbClr val="002060"/>
                </a:solidFill>
                <a:latin typeface="Garamond" pitchFamily="18" charset="0"/>
              </a:rPr>
              <a:t>ricevo questo atto al quale è presente</a:t>
            </a:r>
          </a:p>
          <a:p>
            <a:pPr marL="0" indent="0" algn="ctr" fontAlgn="auto">
              <a:spcBef>
                <a:spcPts val="0"/>
              </a:spcBef>
              <a:spcAft>
                <a:spcPts val="0"/>
              </a:spcAft>
              <a:buFont typeface="Wingdings" pitchFamily="2" charset="2"/>
              <a:buNone/>
              <a:defRPr/>
            </a:pPr>
            <a:r>
              <a:rPr lang="it-IT" altLang="it-IT" sz="2000" b="1" dirty="0">
                <a:solidFill>
                  <a:srgbClr val="002060"/>
                </a:solidFill>
                <a:latin typeface="Garamond" pitchFamily="18" charset="0"/>
              </a:rPr>
              <a:t>Testatore</a:t>
            </a:r>
          </a:p>
          <a:p>
            <a:pPr marL="0" indent="0" algn="just" fontAlgn="auto">
              <a:spcBef>
                <a:spcPts val="0"/>
              </a:spcBef>
              <a:spcAft>
                <a:spcPts val="0"/>
              </a:spcAft>
              <a:buFont typeface="Wingdings" pitchFamily="2" charset="2"/>
              <a:buNone/>
              <a:defRPr/>
            </a:pPr>
            <a:r>
              <a:rPr lang="it-IT" altLang="it-IT" sz="2000" dirty="0">
                <a:solidFill>
                  <a:srgbClr val="002060"/>
                </a:solidFill>
                <a:latin typeface="Garamond" pitchFamily="18" charset="0"/>
              </a:rPr>
              <a:t>TIZIO</a:t>
            </a:r>
          </a:p>
          <a:p>
            <a:pPr marL="0" indent="0" algn="r" fontAlgn="auto">
              <a:spcBef>
                <a:spcPts val="0"/>
              </a:spcBef>
              <a:spcAft>
                <a:spcPts val="0"/>
              </a:spcAft>
              <a:buFont typeface="Wingdings" pitchFamily="2" charset="2"/>
              <a:buNone/>
              <a:defRPr/>
            </a:pPr>
            <a:r>
              <a:rPr lang="it-IT" altLang="it-IT" sz="2000" dirty="0">
                <a:solidFill>
                  <a:srgbClr val="002060"/>
                </a:solidFill>
                <a:latin typeface="Garamond" pitchFamily="18" charset="0"/>
              </a:rPr>
              <a:t>Identità</a:t>
            </a:r>
          </a:p>
        </p:txBody>
      </p:sp>
    </p:spTree>
    <p:extLst>
      <p:ext uri="{BB962C8B-B14F-4D97-AF65-F5344CB8AC3E}">
        <p14:creationId xmlns:p14="http://schemas.microsoft.com/office/powerpoint/2010/main" val="40147846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380447" y="1340768"/>
            <a:ext cx="8107740" cy="4320480"/>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Bef>
                <a:spcPts val="0"/>
              </a:spcBef>
              <a:spcAft>
                <a:spcPts val="0"/>
              </a:spcAft>
              <a:buFont typeface="Wingdings" pitchFamily="2" charset="2"/>
              <a:buNone/>
              <a:defRPr/>
            </a:pPr>
            <a:r>
              <a:rPr lang="it-IT" altLang="it-IT" sz="2000" b="1" dirty="0">
                <a:solidFill>
                  <a:srgbClr val="002060"/>
                </a:solidFill>
                <a:latin typeface="Garamond" pitchFamily="18" charset="0"/>
              </a:rPr>
              <a:t>Assenso </a:t>
            </a:r>
          </a:p>
          <a:p>
            <a:pPr marL="0" indent="0" algn="just" fontAlgn="auto">
              <a:spcBef>
                <a:spcPts val="0"/>
              </a:spcBef>
              <a:spcAft>
                <a:spcPts val="0"/>
              </a:spcAft>
              <a:buFont typeface="Wingdings" pitchFamily="2" charset="2"/>
              <a:buNone/>
              <a:defRPr/>
            </a:pPr>
            <a:r>
              <a:rPr lang="it-IT" altLang="it-IT" sz="2000" dirty="0">
                <a:solidFill>
                  <a:srgbClr val="002060"/>
                </a:solidFill>
                <a:latin typeface="Garamond" pitchFamily="18" charset="0"/>
              </a:rPr>
              <a:t>Il testatore mi richiede di ricevere il suo testamento in forma pubblica, ed all'uopo mi dichiara, alla presenza dei testimoni, le sue ultime volontà che, a cura di me Notaro, vengono ridotte per iscritto come segue: </a:t>
            </a:r>
          </a:p>
          <a:p>
            <a:pPr marL="0" indent="0" algn="just" fontAlgn="auto">
              <a:spcBef>
                <a:spcPts val="0"/>
              </a:spcBef>
              <a:spcAft>
                <a:spcPts val="0"/>
              </a:spcAft>
              <a:buFont typeface="Wingdings" pitchFamily="2" charset="2"/>
              <a:buNone/>
              <a:defRPr/>
            </a:pPr>
            <a:r>
              <a:rPr lang="it-IT" altLang="it-IT" sz="2000" dirty="0">
                <a:solidFill>
                  <a:srgbClr val="002060"/>
                </a:solidFill>
                <a:latin typeface="Garamond" pitchFamily="18" charset="0"/>
              </a:rPr>
              <a:t>«Revoco col presente testamento ogni mia precedente disposizione testamentaria. Sono di stato civile libero e nel corso della mia vita non ho procreato figli. Lego alla mia convivente CAIA, il diritto di abitazione, per l’intera durata della sua vita, nel mio appartamento sito in …, nel quale tuttora conviviamo, ovvero in altro appartamento di mia proprietà dove risulteremo conviventi al momento della mia morte.</a:t>
            </a:r>
          </a:p>
          <a:p>
            <a:pPr marL="0" indent="0" algn="just" fontAlgn="auto">
              <a:spcBef>
                <a:spcPts val="0"/>
              </a:spcBef>
              <a:spcAft>
                <a:spcPts val="0"/>
              </a:spcAft>
              <a:buNone/>
              <a:defRPr/>
            </a:pPr>
            <a:r>
              <a:rPr lang="it-IT" altLang="it-IT" sz="2000" dirty="0">
                <a:solidFill>
                  <a:srgbClr val="002060"/>
                </a:solidFill>
                <a:latin typeface="Garamond" pitchFamily="18" charset="0"/>
              </a:rPr>
              <a:t>Queste sono le mie ultime disposizioni testamentarie e voglio che abbiano piena efficacia giuridica al momento della mia morte».</a:t>
            </a:r>
          </a:p>
          <a:p>
            <a:pPr marL="0" indent="0" algn="ctr" fontAlgn="auto">
              <a:spcBef>
                <a:spcPts val="0"/>
              </a:spcBef>
              <a:spcAft>
                <a:spcPts val="0"/>
              </a:spcAft>
              <a:buNone/>
              <a:defRPr/>
            </a:pPr>
            <a:endParaRPr lang="it-IT" altLang="it-IT" sz="2000" b="1" dirty="0">
              <a:solidFill>
                <a:srgbClr val="002060"/>
              </a:solidFill>
              <a:latin typeface="Garamond" pitchFamily="18" charset="0"/>
            </a:endParaRPr>
          </a:p>
          <a:p>
            <a:pPr marL="0" indent="0" algn="ctr" fontAlgn="auto">
              <a:spcBef>
                <a:spcPts val="0"/>
              </a:spcBef>
              <a:spcAft>
                <a:spcPts val="0"/>
              </a:spcAft>
              <a:buNone/>
              <a:defRPr/>
            </a:pPr>
            <a:r>
              <a:rPr lang="it-IT" altLang="it-IT" sz="2000" b="1" dirty="0">
                <a:solidFill>
                  <a:srgbClr val="002060"/>
                </a:solidFill>
                <a:latin typeface="Garamond" pitchFamily="18" charset="0"/>
              </a:rPr>
              <a:t>CHIUSA</a:t>
            </a:r>
          </a:p>
        </p:txBody>
      </p:sp>
    </p:spTree>
    <p:extLst>
      <p:ext uri="{BB962C8B-B14F-4D97-AF65-F5344CB8AC3E}">
        <p14:creationId xmlns:p14="http://schemas.microsoft.com/office/powerpoint/2010/main" val="320492442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07492" y="2204864"/>
            <a:ext cx="8107740" cy="2163238"/>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fontAlgn="auto">
              <a:spcBef>
                <a:spcPts val="0"/>
              </a:spcBef>
              <a:spcAft>
                <a:spcPts val="0"/>
              </a:spcAft>
              <a:buNone/>
              <a:defRPr/>
            </a:pPr>
            <a:r>
              <a:rPr lang="it-IT" altLang="it-IT" sz="2800" dirty="0">
                <a:solidFill>
                  <a:srgbClr val="002060"/>
                </a:solidFill>
                <a:latin typeface="Garamond" pitchFamily="18" charset="0"/>
              </a:rPr>
              <a:t>Anche se la dottrina e la giurisprudenza hanno riconosciuto l’“ambulatorietà” del legato di usufrutto è opportuno, al fine di garantire il convivente superstite, predisporre la formulazione che precede.</a:t>
            </a:r>
          </a:p>
        </p:txBody>
      </p:sp>
    </p:spTree>
    <p:extLst>
      <p:ext uri="{BB962C8B-B14F-4D97-AF65-F5344CB8AC3E}">
        <p14:creationId xmlns:p14="http://schemas.microsoft.com/office/powerpoint/2010/main" val="32049244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684747" y="1412776"/>
            <a:ext cx="7802136" cy="2585323"/>
          </a:xfrm>
          <a:prstGeom prst="rect">
            <a:avLst/>
          </a:prstGeom>
          <a:noFill/>
        </p:spPr>
        <p:txBody>
          <a:bodyPr wrap="none" lIns="91440" tIns="45720" rIns="91440" bIns="45720">
            <a:spAutoFit/>
          </a:bodyPr>
          <a:lstStyle/>
          <a:p>
            <a:pPr algn="ctr"/>
            <a:r>
              <a:rPr lang="it-IT"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Clausole inseribili</a:t>
            </a:r>
          </a:p>
          <a:p>
            <a:pPr algn="ctr"/>
            <a:r>
              <a:rPr lang="it-IT"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In una scheda</a:t>
            </a:r>
          </a:p>
          <a:p>
            <a:pPr algn="ctr"/>
            <a:r>
              <a:rPr lang="it-IT"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testamentaria</a:t>
            </a:r>
          </a:p>
        </p:txBody>
      </p:sp>
    </p:spTree>
    <p:extLst>
      <p:ext uri="{BB962C8B-B14F-4D97-AF65-F5344CB8AC3E}">
        <p14:creationId xmlns:p14="http://schemas.microsoft.com/office/powerpoint/2010/main" val="180149973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75564" y="116632"/>
            <a:ext cx="8608896" cy="584775"/>
          </a:xfrm>
        </p:spPr>
        <p:txBody>
          <a:bodyPr/>
          <a:lstStyle/>
          <a:p>
            <a:pPr marL="0" indent="0" algn="just" fontAlgn="auto">
              <a:spcBef>
                <a:spcPts val="0"/>
              </a:spcBef>
              <a:spcAft>
                <a:spcPts val="0"/>
              </a:spcAft>
              <a:buNone/>
              <a:defRPr/>
            </a:pPr>
            <a:r>
              <a:rPr lang="it-IT" altLang="it-IT" sz="3200" dirty="0">
                <a:solidFill>
                  <a:srgbClr val="002060"/>
                </a:solidFill>
                <a:latin typeface="Garamond" pitchFamily="18" charset="0"/>
              </a:rPr>
              <a:t>Clausole inseribili in un scheda testamentaria</a:t>
            </a:r>
          </a:p>
        </p:txBody>
      </p:sp>
      <p:sp>
        <p:nvSpPr>
          <p:cNvPr id="3" name="Rectangle 3"/>
          <p:cNvSpPr txBox="1">
            <a:spLocks noChangeArrowheads="1"/>
          </p:cNvSpPr>
          <p:nvPr/>
        </p:nvSpPr>
        <p:spPr>
          <a:xfrm>
            <a:off x="343814" y="980728"/>
            <a:ext cx="8611796" cy="936104"/>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fontAlgn="auto">
              <a:spcBef>
                <a:spcPts val="0"/>
              </a:spcBef>
              <a:spcAft>
                <a:spcPts val="0"/>
              </a:spcAft>
              <a:buNone/>
              <a:defRPr/>
            </a:pPr>
            <a:r>
              <a:rPr lang="it-IT" altLang="it-IT" sz="2000" b="1" dirty="0">
                <a:solidFill>
                  <a:srgbClr val="002060"/>
                </a:solidFill>
                <a:latin typeface="Garamond" pitchFamily="18" charset="0"/>
              </a:rPr>
              <a:t>Ipotesi generale di esternazione nel testamento della casa di convivenza</a:t>
            </a:r>
            <a:r>
              <a:rPr lang="it-IT" altLang="it-IT" sz="2000" dirty="0">
                <a:solidFill>
                  <a:srgbClr val="002060"/>
                </a:solidFill>
                <a:latin typeface="Garamond" pitchFamily="18" charset="0"/>
              </a:rPr>
              <a:t>:</a:t>
            </a:r>
          </a:p>
          <a:p>
            <a:pPr marL="0" indent="0" algn="just" fontAlgn="auto">
              <a:spcBef>
                <a:spcPts val="0"/>
              </a:spcBef>
              <a:spcAft>
                <a:spcPts val="0"/>
              </a:spcAft>
              <a:buNone/>
              <a:defRPr/>
            </a:pPr>
            <a:r>
              <a:rPr lang="it-IT" altLang="it-IT" sz="2000" dirty="0">
                <a:solidFill>
                  <a:srgbClr val="002060"/>
                </a:solidFill>
                <a:latin typeface="Garamond" pitchFamily="18" charset="0"/>
              </a:rPr>
              <a:t>«In esecuzione dei miei doveri morali e sociali derivanti dalla mia stabile convivenza con …».</a:t>
            </a:r>
          </a:p>
        </p:txBody>
      </p:sp>
      <p:sp>
        <p:nvSpPr>
          <p:cNvPr id="4" name="Rectangle 3"/>
          <p:cNvSpPr txBox="1">
            <a:spLocks noChangeArrowheads="1"/>
          </p:cNvSpPr>
          <p:nvPr/>
        </p:nvSpPr>
        <p:spPr>
          <a:xfrm>
            <a:off x="291813" y="2204864"/>
            <a:ext cx="8611796" cy="1584176"/>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fontAlgn="auto">
              <a:spcBef>
                <a:spcPts val="0"/>
              </a:spcBef>
              <a:spcAft>
                <a:spcPts val="0"/>
              </a:spcAft>
              <a:buNone/>
              <a:defRPr/>
            </a:pPr>
            <a:r>
              <a:rPr lang="it-IT" altLang="it-IT" sz="2000" b="1" dirty="0">
                <a:solidFill>
                  <a:srgbClr val="002060"/>
                </a:solidFill>
                <a:latin typeface="Garamond" pitchFamily="18" charset="0"/>
              </a:rPr>
              <a:t>Istituzione di erede del convivente more uxorio</a:t>
            </a:r>
          </a:p>
          <a:p>
            <a:pPr marL="0" indent="0" algn="just" fontAlgn="auto">
              <a:spcBef>
                <a:spcPts val="0"/>
              </a:spcBef>
              <a:spcAft>
                <a:spcPts val="0"/>
              </a:spcAft>
              <a:buNone/>
              <a:defRPr/>
            </a:pPr>
            <a:r>
              <a:rPr lang="it-IT" altLang="it-IT" sz="2000" dirty="0">
                <a:solidFill>
                  <a:srgbClr val="002060"/>
                </a:solidFill>
                <a:latin typeface="Garamond" pitchFamily="18" charset="0"/>
              </a:rPr>
              <a:t>- Istituisco erede universale Caia, mia convivente.</a:t>
            </a:r>
          </a:p>
          <a:p>
            <a:pPr marL="0" indent="0" algn="just" fontAlgn="auto">
              <a:spcBef>
                <a:spcPts val="0"/>
              </a:spcBef>
              <a:spcAft>
                <a:spcPts val="0"/>
              </a:spcAft>
              <a:buNone/>
              <a:defRPr/>
            </a:pPr>
            <a:r>
              <a:rPr lang="it-IT" altLang="it-IT" sz="2000" dirty="0">
                <a:solidFill>
                  <a:srgbClr val="002060"/>
                </a:solidFill>
                <a:latin typeface="Garamond" pitchFamily="18" charset="0"/>
              </a:rPr>
              <a:t>- Istituisco erede, nella quota disponibile del mio patrimonio, la mia convivente Caia. Nel caso di premorienza di Caia, istituisco in sua sostituzione </a:t>
            </a:r>
            <a:r>
              <a:rPr lang="it-IT" altLang="it-IT" sz="2000" dirty="0" err="1">
                <a:solidFill>
                  <a:srgbClr val="002060"/>
                </a:solidFill>
                <a:latin typeface="Garamond" pitchFamily="18" charset="0"/>
              </a:rPr>
              <a:t>Sempronia</a:t>
            </a:r>
            <a:r>
              <a:rPr lang="it-IT" altLang="it-IT" sz="2000" dirty="0">
                <a:solidFill>
                  <a:srgbClr val="002060"/>
                </a:solidFill>
                <a:latin typeface="Garamond" pitchFamily="18" charset="0"/>
              </a:rPr>
              <a:t>, sorella di Caia, limitatamente a quanto dovesse pervenirmi in virtù della successione di Caia.</a:t>
            </a:r>
          </a:p>
          <a:p>
            <a:pPr marL="0" indent="0" algn="just" fontAlgn="auto">
              <a:spcBef>
                <a:spcPts val="0"/>
              </a:spcBef>
              <a:spcAft>
                <a:spcPts val="0"/>
              </a:spcAft>
              <a:buNone/>
              <a:defRPr/>
            </a:pPr>
            <a:endParaRPr lang="it-IT" altLang="it-IT" sz="2000" b="1" dirty="0">
              <a:solidFill>
                <a:srgbClr val="002060"/>
              </a:solidFill>
              <a:latin typeface="Garamond" pitchFamily="18" charset="0"/>
            </a:endParaRPr>
          </a:p>
        </p:txBody>
      </p:sp>
      <p:sp>
        <p:nvSpPr>
          <p:cNvPr id="5" name="Rectangle 3"/>
          <p:cNvSpPr txBox="1">
            <a:spLocks noChangeArrowheads="1"/>
          </p:cNvSpPr>
          <p:nvPr/>
        </p:nvSpPr>
        <p:spPr>
          <a:xfrm>
            <a:off x="352692" y="4005064"/>
            <a:ext cx="7819708" cy="2160240"/>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fontAlgn="auto">
              <a:spcBef>
                <a:spcPts val="0"/>
              </a:spcBef>
              <a:spcAft>
                <a:spcPts val="0"/>
              </a:spcAft>
              <a:buNone/>
              <a:defRPr/>
            </a:pPr>
            <a:r>
              <a:rPr lang="it-IT" altLang="it-IT" sz="2000" b="1" dirty="0">
                <a:solidFill>
                  <a:srgbClr val="002060"/>
                </a:solidFill>
                <a:latin typeface="Garamond" pitchFamily="18" charset="0"/>
              </a:rPr>
              <a:t>Legato di rendita vitalizia in favore del convivente more uxorio</a:t>
            </a:r>
          </a:p>
          <a:p>
            <a:pPr marL="0" indent="0" algn="just" fontAlgn="auto">
              <a:spcBef>
                <a:spcPts val="0"/>
              </a:spcBef>
              <a:spcAft>
                <a:spcPts val="0"/>
              </a:spcAft>
              <a:buNone/>
              <a:defRPr/>
            </a:pPr>
            <a:r>
              <a:rPr lang="it-IT" altLang="it-IT" sz="2000" dirty="0">
                <a:solidFill>
                  <a:srgbClr val="002060"/>
                </a:solidFill>
                <a:latin typeface="Garamond" pitchFamily="18" charset="0"/>
              </a:rPr>
              <a:t>Istituisco erede universale mio fratello Filano.</a:t>
            </a:r>
          </a:p>
          <a:p>
            <a:pPr marL="0" indent="0" algn="just" fontAlgn="auto">
              <a:spcBef>
                <a:spcPts val="0"/>
              </a:spcBef>
              <a:spcAft>
                <a:spcPts val="0"/>
              </a:spcAft>
              <a:buNone/>
              <a:defRPr/>
            </a:pPr>
            <a:r>
              <a:rPr lang="it-IT" altLang="it-IT" sz="2000" dirty="0">
                <a:solidFill>
                  <a:srgbClr val="002060"/>
                </a:solidFill>
                <a:latin typeface="Garamond" pitchFamily="18" charset="0"/>
              </a:rPr>
              <a:t>Lego alla mia convivente Caia la rendita vitalizia di Euro … mensili, che dovrà essere accreditata sul suo conto corrente bancario o postale, le cui coordinate saranno prontamente comunicate da Caia al mio erede, con valuta fissa al primo giorno non festivo di ogni mese, così sino alla morte di Caia.</a:t>
            </a:r>
          </a:p>
        </p:txBody>
      </p:sp>
    </p:spTree>
    <p:extLst>
      <p:ext uri="{BB962C8B-B14F-4D97-AF65-F5344CB8AC3E}">
        <p14:creationId xmlns:p14="http://schemas.microsoft.com/office/powerpoint/2010/main" val="35829060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352692" y="260648"/>
            <a:ext cx="8611796" cy="3816424"/>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fontAlgn="auto">
              <a:spcBef>
                <a:spcPts val="0"/>
              </a:spcBef>
              <a:spcAft>
                <a:spcPts val="0"/>
              </a:spcAft>
              <a:buNone/>
              <a:defRPr/>
            </a:pPr>
            <a:r>
              <a:rPr lang="it-IT" altLang="it-IT" sz="2000" b="1" dirty="0">
                <a:solidFill>
                  <a:srgbClr val="002060"/>
                </a:solidFill>
                <a:latin typeface="Garamond" pitchFamily="18" charset="0"/>
              </a:rPr>
              <a:t>Legato del diritto di abitazione e del diritto di prelazione in favore del convivente </a:t>
            </a:r>
            <a:r>
              <a:rPr lang="it-IT" altLang="it-IT" sz="2000" b="1" i="1" dirty="0">
                <a:solidFill>
                  <a:srgbClr val="002060"/>
                </a:solidFill>
                <a:latin typeface="Garamond" pitchFamily="18" charset="0"/>
              </a:rPr>
              <a:t>more uxorio</a:t>
            </a:r>
          </a:p>
          <a:p>
            <a:pPr marL="0" indent="0" algn="just" fontAlgn="auto">
              <a:spcBef>
                <a:spcPts val="0"/>
              </a:spcBef>
              <a:spcAft>
                <a:spcPts val="0"/>
              </a:spcAft>
              <a:buNone/>
              <a:defRPr/>
            </a:pPr>
            <a:r>
              <a:rPr lang="it-IT" altLang="it-IT" sz="2000" dirty="0">
                <a:solidFill>
                  <a:srgbClr val="002060"/>
                </a:solidFill>
                <a:latin typeface="Garamond" pitchFamily="18" charset="0"/>
              </a:rPr>
              <a:t>Lego a mio fratello Filano, la proprietà del mio appartamento sito in … .</a:t>
            </a:r>
          </a:p>
          <a:p>
            <a:pPr marL="0" indent="0" algn="just" fontAlgn="auto">
              <a:spcBef>
                <a:spcPts val="0"/>
              </a:spcBef>
              <a:spcAft>
                <a:spcPts val="0"/>
              </a:spcAft>
              <a:buNone/>
              <a:defRPr/>
            </a:pPr>
            <a:r>
              <a:rPr lang="it-IT" altLang="it-IT" sz="2000" dirty="0">
                <a:solidFill>
                  <a:srgbClr val="002060"/>
                </a:solidFill>
                <a:latin typeface="Garamond" pitchFamily="18" charset="0"/>
              </a:rPr>
              <a:t>Lego alla mia convivente Caia, il diritto di abitazione, per l’intera durata della sua vita, nel medesimo appartamento.</a:t>
            </a:r>
          </a:p>
          <a:p>
            <a:pPr marL="0" indent="0" algn="just" fontAlgn="auto">
              <a:spcBef>
                <a:spcPts val="0"/>
              </a:spcBef>
              <a:spcAft>
                <a:spcPts val="0"/>
              </a:spcAft>
              <a:buNone/>
              <a:defRPr/>
            </a:pPr>
            <a:r>
              <a:rPr lang="it-IT" altLang="it-IT" sz="2000" dirty="0">
                <a:solidFill>
                  <a:srgbClr val="002060"/>
                </a:solidFill>
                <a:latin typeface="Garamond" pitchFamily="18" charset="0"/>
              </a:rPr>
              <a:t>Lego altresì, a Caia, il diritto di prelazione in caso di vendita del predetto bene.</a:t>
            </a:r>
          </a:p>
          <a:p>
            <a:pPr marL="0" indent="0" algn="just" fontAlgn="auto">
              <a:spcBef>
                <a:spcPts val="0"/>
              </a:spcBef>
              <a:spcAft>
                <a:spcPts val="0"/>
              </a:spcAft>
              <a:buNone/>
              <a:defRPr/>
            </a:pPr>
            <a:r>
              <a:rPr lang="it-IT" altLang="it-IT" sz="2000" dirty="0">
                <a:solidFill>
                  <a:srgbClr val="002060"/>
                </a:solidFill>
                <a:latin typeface="Garamond" pitchFamily="18" charset="0"/>
              </a:rPr>
              <a:t>Nell’ipotesi in cui Filano violi il diritto di prelazione a favore di Caia, ad essa spetterà, a carico dello stesso Filano, la somma di Euro …. In ogni caso, a fronte dell’alienazione, anche a titolo donativo, del predetto appartamento a persona diversa da Caia, la stessa avrà diritto ad una somma non inferiore al quindici per cento (15 %) del valore di mercato dell’appartamento medesimo, certificato dall’Agenzia immobiliare Alfa [ulteriori elementi identificativi].</a:t>
            </a:r>
          </a:p>
        </p:txBody>
      </p:sp>
      <p:sp>
        <p:nvSpPr>
          <p:cNvPr id="3" name="Rectangle 3"/>
          <p:cNvSpPr txBox="1">
            <a:spLocks noChangeArrowheads="1"/>
          </p:cNvSpPr>
          <p:nvPr/>
        </p:nvSpPr>
        <p:spPr>
          <a:xfrm>
            <a:off x="352692" y="4293096"/>
            <a:ext cx="8611796" cy="2232248"/>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fontAlgn="auto">
              <a:spcBef>
                <a:spcPts val="0"/>
              </a:spcBef>
              <a:spcAft>
                <a:spcPts val="0"/>
              </a:spcAft>
              <a:buNone/>
              <a:defRPr/>
            </a:pPr>
            <a:r>
              <a:rPr lang="it-IT" altLang="it-IT" sz="2000" b="1" dirty="0">
                <a:solidFill>
                  <a:srgbClr val="002060"/>
                </a:solidFill>
                <a:latin typeface="Garamond" pitchFamily="18" charset="0"/>
              </a:rPr>
              <a:t>Legato di usufrutto in favore del convivente more uxorio, con la previsione del divieto di cessione</a:t>
            </a:r>
          </a:p>
          <a:p>
            <a:pPr marL="0" indent="0" algn="just" fontAlgn="auto">
              <a:spcBef>
                <a:spcPts val="0"/>
              </a:spcBef>
              <a:spcAft>
                <a:spcPts val="0"/>
              </a:spcAft>
              <a:buNone/>
              <a:defRPr/>
            </a:pPr>
            <a:r>
              <a:rPr lang="it-IT" altLang="it-IT" sz="2000" dirty="0">
                <a:solidFill>
                  <a:srgbClr val="002060"/>
                </a:solidFill>
                <a:latin typeface="Garamond" pitchFamily="18" charset="0"/>
              </a:rPr>
              <a:t>Istituisco erede universale mio fratello Filano.</a:t>
            </a:r>
          </a:p>
          <a:p>
            <a:pPr marL="0" indent="0" algn="just" fontAlgn="auto">
              <a:spcBef>
                <a:spcPts val="0"/>
              </a:spcBef>
              <a:spcAft>
                <a:spcPts val="0"/>
              </a:spcAft>
              <a:buNone/>
              <a:defRPr/>
            </a:pPr>
            <a:r>
              <a:rPr lang="it-IT" altLang="it-IT" sz="2000" dirty="0">
                <a:solidFill>
                  <a:srgbClr val="002060"/>
                </a:solidFill>
                <a:latin typeface="Garamond" pitchFamily="18" charset="0"/>
              </a:rPr>
              <a:t>Lego alla mia convivente Caia il diritto di usufrutto vitalizio sul mio appartamento sito in … e con l’espresso divieto di cessione del predetto diritto di usufrutto per la durata di anni …, in considerazione del valore affettivo che detto appartamento ha rappresentato durante la nostra convivenza.</a:t>
            </a:r>
          </a:p>
          <a:p>
            <a:pPr marL="0" indent="0" algn="just" fontAlgn="auto">
              <a:spcBef>
                <a:spcPts val="0"/>
              </a:spcBef>
              <a:spcAft>
                <a:spcPts val="0"/>
              </a:spcAft>
              <a:buNone/>
              <a:defRPr/>
            </a:pPr>
            <a:endParaRPr lang="it-IT" altLang="it-IT" sz="2000" dirty="0">
              <a:solidFill>
                <a:srgbClr val="002060"/>
              </a:solidFill>
              <a:latin typeface="Garamond" pitchFamily="18" charset="0"/>
            </a:endParaRPr>
          </a:p>
        </p:txBody>
      </p:sp>
    </p:spTree>
    <p:extLst>
      <p:ext uri="{BB962C8B-B14F-4D97-AF65-F5344CB8AC3E}">
        <p14:creationId xmlns:p14="http://schemas.microsoft.com/office/powerpoint/2010/main" val="24529948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Immagin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4381" y="1140619"/>
            <a:ext cx="7209830" cy="576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ttangolo 2"/>
          <p:cNvSpPr/>
          <p:nvPr/>
        </p:nvSpPr>
        <p:spPr>
          <a:xfrm>
            <a:off x="2101226" y="26622"/>
            <a:ext cx="4954971" cy="1104611"/>
          </a:xfrm>
          <a:prstGeom prst="rect">
            <a:avLst/>
          </a:prstGeom>
        </p:spPr>
        <p:style>
          <a:lnRef idx="2">
            <a:schemeClr val="accent3"/>
          </a:lnRef>
          <a:fillRef idx="1">
            <a:schemeClr val="lt1"/>
          </a:fillRef>
          <a:effectRef idx="0">
            <a:schemeClr val="accent3"/>
          </a:effectRef>
          <a:fontRef idx="minor">
            <a:schemeClr val="dk1"/>
          </a:fontRef>
        </p:style>
        <p:txBody>
          <a:bodyPr wrap="none" lIns="57607" tIns="28804" rIns="57607" bIns="28804">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defRPr/>
            </a:pPr>
            <a:r>
              <a:rPr lang="it-IT" sz="3400" b="1" dirty="0">
                <a:ln/>
                <a:solidFill>
                  <a:srgbClr val="990000"/>
                </a:solidFill>
              </a:rPr>
              <a:t>A chi è ancora sveglio:</a:t>
            </a:r>
          </a:p>
          <a:p>
            <a:pPr>
              <a:defRPr/>
            </a:pPr>
            <a:r>
              <a:rPr lang="it-IT" sz="3400" b="1" dirty="0">
                <a:ln/>
                <a:solidFill>
                  <a:srgbClr val="990000"/>
                </a:solidFill>
              </a:rPr>
              <a:t>grazie per l’attenzione!</a:t>
            </a:r>
          </a:p>
        </p:txBody>
      </p:sp>
    </p:spTree>
    <p:extLst>
      <p:ext uri="{BB962C8B-B14F-4D97-AF65-F5344CB8AC3E}">
        <p14:creationId xmlns:p14="http://schemas.microsoft.com/office/powerpoint/2010/main" val="3593844"/>
      </p:ext>
    </p:extLst>
  </p:cSld>
  <p:clrMapOvr>
    <a:masterClrMapping/>
  </p:clrMapOvr>
  <p:transition spd="slow"/>
</p:sld>
</file>

<file path=ppt/theme/theme1.xml><?xml version="1.0" encoding="utf-8"?>
<a:theme xmlns:a="http://schemas.openxmlformats.org/drawingml/2006/main" name="Elica">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Elica">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lica">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AC8A2B348AAD443938A5763A9D9C297" ma:contentTypeVersion="12" ma:contentTypeDescription="Creare un nuovo documento." ma:contentTypeScope="" ma:versionID="0e3b79138829da27832e16d94f64ca17">
  <xsd:schema xmlns:xsd="http://www.w3.org/2001/XMLSchema" xmlns:xs="http://www.w3.org/2001/XMLSchema" xmlns:p="http://schemas.microsoft.com/office/2006/metadata/properties" xmlns:ns2="9454beb8-68c8-4f33-bd2e-71df250eb9b5" xmlns:ns3="28755526-abe3-454a-9fbd-b01cc74cab23" targetNamespace="http://schemas.microsoft.com/office/2006/metadata/properties" ma:root="true" ma:fieldsID="3a9a5af017affb937a682433cd559174" ns2:_="" ns3:_="">
    <xsd:import namespace="9454beb8-68c8-4f33-bd2e-71df250eb9b5"/>
    <xsd:import namespace="28755526-abe3-454a-9fbd-b01cc74cab2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54beb8-68c8-4f33-bd2e-71df250eb9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Tag immagine" ma:readOnly="false" ma:fieldId="{5cf76f15-5ced-4ddc-b409-7134ff3c332f}" ma:taxonomyMulti="true" ma:sspId="10c55e9b-29ca-4b7b-add6-e2a5d73415f2"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8755526-abe3-454a-9fbd-b01cc74cab23"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533b9727-0bd5-44d6-8f2b-fec4b961c316}" ma:internalName="TaxCatchAll" ma:showField="CatchAllData" ma:web="28755526-abe3-454a-9fbd-b01cc74cab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3A7F09-2710-4499-9991-603B4606A72C}"/>
</file>

<file path=customXml/itemProps2.xml><?xml version="1.0" encoding="utf-8"?>
<ds:datastoreItem xmlns:ds="http://schemas.openxmlformats.org/officeDocument/2006/customXml" ds:itemID="{3C0EA5A0-3DA8-484D-A69C-FCE01BD9C25A}"/>
</file>

<file path=docProps/app.xml><?xml version="1.0" encoding="utf-8"?>
<Properties xmlns="http://schemas.openxmlformats.org/officeDocument/2006/extended-properties" xmlns:vt="http://schemas.openxmlformats.org/officeDocument/2006/docPropsVTypes">
  <Template>Slipstream</Template>
  <TotalTime>513</TotalTime>
  <Words>5224</Words>
  <Application>Microsoft Office PowerPoint</Application>
  <PresentationFormat>Presentazione su schermo (4:3)</PresentationFormat>
  <Paragraphs>412</Paragraphs>
  <Slides>97</Slides>
  <Notes>0</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97</vt:i4>
      </vt:variant>
    </vt:vector>
  </HeadingPairs>
  <TitlesOfParts>
    <vt:vector size="106" baseType="lpstr">
      <vt:lpstr>Batang</vt:lpstr>
      <vt:lpstr>Arial</vt:lpstr>
      <vt:lpstr>Baskerville Old Face</vt:lpstr>
      <vt:lpstr>Book Antiqua</vt:lpstr>
      <vt:lpstr>Garamond</vt:lpstr>
      <vt:lpstr>Georgia</vt:lpstr>
      <vt:lpstr>Trebuchet MS</vt:lpstr>
      <vt:lpstr>Wingdings</vt:lpstr>
      <vt:lpstr>Elica</vt:lpstr>
      <vt:lpstr>Unioni civili, contratto di convivenza e testamento biologico: il notariato a servizio dei cittadini</vt:lpstr>
      <vt:lpstr>CONTRATTO DI CONVIVENZA: PROFILI SUCCESSORI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Noto problema delle trasformazioni di una obbligazione da Naturale a Civile </vt:lpstr>
      <vt:lpstr>Noto problema delle trasformazioni di una obbligazione da Naturale a Civile </vt:lpstr>
      <vt:lpstr>Da obbligazione naturale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b) locazione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Clausole inseribili in un scheda testamentaria</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nuove realtà familiari ed affettive: regolamentazione delle unioni civili e delle convivenze alla luce della legge 76/2016</dc:title>
  <dc:creator>Cristina</dc:creator>
  <cp:lastModifiedBy>insignum</cp:lastModifiedBy>
  <cp:revision>56</cp:revision>
  <cp:lastPrinted>2016-07-08T07:08:27Z</cp:lastPrinted>
  <dcterms:created xsi:type="dcterms:W3CDTF">2016-07-04T07:45:22Z</dcterms:created>
  <dcterms:modified xsi:type="dcterms:W3CDTF">2017-10-24T14:08:48Z</dcterms:modified>
</cp:coreProperties>
</file>