
<file path=[Content_Types].xml><?xml version="1.0" encoding="utf-8"?>
<Types xmlns="http://schemas.openxmlformats.org/package/2006/content-types">
  <Default Extension="bin" ContentType="application/vnd.openxmlformats-officedocument.presentationml.printerSetting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7.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16.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handoutMasterIdLst>
    <p:handoutMasterId r:id="rId40"/>
  </p:handoutMasterIdLst>
  <p:sldIdLst>
    <p:sldId id="258" r:id="rId2"/>
    <p:sldId id="345" r:id="rId3"/>
    <p:sldId id="368" r:id="rId4"/>
    <p:sldId id="344" r:id="rId5"/>
    <p:sldId id="346" r:id="rId6"/>
    <p:sldId id="362" r:id="rId7"/>
    <p:sldId id="364" r:id="rId8"/>
    <p:sldId id="369" r:id="rId9"/>
    <p:sldId id="370" r:id="rId10"/>
    <p:sldId id="366" r:id="rId11"/>
    <p:sldId id="367" r:id="rId12"/>
    <p:sldId id="351" r:id="rId13"/>
    <p:sldId id="371" r:id="rId14"/>
    <p:sldId id="306" r:id="rId15"/>
    <p:sldId id="327" r:id="rId16"/>
    <p:sldId id="328" r:id="rId17"/>
    <p:sldId id="350" r:id="rId18"/>
    <p:sldId id="361" r:id="rId19"/>
    <p:sldId id="352" r:id="rId20"/>
    <p:sldId id="353" r:id="rId21"/>
    <p:sldId id="380" r:id="rId22"/>
    <p:sldId id="381" r:id="rId23"/>
    <p:sldId id="383" r:id="rId24"/>
    <p:sldId id="382" r:id="rId25"/>
    <p:sldId id="384" r:id="rId26"/>
    <p:sldId id="357" r:id="rId27"/>
    <p:sldId id="358" r:id="rId28"/>
    <p:sldId id="372" r:id="rId29"/>
    <p:sldId id="276" r:id="rId30"/>
    <p:sldId id="335" r:id="rId31"/>
    <p:sldId id="336" r:id="rId32"/>
    <p:sldId id="337" r:id="rId33"/>
    <p:sldId id="338" r:id="rId34"/>
    <p:sldId id="339" r:id="rId35"/>
    <p:sldId id="340" r:id="rId36"/>
    <p:sldId id="341" r:id="rId37"/>
    <p:sldId id="319" r:id="rId38"/>
  </p:sldIdLst>
  <p:sldSz cx="9144000" cy="6858000" type="screen4x3"/>
  <p:notesSz cx="6797675" cy="9926638"/>
  <p:defaultTextStyle>
    <a:defPPr>
      <a:defRPr lang="it-IT"/>
    </a:defPPr>
    <a:lvl1pPr algn="l" defTabSz="457200" rtl="0" fontAlgn="base">
      <a:spcBef>
        <a:spcPct val="0"/>
      </a:spcBef>
      <a:spcAft>
        <a:spcPct val="0"/>
      </a:spcAft>
      <a:defRPr kern="1200">
        <a:solidFill>
          <a:schemeClr val="tx1"/>
        </a:solidFill>
        <a:latin typeface="Arial" charset="0"/>
        <a:ea typeface="ＭＳ Ｐゴシック" pitchFamily="-65"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65"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65"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65"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65" charset="-128"/>
        <a:cs typeface="+mn-cs"/>
      </a:defRPr>
    </a:lvl5pPr>
    <a:lvl6pPr marL="2286000" algn="l" defTabSz="914400" rtl="0" eaLnBrk="1" latinLnBrk="0" hangingPunct="1">
      <a:defRPr kern="1200">
        <a:solidFill>
          <a:schemeClr val="tx1"/>
        </a:solidFill>
        <a:latin typeface="Arial" charset="0"/>
        <a:ea typeface="ＭＳ Ｐゴシック" pitchFamily="-65" charset="-128"/>
        <a:cs typeface="+mn-cs"/>
      </a:defRPr>
    </a:lvl6pPr>
    <a:lvl7pPr marL="2743200" algn="l" defTabSz="914400" rtl="0" eaLnBrk="1" latinLnBrk="0" hangingPunct="1">
      <a:defRPr kern="1200">
        <a:solidFill>
          <a:schemeClr val="tx1"/>
        </a:solidFill>
        <a:latin typeface="Arial" charset="0"/>
        <a:ea typeface="ＭＳ Ｐゴシック" pitchFamily="-65" charset="-128"/>
        <a:cs typeface="+mn-cs"/>
      </a:defRPr>
    </a:lvl7pPr>
    <a:lvl8pPr marL="3200400" algn="l" defTabSz="914400" rtl="0" eaLnBrk="1" latinLnBrk="0" hangingPunct="1">
      <a:defRPr kern="1200">
        <a:solidFill>
          <a:schemeClr val="tx1"/>
        </a:solidFill>
        <a:latin typeface="Arial" charset="0"/>
        <a:ea typeface="ＭＳ Ｐゴシック" pitchFamily="-65" charset="-128"/>
        <a:cs typeface="+mn-cs"/>
      </a:defRPr>
    </a:lvl8pPr>
    <a:lvl9pPr marL="3657600" algn="l" defTabSz="914400" rtl="0" eaLnBrk="1" latinLnBrk="0" hangingPunct="1">
      <a:defRPr kern="1200">
        <a:solidFill>
          <a:schemeClr val="tx1"/>
        </a:solidFill>
        <a:latin typeface="Arial" charset="0"/>
        <a:ea typeface="ＭＳ Ｐゴシック" pitchFamily="-65"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Stile chiaro 1 - Colore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Stile chiaro 2 - Colore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A107856-5554-42FB-B03E-39F5DBC370BA}" styleName="Stile medio 4 - Color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85BE263C-DBD7-4A20-BB59-AAB30ACAA65A}" styleName="Stile medio 3 - Colore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Stile chi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8959" autoAdjust="0"/>
    <p:restoredTop sz="96115" autoAdjust="0"/>
  </p:normalViewPr>
  <p:slideViewPr>
    <p:cSldViewPr snapToObjects="1">
      <p:cViewPr varScale="1">
        <p:scale>
          <a:sx n="98" d="100"/>
          <a:sy n="98" d="100"/>
        </p:scale>
        <p:origin x="-13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openxmlformats.org/officeDocument/2006/relationships/customXml" Target="../customXml/item2.xml"/><Relationship Id="rId7" Type="http://schemas.openxmlformats.org/officeDocument/2006/relationships/slide" Target="slides/slide6.xml"/><Relationship Id="rId29" Type="http://schemas.openxmlformats.org/officeDocument/2006/relationships/slide" Target="slides/slide28.xml"/><Relationship Id="rId2" Type="http://schemas.openxmlformats.org/officeDocument/2006/relationships/slide" Target="slides/slide1.xml"/><Relationship Id="rId16" Type="http://schemas.openxmlformats.org/officeDocument/2006/relationships/slide" Target="slides/slide15.xml"/><Relationship Id="rId24" Type="http://schemas.openxmlformats.org/officeDocument/2006/relationships/slide" Target="slides/slide23.xml"/><Relationship Id="rId1" Type="http://schemas.openxmlformats.org/officeDocument/2006/relationships/slideMaster" Target="slideMasters/slideMaster1.xml"/><Relationship Id="rId32" Type="http://schemas.openxmlformats.org/officeDocument/2006/relationships/slide" Target="slides/slide3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23" Type="http://schemas.openxmlformats.org/officeDocument/2006/relationships/slide" Target="slides/slide22.xml"/><Relationship Id="rId28" Type="http://schemas.openxmlformats.org/officeDocument/2006/relationships/slide" Target="slides/slide27.xml"/><Relationship Id="rId5" Type="http://schemas.openxmlformats.org/officeDocument/2006/relationships/slide" Target="slides/slide4.xml"/><Relationship Id="rId36" Type="http://schemas.openxmlformats.org/officeDocument/2006/relationships/slide" Target="slides/slide35.xml"/><Relationship Id="rId15" Type="http://schemas.openxmlformats.org/officeDocument/2006/relationships/slide" Target="slides/slide14.xml"/><Relationship Id="rId31" Type="http://schemas.openxmlformats.org/officeDocument/2006/relationships/slide" Target="slides/slide30.xml"/><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 Type="http://schemas.openxmlformats.org/officeDocument/2006/relationships/slide" Target="slides/slide3.xml"/><Relationship Id="rId30" Type="http://schemas.openxmlformats.org/officeDocument/2006/relationships/slide" Target="slides/slide29.xml"/><Relationship Id="rId9" Type="http://schemas.openxmlformats.org/officeDocument/2006/relationships/slide" Target="slides/slide8.xml"/><Relationship Id="rId35" Type="http://schemas.openxmlformats.org/officeDocument/2006/relationships/slide" Target="slides/slide34.xml"/><Relationship Id="rId14" Type="http://schemas.openxmlformats.org/officeDocument/2006/relationships/slide" Target="slides/slide13.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25" Type="http://schemas.openxmlformats.org/officeDocument/2006/relationships/slide" Target="slides/slide24.xml"/><Relationship Id="rId33" Type="http://schemas.openxmlformats.org/officeDocument/2006/relationships/slide" Target="slides/slide32.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slide" Target="slides/slide37.xml"/><Relationship Id="rId46" Type="http://schemas.openxmlformats.org/officeDocument/2006/relationships/customXml" Target="../customXml/item1.xml"/><Relationship Id="rId20" Type="http://schemas.openxmlformats.org/officeDocument/2006/relationships/slide" Target="slides/slide19.xml"/><Relationship Id="rId41"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1026"/>
          <p:cNvSpPr>
            <a:spLocks noGrp="1" noChangeArrowheads="1"/>
          </p:cNvSpPr>
          <p:nvPr>
            <p:ph type="hdr" sz="quarter"/>
          </p:nvPr>
        </p:nvSpPr>
        <p:spPr bwMode="auto">
          <a:xfrm>
            <a:off x="0" y="0"/>
            <a:ext cx="2946247" cy="496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89" tIns="46045" rIns="92089" bIns="46045" numCol="1" anchor="t" anchorCtr="0" compatLnSpc="1">
            <a:prstTxWarp prst="textNoShape">
              <a:avLst/>
            </a:prstTxWarp>
          </a:bodyPr>
          <a:lstStyle>
            <a:lvl1pPr>
              <a:defRPr sz="1200"/>
            </a:lvl1pPr>
          </a:lstStyle>
          <a:p>
            <a:pPr>
              <a:defRPr/>
            </a:pPr>
            <a:endParaRPr lang="it-IT"/>
          </a:p>
        </p:txBody>
      </p:sp>
      <p:sp>
        <p:nvSpPr>
          <p:cNvPr id="16387" name="Rectangle 1027"/>
          <p:cNvSpPr>
            <a:spLocks noGrp="1" noChangeArrowheads="1"/>
          </p:cNvSpPr>
          <p:nvPr>
            <p:ph type="dt" sz="quarter" idx="1"/>
          </p:nvPr>
        </p:nvSpPr>
        <p:spPr bwMode="auto">
          <a:xfrm>
            <a:off x="3851429" y="0"/>
            <a:ext cx="2946247" cy="496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89" tIns="46045" rIns="92089" bIns="46045" numCol="1" anchor="t" anchorCtr="0" compatLnSpc="1">
            <a:prstTxWarp prst="textNoShape">
              <a:avLst/>
            </a:prstTxWarp>
          </a:bodyPr>
          <a:lstStyle>
            <a:lvl1pPr algn="r">
              <a:defRPr sz="1200"/>
            </a:lvl1pPr>
          </a:lstStyle>
          <a:p>
            <a:pPr>
              <a:defRPr/>
            </a:pPr>
            <a:fld id="{34A42FC8-3599-4A5F-8933-B32F2B893FBE}" type="datetime1">
              <a:rPr lang="it-IT"/>
              <a:pPr>
                <a:defRPr/>
              </a:pPr>
              <a:t>07/01/15</a:t>
            </a:fld>
            <a:endParaRPr lang="it-IT"/>
          </a:p>
        </p:txBody>
      </p:sp>
      <p:sp>
        <p:nvSpPr>
          <p:cNvPr id="16388" name="Rectangle 1028"/>
          <p:cNvSpPr>
            <a:spLocks noGrp="1" noChangeArrowheads="1"/>
          </p:cNvSpPr>
          <p:nvPr>
            <p:ph type="ftr" sz="quarter" idx="2"/>
          </p:nvPr>
        </p:nvSpPr>
        <p:spPr bwMode="auto">
          <a:xfrm>
            <a:off x="0" y="9430067"/>
            <a:ext cx="2946247" cy="496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89" tIns="46045" rIns="92089" bIns="46045" numCol="1" anchor="b" anchorCtr="0" compatLnSpc="1">
            <a:prstTxWarp prst="textNoShape">
              <a:avLst/>
            </a:prstTxWarp>
          </a:bodyPr>
          <a:lstStyle>
            <a:lvl1pPr>
              <a:defRPr sz="1200"/>
            </a:lvl1pPr>
          </a:lstStyle>
          <a:p>
            <a:pPr>
              <a:defRPr/>
            </a:pPr>
            <a:endParaRPr lang="it-IT"/>
          </a:p>
        </p:txBody>
      </p:sp>
      <p:sp>
        <p:nvSpPr>
          <p:cNvPr id="16389" name="Rectangle 1029"/>
          <p:cNvSpPr>
            <a:spLocks noGrp="1" noChangeArrowheads="1"/>
          </p:cNvSpPr>
          <p:nvPr>
            <p:ph type="sldNum" sz="quarter" idx="3"/>
          </p:nvPr>
        </p:nvSpPr>
        <p:spPr bwMode="auto">
          <a:xfrm>
            <a:off x="3851429" y="9430067"/>
            <a:ext cx="2946247" cy="496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89" tIns="46045" rIns="92089" bIns="46045" numCol="1" anchor="b" anchorCtr="0" compatLnSpc="1">
            <a:prstTxWarp prst="textNoShape">
              <a:avLst/>
            </a:prstTxWarp>
          </a:bodyPr>
          <a:lstStyle>
            <a:lvl1pPr algn="r">
              <a:defRPr sz="1200"/>
            </a:lvl1pPr>
          </a:lstStyle>
          <a:p>
            <a:pPr>
              <a:defRPr/>
            </a:pPr>
            <a:fld id="{A3173AA5-0861-4E30-8093-C2D15982A14F}" type="slidenum">
              <a:rPr lang="it-IT"/>
              <a:pPr>
                <a:defRPr/>
              </a:pPr>
              <a:t>‹n.›</a:t>
            </a:fld>
            <a:endParaRPr lang="it-IT"/>
          </a:p>
        </p:txBody>
      </p:sp>
    </p:spTree>
    <p:extLst>
      <p:ext uri="{BB962C8B-B14F-4D97-AF65-F5344CB8AC3E}">
        <p14:creationId xmlns:p14="http://schemas.microsoft.com/office/powerpoint/2010/main" val="8542627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2A2D07F-B0E1-44BC-A570-682896EE2757}" type="datetimeFigureOut">
              <a:rPr lang="it-IT" smtClean="0"/>
              <a:t>07/01/15</a:t>
            </a:fld>
            <a:endParaRPr lang="it-IT"/>
          </a:p>
        </p:txBody>
      </p:sp>
      <p:sp>
        <p:nvSpPr>
          <p:cNvPr id="4" name="Segnaposto immagine diapositiva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DC7C7E30-6657-456C-AA96-5A84CA672740}" type="slidenum">
              <a:rPr lang="it-IT" smtClean="0"/>
              <a:t>‹n.›</a:t>
            </a:fld>
            <a:endParaRPr lang="it-IT"/>
          </a:p>
        </p:txBody>
      </p:sp>
    </p:spTree>
    <p:extLst>
      <p:ext uri="{BB962C8B-B14F-4D97-AF65-F5344CB8AC3E}">
        <p14:creationId xmlns:p14="http://schemas.microsoft.com/office/powerpoint/2010/main" val="2422777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DC7C7E30-6657-456C-AA96-5A84CA672740}" type="slidenum">
              <a:rPr lang="it-IT" smtClean="0"/>
              <a:t>1</a:t>
            </a:fld>
            <a:endParaRPr lang="it-IT"/>
          </a:p>
        </p:txBody>
      </p:sp>
    </p:spTree>
    <p:extLst>
      <p:ext uri="{BB962C8B-B14F-4D97-AF65-F5344CB8AC3E}">
        <p14:creationId xmlns:p14="http://schemas.microsoft.com/office/powerpoint/2010/main" val="1185868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5B74811B-0201-44E6-90FC-DDDDBD1E315E}" type="datetime1">
              <a:rPr lang="it-IT" smtClean="0"/>
              <a:t>07/01/15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934441DA-B1B3-434F-BA84-34F6CF9A4109}" type="slidenum">
              <a:rPr lang="it-IT"/>
              <a:pPr>
                <a:defRPr/>
              </a:pPr>
              <a:t>‹n.›</a:t>
            </a:fld>
            <a:endParaRPr lang="it-IT"/>
          </a:p>
        </p:txBody>
      </p:sp>
    </p:spTree>
    <p:extLst>
      <p:ext uri="{BB962C8B-B14F-4D97-AF65-F5344CB8AC3E}">
        <p14:creationId xmlns:p14="http://schemas.microsoft.com/office/powerpoint/2010/main" val="3856042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BFDEACC4-4ECF-47EB-B24A-5C89322DE72B}" type="datetime1">
              <a:rPr lang="it-IT" smtClean="0"/>
              <a:t>07/01/15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35E45C35-10B0-4FC0-B69A-8C0BD5CB460D}" type="slidenum">
              <a:rPr lang="it-IT"/>
              <a:pPr>
                <a:defRPr/>
              </a:pPr>
              <a:t>‹n.›</a:t>
            </a:fld>
            <a:endParaRPr lang="it-IT"/>
          </a:p>
        </p:txBody>
      </p:sp>
    </p:spTree>
    <p:extLst>
      <p:ext uri="{BB962C8B-B14F-4D97-AF65-F5344CB8AC3E}">
        <p14:creationId xmlns:p14="http://schemas.microsoft.com/office/powerpoint/2010/main" val="253575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lvl1pPr>
              <a:defRPr/>
            </a:lvl1pPr>
          </a:lstStyle>
          <a:p>
            <a:pPr>
              <a:defRPr/>
            </a:pPr>
            <a:fld id="{FD68659A-3249-41DB-A5BA-D8B50F32534C}" type="datetime1">
              <a:rPr lang="it-IT" smtClean="0"/>
              <a:t>07/01/15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875F8C71-4423-4C92-B0B5-88C088824614}" type="slidenum">
              <a:rPr lang="it-IT"/>
              <a:pPr>
                <a:defRPr/>
              </a:pPr>
              <a:t>‹n.›</a:t>
            </a:fld>
            <a:endParaRPr lang="it-IT"/>
          </a:p>
        </p:txBody>
      </p:sp>
    </p:spTree>
    <p:extLst>
      <p:ext uri="{BB962C8B-B14F-4D97-AF65-F5344CB8AC3E}">
        <p14:creationId xmlns:p14="http://schemas.microsoft.com/office/powerpoint/2010/main" val="1750506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503AA20B-3C76-4A2E-ACB7-DF279CF0FCA2}" type="datetime1">
              <a:rPr lang="it-IT" smtClean="0"/>
              <a:t>07/01/15</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C58C64E3-3629-45CC-BC91-794201B8657C}" type="slidenum">
              <a:rPr lang="it-IT"/>
              <a:pPr>
                <a:defRPr/>
              </a:pPr>
              <a:t>‹n.›</a:t>
            </a:fld>
            <a:endParaRPr lang="it-IT"/>
          </a:p>
        </p:txBody>
      </p:sp>
    </p:spTree>
    <p:extLst>
      <p:ext uri="{BB962C8B-B14F-4D97-AF65-F5344CB8AC3E}">
        <p14:creationId xmlns:p14="http://schemas.microsoft.com/office/powerpoint/2010/main" val="4230328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EDF5E0CD-FBED-4E7E-88C7-F97C8DB44794}" type="datetime1">
              <a:rPr lang="it-IT" smtClean="0"/>
              <a:t>07/01/15</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3A8039D0-7E6E-4539-8EEB-7A922AE16416}" type="slidenum">
              <a:rPr lang="it-IT"/>
              <a:pPr>
                <a:defRPr/>
              </a:pPr>
              <a:t>‹n.›</a:t>
            </a:fld>
            <a:endParaRPr lang="it-IT"/>
          </a:p>
        </p:txBody>
      </p:sp>
    </p:spTree>
    <p:extLst>
      <p:ext uri="{BB962C8B-B14F-4D97-AF65-F5344CB8AC3E}">
        <p14:creationId xmlns:p14="http://schemas.microsoft.com/office/powerpoint/2010/main" val="4123898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3"/>
          <p:cNvSpPr>
            <a:spLocks noGrp="1"/>
          </p:cNvSpPr>
          <p:nvPr>
            <p:ph type="dt" sz="half" idx="10"/>
          </p:nvPr>
        </p:nvSpPr>
        <p:spPr/>
        <p:txBody>
          <a:bodyPr/>
          <a:lstStyle>
            <a:lvl1pPr>
              <a:defRPr/>
            </a:lvl1pPr>
          </a:lstStyle>
          <a:p>
            <a:pPr>
              <a:defRPr/>
            </a:pPr>
            <a:fld id="{CFA394CB-5F46-42E6-BF69-50637542CDD5}" type="datetime1">
              <a:rPr lang="it-IT" smtClean="0"/>
              <a:t>07/01/15</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EA2E6DA0-E2B1-45BD-A8A9-260B782E1EE9}" type="slidenum">
              <a:rPr lang="it-IT"/>
              <a:pPr>
                <a:defRPr/>
              </a:pPr>
              <a:t>‹n.›</a:t>
            </a:fld>
            <a:endParaRPr lang="it-IT"/>
          </a:p>
        </p:txBody>
      </p:sp>
    </p:spTree>
    <p:extLst>
      <p:ext uri="{BB962C8B-B14F-4D97-AF65-F5344CB8AC3E}">
        <p14:creationId xmlns:p14="http://schemas.microsoft.com/office/powerpoint/2010/main" val="207106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91B74509-1D5D-47B4-95B3-4BE33CA09DE6}" type="datetime1">
              <a:rPr lang="it-IT" smtClean="0"/>
              <a:t>07/01/15</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CEA71E69-D7D0-41FC-AE7B-92F7428F5DCB}" type="slidenum">
              <a:rPr lang="it-IT"/>
              <a:pPr>
                <a:defRPr/>
              </a:pPr>
              <a:t>‹n.›</a:t>
            </a:fld>
            <a:endParaRPr lang="it-IT"/>
          </a:p>
        </p:txBody>
      </p:sp>
    </p:spTree>
    <p:extLst>
      <p:ext uri="{BB962C8B-B14F-4D97-AF65-F5344CB8AC3E}">
        <p14:creationId xmlns:p14="http://schemas.microsoft.com/office/powerpoint/2010/main" val="2131713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fld id="{D763BF1D-0C6B-47B6-8F52-5EFE09155A41}" type="datetime1">
              <a:rPr lang="it-IT" smtClean="0"/>
              <a:t>07/01/15</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EC3460C4-40DE-4700-AADB-B87AC9651769}" type="slidenum">
              <a:rPr lang="it-IT"/>
              <a:pPr>
                <a:defRPr/>
              </a:pPr>
              <a:t>‹n.›</a:t>
            </a:fld>
            <a:endParaRPr lang="it-IT"/>
          </a:p>
        </p:txBody>
      </p:sp>
    </p:spTree>
    <p:extLst>
      <p:ext uri="{BB962C8B-B14F-4D97-AF65-F5344CB8AC3E}">
        <p14:creationId xmlns:p14="http://schemas.microsoft.com/office/powerpoint/2010/main" val="3178168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fld id="{5BE49E30-CBAC-461F-96CF-368212548B53}" type="datetime1">
              <a:rPr lang="it-IT" smtClean="0"/>
              <a:t>07/01/15</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1A639648-0C7A-4147-8FB7-BB65F95D33C6}" type="slidenum">
              <a:rPr lang="it-IT"/>
              <a:pPr>
                <a:defRPr/>
              </a:pPr>
              <a:t>‹n.›</a:t>
            </a:fld>
            <a:endParaRPr lang="it-IT"/>
          </a:p>
        </p:txBody>
      </p:sp>
    </p:spTree>
    <p:extLst>
      <p:ext uri="{BB962C8B-B14F-4D97-AF65-F5344CB8AC3E}">
        <p14:creationId xmlns:p14="http://schemas.microsoft.com/office/powerpoint/2010/main" val="1808768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13533CBF-28B8-4A0A-95C1-3E58CAA0BC59}" type="datetime1">
              <a:rPr lang="it-IT" smtClean="0"/>
              <a:t>07/01/15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87B47BD8-F05F-4A3E-B07A-81043CA82E82}" type="slidenum">
              <a:rPr lang="it-IT"/>
              <a:pPr>
                <a:defRPr/>
              </a:pPr>
              <a:t>‹n.›</a:t>
            </a:fld>
            <a:endParaRPr lang="it-IT"/>
          </a:p>
        </p:txBody>
      </p:sp>
    </p:spTree>
    <p:extLst>
      <p:ext uri="{BB962C8B-B14F-4D97-AF65-F5344CB8AC3E}">
        <p14:creationId xmlns:p14="http://schemas.microsoft.com/office/powerpoint/2010/main" val="654862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4B954BA8-65A5-4EDB-B215-962F455A4770}" type="datetime1">
              <a:rPr lang="it-IT" smtClean="0"/>
              <a:t>07/01/15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C2DD218F-5C83-43E6-A84F-E0FC0DB7B608}" type="slidenum">
              <a:rPr lang="it-IT"/>
              <a:pPr>
                <a:defRPr/>
              </a:pPr>
              <a:t>‹n.›</a:t>
            </a:fld>
            <a:endParaRPr lang="it-IT"/>
          </a:p>
        </p:txBody>
      </p:sp>
    </p:spTree>
    <p:extLst>
      <p:ext uri="{BB962C8B-B14F-4D97-AF65-F5344CB8AC3E}">
        <p14:creationId xmlns:p14="http://schemas.microsoft.com/office/powerpoint/2010/main" val="38868963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smtClean="0"/>
              <a:t>Fare clic per modificare stile</a:t>
            </a:r>
          </a:p>
        </p:txBody>
      </p:sp>
      <p:sp>
        <p:nvSpPr>
          <p:cNvPr id="1027" name="Segnaposto tes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65" charset="0"/>
              </a:defRPr>
            </a:lvl1pPr>
          </a:lstStyle>
          <a:p>
            <a:pPr>
              <a:defRPr/>
            </a:pPr>
            <a:fld id="{42121C16-FD49-49BA-B322-957463400DED}" type="datetime1">
              <a:rPr lang="it-IT" smtClean="0"/>
              <a:t>07/01/15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65" charset="0"/>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65" charset="0"/>
              </a:defRPr>
            </a:lvl1pPr>
          </a:lstStyle>
          <a:p>
            <a:pPr>
              <a:defRPr/>
            </a:pPr>
            <a:fld id="{AF73EEDC-D1AC-46D7-9294-36B96BDE3E1F}"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65" charset="-128"/>
          <a:cs typeface="+mj-cs"/>
        </a:defRPr>
      </a:lvl1pPr>
      <a:lvl2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defRPr>
      </a:lvl2pPr>
      <a:lvl3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defRPr>
      </a:lvl3pPr>
      <a:lvl4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defRPr>
      </a:lvl4pPr>
      <a:lvl5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defRPr>
      </a:lvl5pPr>
      <a:lvl6pPr marL="457200" algn="ctr" defTabSz="457200" rtl="0" fontAlgn="base">
        <a:spcBef>
          <a:spcPct val="0"/>
        </a:spcBef>
        <a:spcAft>
          <a:spcPct val="0"/>
        </a:spcAft>
        <a:defRPr sz="4400">
          <a:solidFill>
            <a:schemeClr val="tx1"/>
          </a:solidFill>
          <a:latin typeface="Calibri" pitchFamily="-65" charset="0"/>
          <a:ea typeface="ＭＳ Ｐゴシック" pitchFamily="-65" charset="-128"/>
        </a:defRPr>
      </a:lvl6pPr>
      <a:lvl7pPr marL="914400" algn="ctr" defTabSz="457200" rtl="0" fontAlgn="base">
        <a:spcBef>
          <a:spcPct val="0"/>
        </a:spcBef>
        <a:spcAft>
          <a:spcPct val="0"/>
        </a:spcAft>
        <a:defRPr sz="4400">
          <a:solidFill>
            <a:schemeClr val="tx1"/>
          </a:solidFill>
          <a:latin typeface="Calibri" pitchFamily="-65" charset="0"/>
          <a:ea typeface="ＭＳ Ｐゴシック" pitchFamily="-65" charset="-128"/>
        </a:defRPr>
      </a:lvl7pPr>
      <a:lvl8pPr marL="1371600" algn="ctr" defTabSz="457200" rtl="0" fontAlgn="base">
        <a:spcBef>
          <a:spcPct val="0"/>
        </a:spcBef>
        <a:spcAft>
          <a:spcPct val="0"/>
        </a:spcAft>
        <a:defRPr sz="4400">
          <a:solidFill>
            <a:schemeClr val="tx1"/>
          </a:solidFill>
          <a:latin typeface="Calibri" pitchFamily="-65" charset="0"/>
          <a:ea typeface="ＭＳ Ｐゴシック" pitchFamily="-65" charset="-128"/>
        </a:defRPr>
      </a:lvl8pPr>
      <a:lvl9pPr marL="1828800" algn="ctr" defTabSz="457200" rtl="0" fontAlgn="base">
        <a:spcBef>
          <a:spcPct val="0"/>
        </a:spcBef>
        <a:spcAft>
          <a:spcPct val="0"/>
        </a:spcAft>
        <a:defRPr sz="4400">
          <a:solidFill>
            <a:schemeClr val="tx1"/>
          </a:solidFill>
          <a:latin typeface="Calibri" pitchFamily="-65" charset="0"/>
          <a:ea typeface="ＭＳ Ｐゴシック" pitchFamily="-65"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65" charset="-128"/>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028"/>
          <p:cNvSpPr>
            <a:spLocks noChangeArrowheads="1"/>
          </p:cNvSpPr>
          <p:nvPr/>
        </p:nvSpPr>
        <p:spPr bwMode="auto">
          <a:xfrm>
            <a:off x="675109" y="1628800"/>
            <a:ext cx="7772400"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nchorCtr="1"/>
          <a:lstStyle/>
          <a:p>
            <a:pPr algn="just"/>
            <a:r>
              <a:rPr lang="it-IT" sz="1600" dirty="0" smtClean="0">
                <a:latin typeface="Garamond" pitchFamily="18" charset="0"/>
              </a:rPr>
              <a:t>Milano, 28 novembre 2014</a:t>
            </a:r>
          </a:p>
          <a:p>
            <a:pPr algn="just"/>
            <a:endParaRPr lang="it-IT" sz="1400" dirty="0">
              <a:latin typeface="Garamond" pitchFamily="18" charset="0"/>
            </a:endParaRPr>
          </a:p>
          <a:p>
            <a:pPr algn="just"/>
            <a:endParaRPr lang="it-IT" sz="1400" dirty="0" smtClean="0">
              <a:latin typeface="Garamond" pitchFamily="18" charset="0"/>
            </a:endParaRPr>
          </a:p>
          <a:p>
            <a:pPr algn="just"/>
            <a:endParaRPr lang="it-IT" sz="1400" cap="all" dirty="0" smtClean="0">
              <a:latin typeface="Garamond" pitchFamily="18" charset="0"/>
            </a:endParaRPr>
          </a:p>
          <a:p>
            <a:pPr algn="just">
              <a:lnSpc>
                <a:spcPts val="3500"/>
              </a:lnSpc>
            </a:pPr>
            <a:r>
              <a:rPr lang="it-IT" sz="3000" cap="all" dirty="0" smtClean="0">
                <a:solidFill>
                  <a:srgbClr val="C00000"/>
                </a:solidFill>
                <a:latin typeface="Garamond" pitchFamily="18" charset="0"/>
              </a:rPr>
              <a:t>I VANTAGGI ECONOMICI DEL TRUST «ITALIANO» SPECIE NEL CASO DI CONFERIMENTI DI PARTECIPAZIONI SOCIALI</a:t>
            </a:r>
            <a:endParaRPr lang="it-IT" sz="1000" cap="small" dirty="0" smtClean="0">
              <a:latin typeface="Garamond" pitchFamily="18" charset="0"/>
            </a:endParaRPr>
          </a:p>
          <a:p>
            <a:pPr algn="just"/>
            <a:endParaRPr lang="it-IT" sz="1000" cap="small" dirty="0" smtClean="0">
              <a:latin typeface="Garamond" pitchFamily="18" charset="0"/>
            </a:endParaRPr>
          </a:p>
          <a:p>
            <a:pPr algn="just"/>
            <a:endParaRPr lang="it-IT" sz="1000" cap="small" dirty="0">
              <a:latin typeface="Garamond" pitchFamily="18" charset="0"/>
            </a:endParaRPr>
          </a:p>
          <a:p>
            <a:pPr algn="just"/>
            <a:endParaRPr lang="it-IT" sz="1000" cap="small" dirty="0" smtClean="0">
              <a:latin typeface="Garamond" pitchFamily="18" charset="0"/>
            </a:endParaRPr>
          </a:p>
          <a:p>
            <a:pPr algn="just"/>
            <a:r>
              <a:rPr lang="it-IT" sz="1600" b="1" dirty="0">
                <a:latin typeface="Garamond" pitchFamily="18" charset="0"/>
              </a:rPr>
              <a:t>R</a:t>
            </a:r>
            <a:r>
              <a:rPr lang="it-IT" sz="1600" b="1" dirty="0" smtClean="0">
                <a:latin typeface="Garamond" pitchFamily="18" charset="0"/>
              </a:rPr>
              <a:t>elatore</a:t>
            </a:r>
            <a:r>
              <a:rPr lang="it-IT" sz="1600" dirty="0" smtClean="0">
                <a:latin typeface="Garamond" pitchFamily="18" charset="0"/>
              </a:rPr>
              <a:t> 	</a:t>
            </a:r>
            <a:r>
              <a:rPr lang="it-IT" sz="1600" b="1" dirty="0" smtClean="0">
                <a:latin typeface="Garamond" pitchFamily="18" charset="0"/>
              </a:rPr>
              <a:t>Simone Furian</a:t>
            </a:r>
          </a:p>
          <a:p>
            <a:pPr algn="just"/>
            <a:r>
              <a:rPr lang="it-IT" sz="1600" dirty="0" smtClean="0">
                <a:latin typeface="Garamond" pitchFamily="18" charset="0"/>
              </a:rPr>
              <a:t>		Avvocato e Dottore Commercialista</a:t>
            </a:r>
          </a:p>
          <a:p>
            <a:pPr algn="just"/>
            <a:r>
              <a:rPr lang="it-IT" sz="1600" dirty="0">
                <a:latin typeface="Garamond" pitchFamily="18" charset="0"/>
              </a:rPr>
              <a:t>	</a:t>
            </a:r>
            <a:r>
              <a:rPr lang="it-IT" sz="1600" dirty="0" smtClean="0">
                <a:latin typeface="Garamond" pitchFamily="18" charset="0"/>
              </a:rPr>
              <a:t>	Studio </a:t>
            </a:r>
            <a:r>
              <a:rPr lang="it-IT" sz="1600" dirty="0" err="1" smtClean="0">
                <a:latin typeface="Garamond" pitchFamily="18" charset="0"/>
              </a:rPr>
              <a:t>Terrin</a:t>
            </a:r>
            <a:r>
              <a:rPr lang="it-IT" sz="1600" dirty="0" smtClean="0">
                <a:latin typeface="Garamond" pitchFamily="18" charset="0"/>
              </a:rPr>
              <a:t> Associati</a:t>
            </a:r>
          </a:p>
          <a:p>
            <a:pPr algn="just"/>
            <a:r>
              <a:rPr lang="it-IT" sz="1600" dirty="0">
                <a:latin typeface="Garamond" pitchFamily="18" charset="0"/>
              </a:rPr>
              <a:t>	</a:t>
            </a:r>
            <a:r>
              <a:rPr lang="it-IT" sz="1600" dirty="0" smtClean="0">
                <a:latin typeface="Garamond" pitchFamily="18" charset="0"/>
              </a:rPr>
              <a:t>	Milano - Padova</a:t>
            </a:r>
            <a:endParaRPr lang="it-IT" sz="1600" dirty="0"/>
          </a:p>
          <a:p>
            <a:pPr algn="just"/>
            <a:endParaRPr lang="it-IT" sz="1400" dirty="0">
              <a:latin typeface="Garamond" pitchFamily="18" charset="0"/>
            </a:endParaRPr>
          </a:p>
          <a:p>
            <a:pPr algn="ctr"/>
            <a:r>
              <a:rPr lang="it-IT" sz="4400" dirty="0"/>
              <a:t> </a:t>
            </a:r>
            <a:endParaRPr lang="it-IT" sz="4400" dirty="0">
              <a:latin typeface="Calibri" pitchFamily="-65" charset="0"/>
            </a:endParaRPr>
          </a:p>
        </p:txBody>
      </p:sp>
      <p:pic>
        <p:nvPicPr>
          <p:cNvPr id="2051" name="Picture 4" descr="logo-terr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1888" y="620713"/>
            <a:ext cx="1800225" cy="881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Segnaposto numero diapositiva 2"/>
          <p:cNvSpPr>
            <a:spLocks noGrp="1"/>
          </p:cNvSpPr>
          <p:nvPr>
            <p:ph type="sldNum" sz="quarter" idx="12"/>
          </p:nvPr>
        </p:nvSpPr>
        <p:spPr/>
        <p:txBody>
          <a:bodyPr/>
          <a:lstStyle/>
          <a:p>
            <a:pPr>
              <a:defRPr/>
            </a:pPr>
            <a:fld id="{CEA71E69-D7D0-41FC-AE7B-92F7428F5DCB}" type="slidenum">
              <a:rPr lang="it-IT" smtClean="0"/>
              <a:pPr>
                <a:defRPr/>
              </a:pPr>
              <a:t>1</a:t>
            </a:fld>
            <a:endParaRPr lang="it-IT"/>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Elementi di base</a:t>
            </a:r>
            <a:endParaRPr lang="it-IT" sz="3200" dirty="0">
              <a:latin typeface="Garamond" pitchFamily="18" charset="0"/>
            </a:endParaRPr>
          </a:p>
        </p:txBody>
      </p:sp>
      <p:sp>
        <p:nvSpPr>
          <p:cNvPr id="3075" name="Rectangle 3"/>
          <p:cNvSpPr>
            <a:spLocks noChangeArrowheads="1"/>
          </p:cNvSpPr>
          <p:nvPr/>
        </p:nvSpPr>
        <p:spPr bwMode="auto">
          <a:xfrm>
            <a:off x="457200" y="1991444"/>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914400">
              <a:spcBef>
                <a:spcPct val="20000"/>
              </a:spcBef>
            </a:pPr>
            <a:r>
              <a:rPr lang="it-IT" sz="2400" dirty="0">
                <a:latin typeface="Garamond" pitchFamily="18" charset="0"/>
              </a:rPr>
              <a:t> </a:t>
            </a:r>
            <a:endParaRPr lang="it-IT" sz="2400" dirty="0" smtClean="0">
              <a:latin typeface="Garamond" pitchFamily="18" charset="0"/>
            </a:endParaRPr>
          </a:p>
          <a:p>
            <a:pPr algn="ctr" defTabSz="914400">
              <a:spcBef>
                <a:spcPct val="20000"/>
              </a:spcBef>
            </a:pPr>
            <a:endParaRPr lang="it-IT" sz="2400" dirty="0">
              <a:latin typeface="Garamond" pitchFamily="18" charset="0"/>
            </a:endParaRPr>
          </a:p>
          <a:p>
            <a:pPr algn="ctr" defTabSz="914400">
              <a:spcBef>
                <a:spcPct val="20000"/>
              </a:spcBef>
            </a:pPr>
            <a:r>
              <a:rPr lang="it-IT" sz="4600" dirty="0" smtClean="0">
                <a:latin typeface="Garamond" pitchFamily="18" charset="0"/>
              </a:rPr>
              <a:t>Il Trust</a:t>
            </a:r>
            <a:endParaRPr lang="it-IT" sz="4600" dirty="0">
              <a:latin typeface="Calibri" pitchFamily="-65"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2</a:t>
            </a:fld>
            <a:endParaRPr lang="it-IT"/>
          </a:p>
        </p:txBody>
      </p:sp>
    </p:spTree>
    <p:extLst>
      <p:ext uri="{BB962C8B-B14F-4D97-AF65-F5344CB8AC3E}">
        <p14:creationId xmlns:p14="http://schemas.microsoft.com/office/powerpoint/2010/main" val="42975686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Elementi di base: il concetto di trust</a:t>
            </a:r>
            <a:endParaRPr lang="it-IT" sz="3200" dirty="0">
              <a:latin typeface="Garamond" pitchFamily="18" charset="0"/>
            </a:endParaRPr>
          </a:p>
        </p:txBody>
      </p:sp>
      <p:sp>
        <p:nvSpPr>
          <p:cNvPr id="3075" name="Rectangle 3"/>
          <p:cNvSpPr>
            <a:spLocks noChangeArrowheads="1"/>
          </p:cNvSpPr>
          <p:nvPr/>
        </p:nvSpPr>
        <p:spPr bwMode="auto">
          <a:xfrm>
            <a:off x="457200" y="1991444"/>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spcBef>
                <a:spcPct val="20000"/>
              </a:spcBef>
            </a:pPr>
            <a:r>
              <a:rPr lang="it-IT" sz="2100" dirty="0" smtClean="0">
                <a:latin typeface="Garamond" pitchFamily="18" charset="0"/>
              </a:rPr>
              <a:t>Il trust è un </a:t>
            </a:r>
            <a:r>
              <a:rPr lang="it-IT" sz="2100" b="1" dirty="0" smtClean="0">
                <a:latin typeface="Garamond" pitchFamily="18" charset="0"/>
              </a:rPr>
              <a:t>rapporto fiduciario:</a:t>
            </a:r>
          </a:p>
          <a:p>
            <a:pPr marL="342900" indent="-342900" algn="just" defTabSz="914400">
              <a:spcBef>
                <a:spcPct val="20000"/>
              </a:spcBef>
              <a:buFont typeface="Arial" panose="020B0604020202020204" pitchFamily="34" charset="0"/>
              <a:buChar char="•"/>
            </a:pPr>
            <a:r>
              <a:rPr lang="it-IT" sz="2100" dirty="0" smtClean="0">
                <a:latin typeface="Garamond" pitchFamily="18" charset="0"/>
              </a:rPr>
              <a:t>in cui un dato soggetto, denominato </a:t>
            </a:r>
            <a:r>
              <a:rPr lang="it-IT" sz="2100" b="1" dirty="0" smtClean="0">
                <a:latin typeface="Garamond" pitchFamily="18" charset="0"/>
              </a:rPr>
              <a:t>trustee</a:t>
            </a:r>
            <a:r>
              <a:rPr lang="it-IT" sz="2100" dirty="0" smtClean="0">
                <a:latin typeface="Garamond" pitchFamily="18" charset="0"/>
              </a:rPr>
              <a:t>, che ha diritti e poteri di un vero e proprio proprietario (</a:t>
            </a:r>
            <a:r>
              <a:rPr lang="it-IT" sz="2100" i="1" dirty="0" err="1" smtClean="0">
                <a:latin typeface="Garamond" pitchFamily="18" charset="0"/>
              </a:rPr>
              <a:t>legal</a:t>
            </a:r>
            <a:r>
              <a:rPr lang="it-IT" sz="2100" i="1" dirty="0" smtClean="0">
                <a:latin typeface="Garamond" pitchFamily="18" charset="0"/>
              </a:rPr>
              <a:t> </a:t>
            </a:r>
            <a:r>
              <a:rPr lang="it-IT" sz="2100" i="1" dirty="0" err="1" smtClean="0">
                <a:latin typeface="Garamond" pitchFamily="18" charset="0"/>
              </a:rPr>
              <a:t>owner</a:t>
            </a:r>
            <a:r>
              <a:rPr lang="it-IT" sz="2100" dirty="0" smtClean="0">
                <a:latin typeface="Garamond" pitchFamily="18" charset="0"/>
              </a:rPr>
              <a:t>), gestisce un patrimonio</a:t>
            </a:r>
          </a:p>
          <a:p>
            <a:pPr marL="342900" indent="-342900" algn="just" defTabSz="914400">
              <a:spcBef>
                <a:spcPct val="20000"/>
              </a:spcBef>
              <a:buFont typeface="Arial" panose="020B0604020202020204" pitchFamily="34" charset="0"/>
              <a:buChar char="•"/>
            </a:pPr>
            <a:r>
              <a:rPr lang="it-IT" sz="2100" dirty="0" smtClean="0">
                <a:latin typeface="Garamond" pitchFamily="18" charset="0"/>
              </a:rPr>
              <a:t>che gli è stato trasmesso da un altro soggetto, denominato </a:t>
            </a:r>
            <a:r>
              <a:rPr lang="it-IT" sz="2100" b="1" dirty="0" smtClean="0">
                <a:latin typeface="Garamond" pitchFamily="18" charset="0"/>
              </a:rPr>
              <a:t>disponente</a:t>
            </a:r>
            <a:endParaRPr lang="it-IT" sz="2100" dirty="0" smtClean="0">
              <a:latin typeface="Garamond" pitchFamily="18" charset="0"/>
            </a:endParaRPr>
          </a:p>
          <a:p>
            <a:pPr marL="342900" indent="-342900" algn="just" defTabSz="914400">
              <a:spcBef>
                <a:spcPct val="20000"/>
              </a:spcBef>
              <a:buFont typeface="Arial" panose="020B0604020202020204" pitchFamily="34" charset="0"/>
              <a:buChar char="•"/>
            </a:pPr>
            <a:r>
              <a:rPr lang="it-IT" sz="2100" dirty="0" smtClean="0">
                <a:latin typeface="Garamond" pitchFamily="18" charset="0"/>
              </a:rPr>
              <a:t>per uno scopo prestabilito, purché lecito e non contrario all’ordine pubblico,</a:t>
            </a:r>
          </a:p>
          <a:p>
            <a:pPr marL="342900" indent="-342900" algn="just" defTabSz="914400">
              <a:spcBef>
                <a:spcPct val="20000"/>
              </a:spcBef>
              <a:buFont typeface="Arial" panose="020B0604020202020204" pitchFamily="34" charset="0"/>
              <a:buChar char="•"/>
            </a:pPr>
            <a:r>
              <a:rPr lang="it-IT" sz="2100" dirty="0" smtClean="0">
                <a:latin typeface="Garamond" pitchFamily="18" charset="0"/>
              </a:rPr>
              <a:t>nell’interesse di uno o più </a:t>
            </a:r>
            <a:r>
              <a:rPr lang="it-IT" sz="2100" b="1" dirty="0" smtClean="0">
                <a:latin typeface="Garamond" pitchFamily="18" charset="0"/>
              </a:rPr>
              <a:t>beneficiari</a:t>
            </a:r>
            <a:r>
              <a:rPr lang="it-IT" sz="2100" dirty="0" smtClean="0">
                <a:latin typeface="Garamond" pitchFamily="18" charset="0"/>
              </a:rPr>
              <a:t> o per un </a:t>
            </a:r>
            <a:r>
              <a:rPr lang="it-IT" sz="2100" b="1" dirty="0" smtClean="0">
                <a:latin typeface="Garamond" pitchFamily="18" charset="0"/>
              </a:rPr>
              <a:t>fine specifico</a:t>
            </a:r>
            <a:r>
              <a:rPr lang="it-IT" sz="2100" dirty="0" smtClean="0">
                <a:latin typeface="Garamond" pitchFamily="18" charset="0"/>
              </a:rPr>
              <a:t>. </a:t>
            </a:r>
            <a:endParaRPr lang="it-IT" sz="2100" dirty="0">
              <a:latin typeface="Garamond" pitchFamily="18" charset="0"/>
            </a:endParaRPr>
          </a:p>
          <a:p>
            <a:pPr marL="342900" indent="-342900" algn="just" defTabSz="914400">
              <a:spcBef>
                <a:spcPct val="20000"/>
              </a:spcBef>
              <a:buFont typeface="Arial" charset="0"/>
              <a:buChar char="•"/>
            </a:pPr>
            <a:endParaRPr lang="it-IT" dirty="0">
              <a:latin typeface="Calibri" pitchFamily="-65"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3</a:t>
            </a:fld>
            <a:endParaRPr lang="it-IT"/>
          </a:p>
        </p:txBody>
      </p:sp>
    </p:spTree>
    <p:extLst>
      <p:ext uri="{BB962C8B-B14F-4D97-AF65-F5344CB8AC3E}">
        <p14:creationId xmlns:p14="http://schemas.microsoft.com/office/powerpoint/2010/main" val="209082761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a:latin typeface="Garamond" pitchFamily="18" charset="0"/>
              </a:rPr>
              <a:t>Elementi di base: il concetto di </a:t>
            </a:r>
            <a:r>
              <a:rPr lang="it-IT" sz="3200" dirty="0" smtClean="0">
                <a:latin typeface="Garamond" pitchFamily="18" charset="0"/>
              </a:rPr>
              <a:t>trust (segue)</a:t>
            </a:r>
            <a:endParaRPr lang="it-IT" sz="32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grpSp>
        <p:nvGrpSpPr>
          <p:cNvPr id="31" name="Gruppo 30"/>
          <p:cNvGrpSpPr/>
          <p:nvPr/>
        </p:nvGrpSpPr>
        <p:grpSpPr>
          <a:xfrm>
            <a:off x="539551" y="1412776"/>
            <a:ext cx="7704857" cy="4989093"/>
            <a:chOff x="539551" y="1752276"/>
            <a:chExt cx="7704857" cy="4989093"/>
          </a:xfrm>
        </p:grpSpPr>
        <p:grpSp>
          <p:nvGrpSpPr>
            <p:cNvPr id="9" name="Gruppo 8"/>
            <p:cNvGrpSpPr/>
            <p:nvPr/>
          </p:nvGrpSpPr>
          <p:grpSpPr>
            <a:xfrm>
              <a:off x="683568" y="1752276"/>
              <a:ext cx="7560840" cy="2583577"/>
              <a:chOff x="683568" y="2112316"/>
              <a:chExt cx="7560840" cy="2583577"/>
            </a:xfrm>
          </p:grpSpPr>
          <p:grpSp>
            <p:nvGrpSpPr>
              <p:cNvPr id="13" name="Gruppo 12"/>
              <p:cNvGrpSpPr/>
              <p:nvPr/>
            </p:nvGrpSpPr>
            <p:grpSpPr>
              <a:xfrm>
                <a:off x="741336" y="2112316"/>
                <a:ext cx="7168184" cy="2223577"/>
                <a:chOff x="741336" y="2458366"/>
                <a:chExt cx="7168184" cy="2223577"/>
              </a:xfrm>
            </p:grpSpPr>
            <p:sp>
              <p:nvSpPr>
                <p:cNvPr id="2" name="Rettangolo arrotondato 1"/>
                <p:cNvSpPr/>
                <p:nvPr/>
              </p:nvSpPr>
              <p:spPr>
                <a:xfrm>
                  <a:off x="741336" y="2458366"/>
                  <a:ext cx="1296144" cy="452587"/>
                </a:xfrm>
                <a:prstGeom prst="roundRect">
                  <a:avLst/>
                </a:prstGeom>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it-IT"/>
                </a:p>
              </p:txBody>
            </p:sp>
            <p:sp>
              <p:nvSpPr>
                <p:cNvPr id="6" name="Rettangolo arrotondato 5"/>
                <p:cNvSpPr/>
                <p:nvPr/>
              </p:nvSpPr>
              <p:spPr>
                <a:xfrm>
                  <a:off x="2724944" y="2458366"/>
                  <a:ext cx="1296144" cy="452588"/>
                </a:xfrm>
                <a:prstGeom prst="roundRect">
                  <a:avLst/>
                </a:prstGeom>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it-IT" dirty="0"/>
                </a:p>
              </p:txBody>
            </p:sp>
            <p:sp>
              <p:nvSpPr>
                <p:cNvPr id="7" name="Rettangolo arrotondato 6"/>
                <p:cNvSpPr/>
                <p:nvPr/>
              </p:nvSpPr>
              <p:spPr>
                <a:xfrm>
                  <a:off x="4669160" y="2458366"/>
                  <a:ext cx="1296144" cy="452588"/>
                </a:xfrm>
                <a:prstGeom prst="roundRect">
                  <a:avLst/>
                </a:prstGeom>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it-IT" dirty="0"/>
                </a:p>
              </p:txBody>
            </p:sp>
            <p:sp>
              <p:nvSpPr>
                <p:cNvPr id="8" name="Rettangolo arrotondato 7"/>
                <p:cNvSpPr/>
                <p:nvPr/>
              </p:nvSpPr>
              <p:spPr>
                <a:xfrm>
                  <a:off x="6613376" y="2458366"/>
                  <a:ext cx="1296144" cy="452588"/>
                </a:xfrm>
                <a:prstGeom prst="roundRect">
                  <a:avLst/>
                </a:prstGeom>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it-IT" dirty="0"/>
                </a:p>
              </p:txBody>
            </p:sp>
            <p:sp>
              <p:nvSpPr>
                <p:cNvPr id="4" name="Ovale 3"/>
                <p:cNvSpPr/>
                <p:nvPr/>
              </p:nvSpPr>
              <p:spPr>
                <a:xfrm>
                  <a:off x="741336" y="3961863"/>
                  <a:ext cx="1296144" cy="72008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
              <p:nvSpPr>
                <p:cNvPr id="10" name="Ovale 9"/>
                <p:cNvSpPr/>
                <p:nvPr/>
              </p:nvSpPr>
              <p:spPr>
                <a:xfrm>
                  <a:off x="2724944" y="3241783"/>
                  <a:ext cx="1296144" cy="7200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1" name="Ovale 10"/>
                <p:cNvSpPr/>
                <p:nvPr/>
              </p:nvSpPr>
              <p:spPr>
                <a:xfrm>
                  <a:off x="4669160" y="3961863"/>
                  <a:ext cx="1296144"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e 11"/>
                <p:cNvSpPr/>
                <p:nvPr/>
              </p:nvSpPr>
              <p:spPr>
                <a:xfrm>
                  <a:off x="6613376" y="3961863"/>
                  <a:ext cx="1296144" cy="72008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t-IT"/>
                </a:p>
              </p:txBody>
            </p:sp>
            <p:sp>
              <p:nvSpPr>
                <p:cNvPr id="5" name="Freccia a destra 4"/>
                <p:cNvSpPr/>
                <p:nvPr/>
              </p:nvSpPr>
              <p:spPr>
                <a:xfrm>
                  <a:off x="6013884" y="4082405"/>
                  <a:ext cx="550912" cy="48966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it-IT"/>
                </a:p>
              </p:txBody>
            </p:sp>
            <p:sp>
              <p:nvSpPr>
                <p:cNvPr id="14" name="Freccia a destra 13"/>
                <p:cNvSpPr/>
                <p:nvPr/>
              </p:nvSpPr>
              <p:spPr>
                <a:xfrm>
                  <a:off x="2555776" y="4082405"/>
                  <a:ext cx="1656184" cy="48966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it-IT"/>
                </a:p>
              </p:txBody>
            </p:sp>
            <p:sp>
              <p:nvSpPr>
                <p:cNvPr id="16" name="Freccia a destra 15"/>
                <p:cNvSpPr/>
                <p:nvPr/>
              </p:nvSpPr>
              <p:spPr>
                <a:xfrm rot="20195783">
                  <a:off x="2074293" y="3614364"/>
                  <a:ext cx="550912" cy="489663"/>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it-IT"/>
                </a:p>
              </p:txBody>
            </p:sp>
            <p:sp>
              <p:nvSpPr>
                <p:cNvPr id="17" name="Freccia a destra 16"/>
                <p:cNvSpPr/>
                <p:nvPr/>
              </p:nvSpPr>
              <p:spPr>
                <a:xfrm rot="1224197">
                  <a:off x="4136018" y="3653687"/>
                  <a:ext cx="550912" cy="489663"/>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it-IT"/>
                </a:p>
              </p:txBody>
            </p:sp>
          </p:grpSp>
          <p:sp>
            <p:nvSpPr>
              <p:cNvPr id="15" name="CasellaDiTesto 14"/>
              <p:cNvSpPr txBox="1"/>
              <p:nvPr/>
            </p:nvSpPr>
            <p:spPr>
              <a:xfrm>
                <a:off x="683568" y="2154342"/>
                <a:ext cx="1584176" cy="338554"/>
              </a:xfrm>
              <a:prstGeom prst="rect">
                <a:avLst/>
              </a:prstGeom>
              <a:noFill/>
            </p:spPr>
            <p:txBody>
              <a:bodyPr wrap="square" rtlCol="0">
                <a:spAutoFit/>
              </a:bodyPr>
              <a:lstStyle/>
              <a:p>
                <a:r>
                  <a:rPr lang="it-IT" sz="1600" dirty="0" smtClean="0"/>
                  <a:t>Conferimento</a:t>
                </a:r>
              </a:p>
            </p:txBody>
          </p:sp>
          <p:sp>
            <p:nvSpPr>
              <p:cNvPr id="20" name="CasellaDiTesto 19"/>
              <p:cNvSpPr txBox="1"/>
              <p:nvPr/>
            </p:nvSpPr>
            <p:spPr>
              <a:xfrm>
                <a:off x="2843808" y="2154342"/>
                <a:ext cx="1584176" cy="338554"/>
              </a:xfrm>
              <a:prstGeom prst="rect">
                <a:avLst/>
              </a:prstGeom>
              <a:noFill/>
            </p:spPr>
            <p:txBody>
              <a:bodyPr wrap="square" rtlCol="0">
                <a:spAutoFit/>
              </a:bodyPr>
              <a:lstStyle/>
              <a:p>
                <a:r>
                  <a:rPr lang="it-IT" sz="1600" dirty="0" smtClean="0"/>
                  <a:t>Controllo</a:t>
                </a:r>
              </a:p>
            </p:txBody>
          </p:sp>
          <p:sp>
            <p:nvSpPr>
              <p:cNvPr id="21" name="CasellaDiTesto 20"/>
              <p:cNvSpPr txBox="1"/>
              <p:nvPr/>
            </p:nvSpPr>
            <p:spPr>
              <a:xfrm>
                <a:off x="4788024" y="2154342"/>
                <a:ext cx="1584176" cy="338554"/>
              </a:xfrm>
              <a:prstGeom prst="rect">
                <a:avLst/>
              </a:prstGeom>
              <a:noFill/>
            </p:spPr>
            <p:txBody>
              <a:bodyPr wrap="square" rtlCol="0">
                <a:spAutoFit/>
              </a:bodyPr>
              <a:lstStyle/>
              <a:p>
                <a:r>
                  <a:rPr lang="it-IT" sz="1600" dirty="0" smtClean="0"/>
                  <a:t>Gestione</a:t>
                </a:r>
              </a:p>
            </p:txBody>
          </p:sp>
          <p:sp>
            <p:nvSpPr>
              <p:cNvPr id="22" name="CasellaDiTesto 21"/>
              <p:cNvSpPr txBox="1"/>
              <p:nvPr/>
            </p:nvSpPr>
            <p:spPr>
              <a:xfrm>
                <a:off x="6660232" y="2154342"/>
                <a:ext cx="1584176" cy="338554"/>
              </a:xfrm>
              <a:prstGeom prst="rect">
                <a:avLst/>
              </a:prstGeom>
              <a:noFill/>
            </p:spPr>
            <p:txBody>
              <a:bodyPr wrap="square" rtlCol="0">
                <a:spAutoFit/>
              </a:bodyPr>
              <a:lstStyle/>
              <a:p>
                <a:r>
                  <a:rPr lang="it-IT" sz="1600" dirty="0" smtClean="0"/>
                  <a:t>Godimento</a:t>
                </a:r>
              </a:p>
            </p:txBody>
          </p:sp>
          <p:sp>
            <p:nvSpPr>
              <p:cNvPr id="23" name="CasellaDiTesto 22"/>
              <p:cNvSpPr txBox="1"/>
              <p:nvPr/>
            </p:nvSpPr>
            <p:spPr>
              <a:xfrm>
                <a:off x="755576" y="3806576"/>
                <a:ext cx="1584176" cy="338554"/>
              </a:xfrm>
              <a:prstGeom prst="rect">
                <a:avLst/>
              </a:prstGeom>
              <a:noFill/>
            </p:spPr>
            <p:txBody>
              <a:bodyPr wrap="square" rtlCol="0">
                <a:spAutoFit/>
              </a:bodyPr>
              <a:lstStyle/>
              <a:p>
                <a:r>
                  <a:rPr lang="it-IT" sz="1600" b="1" dirty="0" smtClean="0"/>
                  <a:t>Disponente</a:t>
                </a:r>
              </a:p>
            </p:txBody>
          </p:sp>
          <p:sp>
            <p:nvSpPr>
              <p:cNvPr id="24" name="CasellaDiTesto 23"/>
              <p:cNvSpPr txBox="1"/>
              <p:nvPr/>
            </p:nvSpPr>
            <p:spPr>
              <a:xfrm>
                <a:off x="2843808" y="3090446"/>
                <a:ext cx="1584176" cy="338554"/>
              </a:xfrm>
              <a:prstGeom prst="rect">
                <a:avLst/>
              </a:prstGeom>
              <a:noFill/>
            </p:spPr>
            <p:txBody>
              <a:bodyPr wrap="square" rtlCol="0">
                <a:spAutoFit/>
              </a:bodyPr>
              <a:lstStyle/>
              <a:p>
                <a:r>
                  <a:rPr lang="it-IT" sz="1600" b="1" dirty="0" err="1" smtClean="0"/>
                  <a:t>Protector</a:t>
                </a:r>
                <a:endParaRPr lang="it-IT" sz="1600" b="1" dirty="0" smtClean="0"/>
              </a:p>
            </p:txBody>
          </p:sp>
          <p:sp>
            <p:nvSpPr>
              <p:cNvPr id="25" name="CasellaDiTesto 24"/>
              <p:cNvSpPr txBox="1"/>
              <p:nvPr/>
            </p:nvSpPr>
            <p:spPr>
              <a:xfrm>
                <a:off x="4860032" y="3806576"/>
                <a:ext cx="1584176" cy="338554"/>
              </a:xfrm>
              <a:prstGeom prst="rect">
                <a:avLst/>
              </a:prstGeom>
              <a:noFill/>
            </p:spPr>
            <p:txBody>
              <a:bodyPr wrap="square" rtlCol="0">
                <a:spAutoFit/>
              </a:bodyPr>
              <a:lstStyle/>
              <a:p>
                <a:r>
                  <a:rPr lang="it-IT" sz="1600" b="1" dirty="0" smtClean="0"/>
                  <a:t>Trustee</a:t>
                </a:r>
              </a:p>
            </p:txBody>
          </p:sp>
          <p:sp>
            <p:nvSpPr>
              <p:cNvPr id="26" name="CasellaDiTesto 25"/>
              <p:cNvSpPr txBox="1"/>
              <p:nvPr/>
            </p:nvSpPr>
            <p:spPr>
              <a:xfrm>
                <a:off x="6660232" y="3810526"/>
                <a:ext cx="1584176" cy="338554"/>
              </a:xfrm>
              <a:prstGeom prst="rect">
                <a:avLst/>
              </a:prstGeom>
              <a:noFill/>
            </p:spPr>
            <p:txBody>
              <a:bodyPr wrap="square" rtlCol="0">
                <a:spAutoFit/>
              </a:bodyPr>
              <a:lstStyle/>
              <a:p>
                <a:r>
                  <a:rPr lang="it-IT" sz="1600" b="1" dirty="0" smtClean="0"/>
                  <a:t>Beneficiari</a:t>
                </a:r>
              </a:p>
            </p:txBody>
          </p:sp>
          <p:cxnSp>
            <p:nvCxnSpPr>
              <p:cNvPr id="19" name="Connettore 1 18"/>
              <p:cNvCxnSpPr>
                <a:stCxn id="2" idx="2"/>
                <a:endCxn id="4" idx="0"/>
              </p:cNvCxnSpPr>
              <p:nvPr/>
            </p:nvCxnSpPr>
            <p:spPr>
              <a:xfrm>
                <a:off x="1389408" y="2564903"/>
                <a:ext cx="0" cy="105091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9" name="Connettore 1 28"/>
              <p:cNvCxnSpPr/>
              <p:nvPr/>
            </p:nvCxnSpPr>
            <p:spPr>
              <a:xfrm>
                <a:off x="3373016" y="2564904"/>
                <a:ext cx="0" cy="32400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0" name="Connettore 1 29"/>
              <p:cNvCxnSpPr/>
              <p:nvPr/>
            </p:nvCxnSpPr>
            <p:spPr>
              <a:xfrm>
                <a:off x="5292080" y="2564904"/>
                <a:ext cx="0" cy="104400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2" name="Connettore 1 31"/>
              <p:cNvCxnSpPr/>
              <p:nvPr/>
            </p:nvCxnSpPr>
            <p:spPr>
              <a:xfrm>
                <a:off x="7261448" y="2546576"/>
                <a:ext cx="0" cy="104400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3" name="Connettore 1 32"/>
              <p:cNvCxnSpPr/>
              <p:nvPr/>
            </p:nvCxnSpPr>
            <p:spPr>
              <a:xfrm>
                <a:off x="1427895" y="4335893"/>
                <a:ext cx="0" cy="36000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4" name="Connettore 1 33"/>
              <p:cNvCxnSpPr/>
              <p:nvPr/>
            </p:nvCxnSpPr>
            <p:spPr>
              <a:xfrm>
                <a:off x="3383868" y="3615813"/>
                <a:ext cx="0" cy="25200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5" name="Connettore 1 34"/>
              <p:cNvCxnSpPr/>
              <p:nvPr/>
            </p:nvCxnSpPr>
            <p:spPr>
              <a:xfrm>
                <a:off x="3383868" y="4113096"/>
                <a:ext cx="0" cy="39600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6" name="Connettore 1 35"/>
              <p:cNvCxnSpPr/>
              <p:nvPr/>
            </p:nvCxnSpPr>
            <p:spPr>
              <a:xfrm>
                <a:off x="5328974" y="4335893"/>
                <a:ext cx="0" cy="21600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7" name="Connettore 1 36"/>
              <p:cNvCxnSpPr/>
              <p:nvPr/>
            </p:nvCxnSpPr>
            <p:spPr>
              <a:xfrm>
                <a:off x="7308304" y="4329096"/>
                <a:ext cx="0" cy="21600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sp>
          <p:nvSpPr>
            <p:cNvPr id="27" name="Rettangolo arrotondato 26"/>
            <p:cNvSpPr/>
            <p:nvPr/>
          </p:nvSpPr>
          <p:spPr>
            <a:xfrm>
              <a:off x="539551" y="4335853"/>
              <a:ext cx="1667927" cy="1968243"/>
            </a:xfrm>
            <a:prstGeom prst="roundRect">
              <a:avLst/>
            </a:prstGeom>
            <a:no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8" name="CasellaDiTesto 27"/>
            <p:cNvSpPr txBox="1"/>
            <p:nvPr/>
          </p:nvSpPr>
          <p:spPr>
            <a:xfrm>
              <a:off x="539551" y="4365104"/>
              <a:ext cx="1667927" cy="1938992"/>
            </a:xfrm>
            <a:prstGeom prst="rect">
              <a:avLst/>
            </a:prstGeom>
            <a:noFill/>
          </p:spPr>
          <p:txBody>
            <a:bodyPr wrap="square" rtlCol="0">
              <a:spAutoFit/>
            </a:bodyPr>
            <a:lstStyle/>
            <a:p>
              <a:pPr marL="171450" indent="-171450">
                <a:buFont typeface="Arial" panose="020B0604020202020204" pitchFamily="34" charset="0"/>
                <a:buChar char="•"/>
              </a:pPr>
              <a:r>
                <a:rPr lang="it-IT" sz="1200" dirty="0" smtClean="0"/>
                <a:t>Istituisce il trust</a:t>
              </a:r>
            </a:p>
            <a:p>
              <a:pPr marL="171450" indent="-171450">
                <a:buFont typeface="Arial" panose="020B0604020202020204" pitchFamily="34" charset="0"/>
                <a:buChar char="•"/>
              </a:pPr>
              <a:r>
                <a:rPr lang="it-IT" sz="1200" dirty="0" smtClean="0"/>
                <a:t>Conferisce i beni al trustee</a:t>
              </a:r>
            </a:p>
            <a:p>
              <a:pPr marL="171450" indent="-171450">
                <a:buFont typeface="Arial" panose="020B0604020202020204" pitchFamily="34" charset="0"/>
                <a:buChar char="•"/>
              </a:pPr>
              <a:r>
                <a:rPr lang="it-IT" sz="1200" dirty="0" smtClean="0"/>
                <a:t>Stabilisce nell’atto istitutivo lo statuto del trust</a:t>
              </a:r>
            </a:p>
            <a:p>
              <a:pPr marL="171450" indent="-171450">
                <a:buFont typeface="Arial" panose="020B0604020202020204" pitchFamily="34" charset="0"/>
                <a:buChar char="•"/>
              </a:pPr>
              <a:r>
                <a:rPr lang="it-IT" sz="1200" dirty="0" smtClean="0"/>
                <a:t>Il conferimento è di norma irrevocabile</a:t>
              </a:r>
            </a:p>
            <a:p>
              <a:pPr marL="171450" indent="-171450">
                <a:buFont typeface="Arial" panose="020B0604020202020204" pitchFamily="34" charset="0"/>
                <a:buChar char="•"/>
              </a:pPr>
              <a:r>
                <a:rPr lang="it-IT" sz="1200" dirty="0" smtClean="0"/>
                <a:t>Può riservare per sé alcuni poteri</a:t>
              </a:r>
              <a:endParaRPr lang="it-IT" sz="1200" dirty="0"/>
            </a:p>
          </p:txBody>
        </p:sp>
        <p:sp>
          <p:nvSpPr>
            <p:cNvPr id="42" name="Rettangolo arrotondato 41"/>
            <p:cNvSpPr/>
            <p:nvPr/>
          </p:nvSpPr>
          <p:spPr>
            <a:xfrm>
              <a:off x="2555776" y="4169645"/>
              <a:ext cx="1667927" cy="2472425"/>
            </a:xfrm>
            <a:prstGeom prst="roundRect">
              <a:avLst/>
            </a:prstGeom>
            <a:no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3" name="Rettangolo arrotondato 42"/>
            <p:cNvSpPr/>
            <p:nvPr/>
          </p:nvSpPr>
          <p:spPr>
            <a:xfrm>
              <a:off x="4295711" y="4179993"/>
              <a:ext cx="2076489" cy="2561376"/>
            </a:xfrm>
            <a:prstGeom prst="roundRect">
              <a:avLst/>
            </a:prstGeom>
            <a:no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4" name="Rettangolo arrotondato 43"/>
            <p:cNvSpPr/>
            <p:nvPr/>
          </p:nvSpPr>
          <p:spPr>
            <a:xfrm>
              <a:off x="6455950" y="4174341"/>
              <a:ext cx="1668831" cy="2567027"/>
            </a:xfrm>
            <a:prstGeom prst="roundRect">
              <a:avLst/>
            </a:prstGeom>
            <a:no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5" name="CasellaDiTesto 44"/>
            <p:cNvSpPr txBox="1"/>
            <p:nvPr/>
          </p:nvSpPr>
          <p:spPr>
            <a:xfrm>
              <a:off x="2544033" y="4149080"/>
              <a:ext cx="1667927" cy="2492990"/>
            </a:xfrm>
            <a:prstGeom prst="rect">
              <a:avLst/>
            </a:prstGeom>
            <a:noFill/>
          </p:spPr>
          <p:txBody>
            <a:bodyPr wrap="square" rtlCol="0">
              <a:spAutoFit/>
            </a:bodyPr>
            <a:lstStyle/>
            <a:p>
              <a:pPr marL="171450" indent="-171450">
                <a:buFont typeface="Arial" panose="020B0604020202020204" pitchFamily="34" charset="0"/>
                <a:buChar char="•"/>
              </a:pPr>
              <a:r>
                <a:rPr lang="it-IT" sz="1200" dirty="0" smtClean="0"/>
                <a:t>Controlla l’operato del trustee</a:t>
              </a:r>
            </a:p>
            <a:p>
              <a:pPr marL="171450" indent="-171450">
                <a:buFont typeface="Arial" panose="020B0604020202020204" pitchFamily="34" charset="0"/>
                <a:buChar char="•"/>
              </a:pPr>
              <a:r>
                <a:rPr lang="it-IT" sz="1200" dirty="0" smtClean="0"/>
                <a:t>Vigila sull’osservanza delle direttive impartite dal disponente</a:t>
              </a:r>
            </a:p>
            <a:p>
              <a:pPr marL="171450" indent="-171450">
                <a:buFont typeface="Arial" panose="020B0604020202020204" pitchFamily="34" charset="0"/>
                <a:buChar char="•"/>
              </a:pPr>
              <a:r>
                <a:rPr lang="it-IT" sz="1200" dirty="0" smtClean="0"/>
                <a:t>Può avere poteri di nomina e di veto</a:t>
              </a:r>
            </a:p>
            <a:p>
              <a:pPr marL="171450" indent="-171450">
                <a:buFont typeface="Arial" panose="020B0604020202020204" pitchFamily="34" charset="0"/>
                <a:buChar char="•"/>
              </a:pPr>
              <a:r>
                <a:rPr lang="it-IT" sz="1200" dirty="0" smtClean="0"/>
                <a:t>Può avere alcuni dei poteri normalmente attribuiti al trustee</a:t>
              </a:r>
              <a:endParaRPr lang="it-IT" sz="1200" dirty="0"/>
            </a:p>
          </p:txBody>
        </p:sp>
        <p:sp>
          <p:nvSpPr>
            <p:cNvPr id="46" name="CasellaDiTesto 45"/>
            <p:cNvSpPr txBox="1"/>
            <p:nvPr/>
          </p:nvSpPr>
          <p:spPr>
            <a:xfrm>
              <a:off x="4379462" y="4200548"/>
              <a:ext cx="1992738" cy="2492990"/>
            </a:xfrm>
            <a:prstGeom prst="rect">
              <a:avLst/>
            </a:prstGeom>
            <a:noFill/>
          </p:spPr>
          <p:txBody>
            <a:bodyPr wrap="square" rtlCol="0">
              <a:spAutoFit/>
            </a:bodyPr>
            <a:lstStyle/>
            <a:p>
              <a:pPr marL="171450" indent="-171450">
                <a:buFont typeface="Arial" panose="020B0604020202020204" pitchFamily="34" charset="0"/>
                <a:buChar char="•"/>
              </a:pPr>
              <a:r>
                <a:rPr lang="it-IT" sz="1200" dirty="0" smtClean="0"/>
                <a:t>Detiene la proprietà dei beni in trust</a:t>
              </a:r>
            </a:p>
            <a:p>
              <a:pPr marL="171450" indent="-171450">
                <a:buFont typeface="Arial" panose="020B0604020202020204" pitchFamily="34" charset="0"/>
                <a:buChar char="•"/>
              </a:pPr>
              <a:r>
                <a:rPr lang="it-IT" sz="1200" dirty="0" smtClean="0"/>
                <a:t>I beni restano separati dal suo patrimonio personale</a:t>
              </a:r>
            </a:p>
            <a:p>
              <a:pPr marL="171450" indent="-171450">
                <a:buFont typeface="Arial" panose="020B0604020202020204" pitchFamily="34" charset="0"/>
                <a:buChar char="•"/>
              </a:pPr>
              <a:r>
                <a:rPr lang="it-IT" sz="1200" dirty="0" smtClean="0"/>
                <a:t>Svolge la sua attività nell’interesse dei beneficiari</a:t>
              </a:r>
            </a:p>
            <a:p>
              <a:pPr marL="171450" indent="-171450">
                <a:buFont typeface="Arial" panose="020B0604020202020204" pitchFamily="34" charset="0"/>
                <a:buChar char="•"/>
              </a:pPr>
              <a:r>
                <a:rPr lang="it-IT" sz="1200" dirty="0" smtClean="0"/>
                <a:t>Poteri e doveri sono stabiliti dall’atto istitutivo</a:t>
              </a:r>
            </a:p>
            <a:p>
              <a:pPr marL="171450" indent="-171450">
                <a:buFont typeface="Arial" panose="020B0604020202020204" pitchFamily="34" charset="0"/>
                <a:buChar char="•"/>
              </a:pPr>
              <a:r>
                <a:rPr lang="it-IT" sz="1200" dirty="0" smtClean="0"/>
                <a:t>Può svolgere professionalmente l’attività del trustee</a:t>
              </a:r>
              <a:endParaRPr lang="it-IT" sz="1200" dirty="0"/>
            </a:p>
          </p:txBody>
        </p:sp>
        <p:sp>
          <p:nvSpPr>
            <p:cNvPr id="47" name="CasellaDiTesto 46"/>
            <p:cNvSpPr txBox="1"/>
            <p:nvPr/>
          </p:nvSpPr>
          <p:spPr>
            <a:xfrm>
              <a:off x="6455950" y="4207728"/>
              <a:ext cx="1788458" cy="2492990"/>
            </a:xfrm>
            <a:prstGeom prst="rect">
              <a:avLst/>
            </a:prstGeom>
            <a:noFill/>
          </p:spPr>
          <p:txBody>
            <a:bodyPr wrap="square" rtlCol="0">
              <a:spAutoFit/>
            </a:bodyPr>
            <a:lstStyle/>
            <a:p>
              <a:pPr marL="171450" indent="-171450">
                <a:buFont typeface="Arial" panose="020B0604020202020204" pitchFamily="34" charset="0"/>
                <a:buChar char="•"/>
              </a:pPr>
              <a:r>
                <a:rPr lang="it-IT" sz="1200" dirty="0" smtClean="0"/>
                <a:t>Destinatari dei benefici economici</a:t>
              </a:r>
            </a:p>
            <a:p>
              <a:pPr marL="171450" indent="-171450">
                <a:buFont typeface="Arial" panose="020B0604020202020204" pitchFamily="34" charset="0"/>
                <a:buChar char="•"/>
              </a:pPr>
              <a:r>
                <a:rPr lang="it-IT" sz="1200" dirty="0" smtClean="0"/>
                <a:t>Sono legittimati ad agire nei confronti del trustee</a:t>
              </a:r>
            </a:p>
            <a:p>
              <a:pPr marL="171450" indent="-171450">
                <a:buFont typeface="Arial" panose="020B0604020202020204" pitchFamily="34" charset="0"/>
                <a:buChar char="•"/>
              </a:pPr>
              <a:r>
                <a:rPr lang="it-IT" sz="1200" dirty="0" smtClean="0"/>
                <a:t>I criteri per l’erogazione dei benefici sono stabiliti dall’atto istitutivo</a:t>
              </a:r>
            </a:p>
            <a:p>
              <a:pPr marL="171450" indent="-171450">
                <a:buFont typeface="Arial" panose="020B0604020202020204" pitchFamily="34" charset="0"/>
                <a:buChar char="•"/>
              </a:pPr>
              <a:r>
                <a:rPr lang="it-IT" sz="1200" dirty="0" smtClean="0"/>
                <a:t>Possono rinunciare al loro diritto o disporne a favore di terzi</a:t>
              </a:r>
              <a:endParaRPr lang="it-IT" sz="1200" dirty="0"/>
            </a:p>
          </p:txBody>
        </p:sp>
      </p:grpSp>
      <p:sp>
        <p:nvSpPr>
          <p:cNvPr id="38" name="Segnaposto numero diapositiva 37"/>
          <p:cNvSpPr>
            <a:spLocks noGrp="1"/>
          </p:cNvSpPr>
          <p:nvPr>
            <p:ph type="sldNum" sz="quarter" idx="12"/>
          </p:nvPr>
        </p:nvSpPr>
        <p:spPr/>
        <p:txBody>
          <a:bodyPr/>
          <a:lstStyle/>
          <a:p>
            <a:pPr>
              <a:defRPr/>
            </a:pPr>
            <a:fld id="{CEA71E69-D7D0-41FC-AE7B-92F7428F5DCB}" type="slidenum">
              <a:rPr lang="it-IT" smtClean="0"/>
              <a:pPr>
                <a:defRPr/>
              </a:pPr>
              <a:t>4</a:t>
            </a:fld>
            <a:endParaRPr lang="it-IT"/>
          </a:p>
        </p:txBody>
      </p:sp>
    </p:spTree>
    <p:extLst>
      <p:ext uri="{BB962C8B-B14F-4D97-AF65-F5344CB8AC3E}">
        <p14:creationId xmlns:p14="http://schemas.microsoft.com/office/powerpoint/2010/main" val="375564900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Elementi di base: effetto </a:t>
            </a:r>
            <a:r>
              <a:rPr lang="it-IT" sz="3200" dirty="0">
                <a:latin typeface="Garamond" pitchFamily="18" charset="0"/>
              </a:rPr>
              <a:t>segregativo del </a:t>
            </a:r>
            <a:r>
              <a:rPr lang="it-IT" sz="3200" dirty="0" smtClean="0">
                <a:latin typeface="Garamond" pitchFamily="18" charset="0"/>
              </a:rPr>
              <a:t>trust</a:t>
            </a:r>
            <a:endParaRPr lang="it-IT" sz="3200" dirty="0">
              <a:latin typeface="Garamond" pitchFamily="18" charset="0"/>
            </a:endParaRPr>
          </a:p>
        </p:txBody>
      </p:sp>
      <p:sp>
        <p:nvSpPr>
          <p:cNvPr id="3075" name="Rectangle 3"/>
          <p:cNvSpPr>
            <a:spLocks noChangeArrowheads="1"/>
          </p:cNvSpPr>
          <p:nvPr/>
        </p:nvSpPr>
        <p:spPr bwMode="auto">
          <a:xfrm>
            <a:off x="457200" y="1991444"/>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spcBef>
                <a:spcPct val="20000"/>
              </a:spcBef>
            </a:pPr>
            <a:r>
              <a:rPr lang="it-IT" sz="2100" dirty="0" smtClean="0">
                <a:latin typeface="Garamond" pitchFamily="18" charset="0"/>
              </a:rPr>
              <a:t>Il trust assolve due funzioni comuni e specifiche :</a:t>
            </a:r>
          </a:p>
          <a:p>
            <a:pPr marL="342900" indent="-342900" algn="just" defTabSz="914400">
              <a:spcBef>
                <a:spcPct val="20000"/>
              </a:spcBef>
              <a:buFont typeface="Arial" panose="020B0604020202020204" pitchFamily="34" charset="0"/>
              <a:buChar char="•"/>
            </a:pPr>
            <a:r>
              <a:rPr lang="it-IT" sz="2100" dirty="0" smtClean="0">
                <a:latin typeface="Garamond" pitchFamily="18" charset="0"/>
              </a:rPr>
              <a:t>La </a:t>
            </a:r>
            <a:r>
              <a:rPr lang="it-IT" sz="2100" b="1" dirty="0" smtClean="0">
                <a:latin typeface="Garamond" pitchFamily="18" charset="0"/>
              </a:rPr>
              <a:t>pianificazione</a:t>
            </a:r>
            <a:r>
              <a:rPr lang="it-IT" sz="2100" dirty="0" smtClean="0">
                <a:latin typeface="Garamond" pitchFamily="18" charset="0"/>
              </a:rPr>
              <a:t> e</a:t>
            </a:r>
          </a:p>
          <a:p>
            <a:pPr marL="342900" indent="-342900" algn="just" defTabSz="914400">
              <a:spcBef>
                <a:spcPct val="20000"/>
              </a:spcBef>
              <a:buFont typeface="Arial" panose="020B0604020202020204" pitchFamily="34" charset="0"/>
              <a:buChar char="•"/>
            </a:pPr>
            <a:r>
              <a:rPr lang="it-IT" sz="2100" dirty="0" smtClean="0">
                <a:latin typeface="Garamond" pitchFamily="18" charset="0"/>
              </a:rPr>
              <a:t>La </a:t>
            </a:r>
            <a:r>
              <a:rPr lang="it-IT" sz="2100" b="1" dirty="0" smtClean="0">
                <a:latin typeface="Garamond" pitchFamily="18" charset="0"/>
              </a:rPr>
              <a:t>protezione</a:t>
            </a:r>
            <a:r>
              <a:rPr lang="it-IT" sz="2100" dirty="0" smtClean="0">
                <a:latin typeface="Garamond" pitchFamily="18" charset="0"/>
              </a:rPr>
              <a:t> del patrimonio conferito.</a:t>
            </a:r>
          </a:p>
          <a:p>
            <a:pPr marL="342900" indent="-342900" algn="just" defTabSz="914400">
              <a:spcBef>
                <a:spcPct val="20000"/>
              </a:spcBef>
              <a:buFont typeface="Arial" panose="020B0604020202020204" pitchFamily="34" charset="0"/>
              <a:buChar char="•"/>
            </a:pPr>
            <a:endParaRPr lang="it-IT" sz="2100" dirty="0">
              <a:latin typeface="Garamond" pitchFamily="18" charset="0"/>
            </a:endParaRPr>
          </a:p>
          <a:p>
            <a:pPr algn="just" defTabSz="914400">
              <a:lnSpc>
                <a:spcPct val="90000"/>
              </a:lnSpc>
              <a:spcBef>
                <a:spcPct val="20000"/>
              </a:spcBef>
            </a:pPr>
            <a:r>
              <a:rPr lang="it-IT" sz="2100" dirty="0" smtClean="0">
                <a:latin typeface="Garamond" pitchFamily="18" charset="0"/>
              </a:rPr>
              <a:t>Il trust crea una </a:t>
            </a:r>
            <a:r>
              <a:rPr lang="it-IT" sz="2100" dirty="0">
                <a:latin typeface="Garamond" pitchFamily="18" charset="0"/>
              </a:rPr>
              <a:t>sorta di </a:t>
            </a:r>
            <a:r>
              <a:rPr lang="it-IT" sz="2100" dirty="0" smtClean="0">
                <a:latin typeface="Garamond" pitchFamily="18" charset="0"/>
              </a:rPr>
              <a:t>«</a:t>
            </a:r>
            <a:r>
              <a:rPr lang="it-IT" sz="2100" b="1" dirty="0" smtClean="0">
                <a:latin typeface="Garamond" pitchFamily="18" charset="0"/>
              </a:rPr>
              <a:t>schermo giuridico</a:t>
            </a:r>
            <a:r>
              <a:rPr lang="it-IT" sz="2100" dirty="0" smtClean="0">
                <a:latin typeface="Garamond" pitchFamily="18" charset="0"/>
              </a:rPr>
              <a:t>» </a:t>
            </a:r>
            <a:r>
              <a:rPr lang="it-IT" sz="2100" dirty="0">
                <a:latin typeface="Garamond" pitchFamily="18" charset="0"/>
              </a:rPr>
              <a:t>che protegge il patrimonio da possibili «aggressioni» </a:t>
            </a:r>
            <a:r>
              <a:rPr lang="it-IT" sz="2100" dirty="0" smtClean="0">
                <a:latin typeface="Garamond" pitchFamily="18" charset="0"/>
              </a:rPr>
              <a:t> perché </a:t>
            </a:r>
            <a:r>
              <a:rPr lang="it-IT" sz="2100" b="1" dirty="0" smtClean="0">
                <a:latin typeface="Garamond" pitchFamily="18" charset="0"/>
              </a:rPr>
              <a:t>i beni conferiti </a:t>
            </a:r>
            <a:r>
              <a:rPr lang="it-IT" sz="2100" b="1" dirty="0">
                <a:latin typeface="Garamond" pitchFamily="18" charset="0"/>
              </a:rPr>
              <a:t>in </a:t>
            </a:r>
            <a:r>
              <a:rPr lang="it-IT" sz="2100" b="1" dirty="0" smtClean="0">
                <a:latin typeface="Garamond" pitchFamily="18" charset="0"/>
              </a:rPr>
              <a:t>trust</a:t>
            </a:r>
            <a:r>
              <a:rPr lang="it-IT" sz="2100" dirty="0" smtClean="0">
                <a:latin typeface="Garamond" pitchFamily="18" charset="0"/>
              </a:rPr>
              <a:t>:</a:t>
            </a:r>
            <a:endParaRPr lang="it-IT" sz="2100" dirty="0">
              <a:latin typeface="Garamond" pitchFamily="18" charset="0"/>
            </a:endParaRPr>
          </a:p>
          <a:p>
            <a:pPr marL="457200" indent="-457200" algn="just" defTabSz="914400">
              <a:lnSpc>
                <a:spcPct val="90000"/>
              </a:lnSpc>
              <a:spcBef>
                <a:spcPct val="20000"/>
              </a:spcBef>
              <a:buFont typeface="+mj-lt"/>
              <a:buAutoNum type="alphaLcParenR"/>
            </a:pPr>
            <a:r>
              <a:rPr lang="it-IT" sz="2100" u="sng" dirty="0" smtClean="0">
                <a:latin typeface="Garamond" pitchFamily="18" charset="0"/>
              </a:rPr>
              <a:t>non fanno  parte </a:t>
            </a:r>
            <a:r>
              <a:rPr lang="it-IT" sz="2100" u="sng" dirty="0">
                <a:latin typeface="Garamond" pitchFamily="18" charset="0"/>
              </a:rPr>
              <a:t>del patrimonio personale del </a:t>
            </a:r>
            <a:r>
              <a:rPr lang="it-IT" sz="2100" u="sng" dirty="0" err="1" smtClean="0">
                <a:latin typeface="Garamond" pitchFamily="18" charset="0"/>
              </a:rPr>
              <a:t>trustee</a:t>
            </a:r>
            <a:r>
              <a:rPr lang="it-IT" sz="2100" dirty="0">
                <a:latin typeface="Garamond" pitchFamily="18" charset="0"/>
              </a:rPr>
              <a:t> </a:t>
            </a:r>
            <a:r>
              <a:rPr lang="it-IT" sz="2100" dirty="0" smtClean="0">
                <a:latin typeface="Garamond" pitchFamily="18" charset="0"/>
              </a:rPr>
              <a:t>(sono </a:t>
            </a:r>
            <a:r>
              <a:rPr lang="it-IT" sz="2100" dirty="0">
                <a:latin typeface="Garamond" pitchFamily="18" charset="0"/>
              </a:rPr>
              <a:t>«</a:t>
            </a:r>
            <a:r>
              <a:rPr lang="it-IT" sz="2100" b="1" dirty="0">
                <a:latin typeface="Garamond" pitchFamily="18" charset="0"/>
              </a:rPr>
              <a:t>segregati</a:t>
            </a:r>
            <a:r>
              <a:rPr lang="it-IT" sz="2100" dirty="0">
                <a:latin typeface="Garamond" pitchFamily="18" charset="0"/>
              </a:rPr>
              <a:t>» in capo al </a:t>
            </a:r>
            <a:r>
              <a:rPr lang="it-IT" sz="2100" dirty="0" err="1" smtClean="0">
                <a:latin typeface="Garamond" pitchFamily="18" charset="0"/>
              </a:rPr>
              <a:t>trustee</a:t>
            </a:r>
            <a:r>
              <a:rPr lang="it-IT" sz="2100" dirty="0" smtClean="0">
                <a:latin typeface="Garamond" pitchFamily="18" charset="0"/>
              </a:rPr>
              <a:t>)</a:t>
            </a:r>
            <a:endParaRPr lang="it-IT" sz="2100" dirty="0">
              <a:latin typeface="Garamond" pitchFamily="18" charset="0"/>
            </a:endParaRPr>
          </a:p>
          <a:p>
            <a:pPr marL="457200" indent="-457200" algn="just" defTabSz="914400">
              <a:lnSpc>
                <a:spcPct val="90000"/>
              </a:lnSpc>
              <a:spcBef>
                <a:spcPct val="20000"/>
              </a:spcBef>
              <a:buFont typeface="+mj-lt"/>
              <a:buAutoNum type="alphaLcParenR"/>
            </a:pPr>
            <a:r>
              <a:rPr lang="it-IT" sz="2100" dirty="0" smtClean="0">
                <a:latin typeface="Garamond" pitchFamily="18" charset="0"/>
              </a:rPr>
              <a:t>non </a:t>
            </a:r>
            <a:r>
              <a:rPr lang="it-IT" sz="2100" dirty="0">
                <a:latin typeface="Garamond" pitchFamily="18" charset="0"/>
              </a:rPr>
              <a:t>sono soggetti alle pretese dei creditori personali </a:t>
            </a:r>
            <a:r>
              <a:rPr lang="it-IT" sz="2100" dirty="0" smtClean="0">
                <a:latin typeface="Garamond" pitchFamily="18" charset="0"/>
              </a:rPr>
              <a:t>del </a:t>
            </a:r>
            <a:r>
              <a:rPr lang="it-IT" sz="2100" dirty="0">
                <a:latin typeface="Garamond" pitchFamily="18" charset="0"/>
              </a:rPr>
              <a:t>disponente, dei </a:t>
            </a:r>
            <a:r>
              <a:rPr lang="it-IT" sz="2100" dirty="0" err="1" smtClean="0">
                <a:latin typeface="Garamond" pitchFamily="18" charset="0"/>
              </a:rPr>
              <a:t>trustee</a:t>
            </a:r>
            <a:r>
              <a:rPr lang="it-IT" sz="2100" dirty="0" smtClean="0">
                <a:latin typeface="Garamond" pitchFamily="18" charset="0"/>
              </a:rPr>
              <a:t> </a:t>
            </a:r>
            <a:r>
              <a:rPr lang="it-IT" sz="2100" dirty="0">
                <a:latin typeface="Garamond" pitchFamily="18" charset="0"/>
              </a:rPr>
              <a:t>e del </a:t>
            </a:r>
            <a:r>
              <a:rPr lang="it-IT" sz="2100" dirty="0" smtClean="0">
                <a:latin typeface="Garamond" pitchFamily="18" charset="0"/>
              </a:rPr>
              <a:t>beneficiario</a:t>
            </a:r>
            <a:endParaRPr lang="it-IT" sz="2100" dirty="0">
              <a:latin typeface="Garamond" pitchFamily="18" charset="0"/>
            </a:endParaRPr>
          </a:p>
          <a:p>
            <a:pPr marL="457200" indent="-457200" algn="just" defTabSz="914400">
              <a:lnSpc>
                <a:spcPct val="90000"/>
              </a:lnSpc>
              <a:spcBef>
                <a:spcPct val="20000"/>
              </a:spcBef>
              <a:buFont typeface="+mj-lt"/>
              <a:buAutoNum type="alphaLcParenR"/>
            </a:pPr>
            <a:r>
              <a:rPr lang="it-IT" sz="2100" dirty="0" smtClean="0">
                <a:latin typeface="Garamond" pitchFamily="18" charset="0"/>
              </a:rPr>
              <a:t>non </a:t>
            </a:r>
            <a:r>
              <a:rPr lang="it-IT" sz="2100" dirty="0">
                <a:latin typeface="Garamond" pitchFamily="18" charset="0"/>
              </a:rPr>
              <a:t>rientrano nell’asse familiare e successorio del </a:t>
            </a:r>
            <a:r>
              <a:rPr lang="it-IT" sz="2100" dirty="0" err="1" smtClean="0">
                <a:latin typeface="Garamond" pitchFamily="18" charset="0"/>
              </a:rPr>
              <a:t>trustee</a:t>
            </a:r>
            <a:endParaRPr lang="it-IT" sz="2100" dirty="0">
              <a:latin typeface="Garamond" pitchFamily="18" charset="0"/>
            </a:endParaRPr>
          </a:p>
          <a:p>
            <a:pPr algn="just" defTabSz="914400">
              <a:lnSpc>
                <a:spcPct val="90000"/>
              </a:lnSpc>
              <a:spcBef>
                <a:spcPct val="20000"/>
              </a:spcBef>
            </a:pPr>
            <a:endParaRPr lang="it-IT" sz="2100" dirty="0">
              <a:latin typeface="Garamond" pitchFamily="18" charset="0"/>
            </a:endParaRPr>
          </a:p>
          <a:p>
            <a:pPr marL="342900" indent="-342900" algn="just" defTabSz="914400">
              <a:spcBef>
                <a:spcPct val="20000"/>
              </a:spcBef>
              <a:buFont typeface="Arial" panose="020B0604020202020204" pitchFamily="34" charset="0"/>
              <a:buChar char="•"/>
            </a:pPr>
            <a:endParaRPr lang="it-IT" sz="2100" dirty="0" smtClean="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5</a:t>
            </a:fld>
            <a:endParaRPr lang="it-IT"/>
          </a:p>
        </p:txBody>
      </p:sp>
    </p:spTree>
    <p:extLst>
      <p:ext uri="{BB962C8B-B14F-4D97-AF65-F5344CB8AC3E}">
        <p14:creationId xmlns:p14="http://schemas.microsoft.com/office/powerpoint/2010/main" val="2937086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Elementi di base: effetto </a:t>
            </a:r>
            <a:r>
              <a:rPr lang="it-IT" sz="3200" dirty="0">
                <a:latin typeface="Garamond" pitchFamily="18" charset="0"/>
              </a:rPr>
              <a:t>segregativo del </a:t>
            </a:r>
            <a:r>
              <a:rPr lang="it-IT" sz="3200" dirty="0" smtClean="0">
                <a:latin typeface="Garamond" pitchFamily="18" charset="0"/>
              </a:rPr>
              <a:t>trust</a:t>
            </a:r>
            <a:endParaRPr lang="it-IT" sz="3200" dirty="0">
              <a:latin typeface="Garamond" pitchFamily="18" charset="0"/>
            </a:endParaRPr>
          </a:p>
        </p:txBody>
      </p:sp>
      <p:sp>
        <p:nvSpPr>
          <p:cNvPr id="3075" name="Rectangle 3"/>
          <p:cNvSpPr>
            <a:spLocks noChangeArrowheads="1"/>
          </p:cNvSpPr>
          <p:nvPr/>
        </p:nvSpPr>
        <p:spPr bwMode="auto">
          <a:xfrm>
            <a:off x="457200" y="1268760"/>
            <a:ext cx="8229600"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spcBef>
                <a:spcPts val="0"/>
              </a:spcBef>
            </a:pPr>
            <a:r>
              <a:rPr lang="it-IT" altLang="it-IT" sz="2400" b="1" dirty="0" smtClean="0">
                <a:latin typeface="Garamond" panose="02020404030301010803" pitchFamily="18" charset="0"/>
              </a:rPr>
              <a:t>Art</a:t>
            </a:r>
            <a:r>
              <a:rPr lang="it-IT" altLang="it-IT" sz="2400" b="1" dirty="0">
                <a:latin typeface="Garamond" panose="02020404030301010803" pitchFamily="18" charset="0"/>
              </a:rPr>
              <a:t>. 2740 </a:t>
            </a:r>
            <a:r>
              <a:rPr lang="it-IT" altLang="it-IT" sz="2400" b="1" dirty="0" err="1">
                <a:latin typeface="Garamond" panose="02020404030301010803" pitchFamily="18" charset="0"/>
              </a:rPr>
              <a:t>C.C</a:t>
            </a:r>
            <a:r>
              <a:rPr lang="it-IT" altLang="it-IT" sz="2400" b="1" dirty="0" err="1" smtClean="0">
                <a:latin typeface="Garamond" panose="02020404030301010803" pitchFamily="18" charset="0"/>
              </a:rPr>
              <a:t>.</a:t>
            </a:r>
            <a:r>
              <a:rPr lang="it-IT" altLang="it-IT" sz="2400" i="1" dirty="0" err="1" smtClean="0">
                <a:latin typeface="Garamond" panose="02020404030301010803" pitchFamily="18" charset="0"/>
              </a:rPr>
              <a:t>"</a:t>
            </a:r>
            <a:r>
              <a:rPr lang="it-IT" altLang="it-IT" sz="2400" i="1" dirty="0" err="1">
                <a:latin typeface="Garamond" panose="02020404030301010803" pitchFamily="18" charset="0"/>
              </a:rPr>
              <a:t>Il</a:t>
            </a:r>
            <a:r>
              <a:rPr lang="it-IT" altLang="it-IT" sz="2400" i="1" dirty="0">
                <a:latin typeface="Garamond" panose="02020404030301010803" pitchFamily="18" charset="0"/>
              </a:rPr>
              <a:t> debitore risponde </a:t>
            </a:r>
            <a:r>
              <a:rPr lang="it-IT" altLang="it-IT" sz="2400" i="1" dirty="0" smtClean="0">
                <a:latin typeface="Garamond" panose="02020404030301010803" pitchFamily="18" charset="0"/>
              </a:rPr>
              <a:t>dell'adempimento </a:t>
            </a:r>
            <a:r>
              <a:rPr lang="it-IT" altLang="it-IT" sz="2400" i="1" dirty="0">
                <a:latin typeface="Garamond" panose="02020404030301010803" pitchFamily="18" charset="0"/>
              </a:rPr>
              <a:t>delle obbligazioni con tutti i suoi beni </a:t>
            </a:r>
            <a:r>
              <a:rPr lang="it-IT" altLang="it-IT" sz="2400" i="1" dirty="0" smtClean="0">
                <a:latin typeface="Garamond" panose="02020404030301010803" pitchFamily="18" charset="0"/>
              </a:rPr>
              <a:t>presenti </a:t>
            </a:r>
            <a:r>
              <a:rPr lang="it-IT" altLang="it-IT" sz="2400" i="1" dirty="0">
                <a:latin typeface="Garamond" panose="02020404030301010803" pitchFamily="18" charset="0"/>
              </a:rPr>
              <a:t>e </a:t>
            </a:r>
            <a:r>
              <a:rPr lang="it-IT" altLang="it-IT" sz="2400" i="1" dirty="0" smtClean="0">
                <a:latin typeface="Garamond" panose="02020404030301010803" pitchFamily="18" charset="0"/>
              </a:rPr>
              <a:t>futuri.</a:t>
            </a:r>
          </a:p>
          <a:p>
            <a:pPr algn="just" defTabSz="914400">
              <a:spcBef>
                <a:spcPts val="0"/>
              </a:spcBef>
            </a:pPr>
            <a:r>
              <a:rPr lang="it-IT" sz="2400" i="1" dirty="0" smtClean="0">
                <a:latin typeface="Garamond" panose="02020404030301010803" pitchFamily="18" charset="0"/>
              </a:rPr>
              <a:t>Le limitazioni della responsabilità non </a:t>
            </a:r>
            <a:r>
              <a:rPr lang="it-IT" sz="2400" i="1" dirty="0">
                <a:latin typeface="Garamond" panose="02020404030301010803" pitchFamily="18" charset="0"/>
              </a:rPr>
              <a:t>sono ammesse se non nei casi stabiliti dalla legge </a:t>
            </a:r>
            <a:r>
              <a:rPr lang="it-IT" altLang="it-IT" sz="2400" i="1" dirty="0">
                <a:latin typeface="Garamond" panose="02020404030301010803" pitchFamily="18" charset="0"/>
              </a:rPr>
              <a:t>"</a:t>
            </a:r>
          </a:p>
          <a:p>
            <a:pPr marL="342900" indent="-342900" algn="just" defTabSz="914400">
              <a:spcBef>
                <a:spcPct val="20000"/>
              </a:spcBef>
              <a:buFont typeface="Arial" panose="020B0604020202020204" pitchFamily="34" charset="0"/>
              <a:buChar char="•"/>
            </a:pPr>
            <a:r>
              <a:rPr lang="it-IT" altLang="it-IT" sz="2100" dirty="0" smtClean="0">
                <a:latin typeface="Garamond" pitchFamily="18" charset="0"/>
              </a:rPr>
              <a:t>non sono ammessi atti volti a </a:t>
            </a:r>
            <a:r>
              <a:rPr lang="it-IT" altLang="it-IT" sz="2100" dirty="0">
                <a:latin typeface="Garamond" pitchFamily="18" charset="0"/>
              </a:rPr>
              <a:t>proteggere il patrimonio, sottraendo beni </a:t>
            </a:r>
            <a:r>
              <a:rPr lang="it-IT" altLang="it-IT" sz="2100" dirty="0" smtClean="0">
                <a:latin typeface="Garamond" pitchFamily="18" charset="0"/>
              </a:rPr>
              <a:t>alla massa dei creditori</a:t>
            </a:r>
          </a:p>
          <a:p>
            <a:pPr marL="342900" indent="-342900" algn="just">
              <a:buFont typeface="Arial" panose="020B0604020202020204" pitchFamily="34" charset="0"/>
              <a:buChar char="•"/>
            </a:pPr>
            <a:r>
              <a:rPr lang="it-IT" altLang="it-IT" sz="2100" dirty="0">
                <a:latin typeface="Garamond" pitchFamily="18" charset="0"/>
              </a:rPr>
              <a:t>s</a:t>
            </a:r>
            <a:r>
              <a:rPr lang="it-IT" altLang="it-IT" sz="2100" dirty="0" smtClean="0">
                <a:latin typeface="Garamond" pitchFamily="18" charset="0"/>
              </a:rPr>
              <a:t>ono </a:t>
            </a:r>
            <a:r>
              <a:rPr lang="it-IT" altLang="it-IT" sz="2100" dirty="0">
                <a:latin typeface="Garamond" pitchFamily="18" charset="0"/>
              </a:rPr>
              <a:t>ammessi atti che perseguono </a:t>
            </a:r>
            <a:r>
              <a:rPr lang="it-IT" altLang="it-IT" sz="2100" b="1" dirty="0">
                <a:latin typeface="Garamond" pitchFamily="18" charset="0"/>
              </a:rPr>
              <a:t>interessi superiori meritevoli di tutela</a:t>
            </a:r>
            <a:r>
              <a:rPr lang="it-IT" altLang="it-IT" sz="2100" dirty="0">
                <a:latin typeface="Garamond" pitchFamily="18" charset="0"/>
              </a:rPr>
              <a:t>, che </a:t>
            </a:r>
            <a:r>
              <a:rPr lang="it-IT" altLang="it-IT" sz="2100" dirty="0" smtClean="0">
                <a:latin typeface="Garamond" pitchFamily="18" charset="0"/>
              </a:rPr>
              <a:t>comportano </a:t>
            </a:r>
            <a:r>
              <a:rPr lang="it-IT" altLang="it-IT" sz="2100" dirty="0">
                <a:latin typeface="Garamond" pitchFamily="18" charset="0"/>
              </a:rPr>
              <a:t>anche la protezione del </a:t>
            </a:r>
            <a:r>
              <a:rPr lang="it-IT" altLang="it-IT" sz="2100" dirty="0" smtClean="0">
                <a:latin typeface="Garamond" pitchFamily="18" charset="0"/>
              </a:rPr>
              <a:t>patrimonio:</a:t>
            </a:r>
            <a:endParaRPr lang="it-IT" altLang="it-IT" sz="2100" dirty="0">
              <a:latin typeface="Garamond" pitchFamily="18" charset="0"/>
            </a:endParaRPr>
          </a:p>
          <a:p>
            <a:pPr marL="800100" lvl="1" indent="-342900">
              <a:buFont typeface="Courier New" panose="02070309020205020404" pitchFamily="49" charset="0"/>
              <a:buChar char="o"/>
            </a:pPr>
            <a:r>
              <a:rPr lang="it-IT" altLang="it-IT" sz="2100" dirty="0">
                <a:latin typeface="Garamond" pitchFamily="18" charset="0"/>
              </a:rPr>
              <a:t>bisogni della </a:t>
            </a:r>
            <a:r>
              <a:rPr lang="it-IT" altLang="it-IT" sz="2100" dirty="0" smtClean="0">
                <a:latin typeface="Garamond" pitchFamily="18" charset="0"/>
              </a:rPr>
              <a:t>famiglia (sostentamento </a:t>
            </a:r>
            <a:r>
              <a:rPr lang="it-IT" altLang="it-IT" sz="2100" dirty="0">
                <a:latin typeface="Garamond" pitchFamily="18" charset="0"/>
              </a:rPr>
              <a:t>dei </a:t>
            </a:r>
            <a:r>
              <a:rPr lang="it-IT" altLang="it-IT" sz="2100" dirty="0" smtClean="0">
                <a:latin typeface="Garamond" pitchFamily="18" charset="0"/>
              </a:rPr>
              <a:t>figli)</a:t>
            </a:r>
            <a:endParaRPr lang="it-IT" altLang="it-IT" sz="2100" dirty="0">
              <a:latin typeface="Garamond" pitchFamily="18" charset="0"/>
            </a:endParaRPr>
          </a:p>
          <a:p>
            <a:pPr marL="800100" lvl="1" indent="-342900">
              <a:buFont typeface="Courier New" panose="02070309020205020404" pitchFamily="49" charset="0"/>
              <a:buChar char="o"/>
            </a:pPr>
            <a:r>
              <a:rPr lang="it-IT" altLang="it-IT" sz="2100" dirty="0">
                <a:latin typeface="Garamond" pitchFamily="18" charset="0"/>
              </a:rPr>
              <a:t>passaggio </a:t>
            </a:r>
            <a:r>
              <a:rPr lang="it-IT" altLang="it-IT" sz="2100" dirty="0" smtClean="0">
                <a:latin typeface="Garamond" pitchFamily="18" charset="0"/>
              </a:rPr>
              <a:t>generazionale</a:t>
            </a:r>
            <a:endParaRPr lang="it-IT" altLang="it-IT" sz="2100" dirty="0">
              <a:latin typeface="Garamond" pitchFamily="18" charset="0"/>
            </a:endParaRPr>
          </a:p>
          <a:p>
            <a:pPr marL="800100" lvl="1" indent="-342900">
              <a:buFont typeface="Courier New" panose="02070309020205020404" pitchFamily="49" charset="0"/>
              <a:buChar char="o"/>
            </a:pPr>
            <a:r>
              <a:rPr lang="it-IT" altLang="it-IT" sz="2100" dirty="0">
                <a:latin typeface="Garamond" pitchFamily="18" charset="0"/>
              </a:rPr>
              <a:t>disabilità, assistenza nella </a:t>
            </a:r>
            <a:r>
              <a:rPr lang="it-IT" altLang="it-IT" sz="2100" dirty="0" smtClean="0">
                <a:latin typeface="Garamond" pitchFamily="18" charset="0"/>
              </a:rPr>
              <a:t>vecchiaia</a:t>
            </a:r>
            <a:endParaRPr lang="it-IT" altLang="it-IT" sz="2100" dirty="0">
              <a:latin typeface="Garamond" pitchFamily="18" charset="0"/>
            </a:endParaRPr>
          </a:p>
          <a:p>
            <a:pPr marL="800100" lvl="1" indent="-342900">
              <a:buFont typeface="Courier New" panose="02070309020205020404" pitchFamily="49" charset="0"/>
              <a:buChar char="o"/>
            </a:pPr>
            <a:r>
              <a:rPr lang="it-IT" altLang="it-IT" sz="2100" dirty="0">
                <a:latin typeface="Garamond" pitchFamily="18" charset="0"/>
              </a:rPr>
              <a:t> tutela delle unioni di fatto</a:t>
            </a:r>
          </a:p>
          <a:p>
            <a:pPr marL="342900" indent="-342900">
              <a:buFont typeface="Arial" panose="020B0604020202020204" pitchFamily="34" charset="0"/>
              <a:buChar char="•"/>
            </a:pPr>
            <a:r>
              <a:rPr lang="it-IT" altLang="it-IT" sz="2100" dirty="0" smtClean="0">
                <a:latin typeface="Garamond" pitchFamily="18" charset="0"/>
              </a:rPr>
              <a:t>La causa va </a:t>
            </a:r>
            <a:r>
              <a:rPr lang="it-IT" altLang="it-IT" sz="2100" dirty="0">
                <a:latin typeface="Garamond" pitchFamily="18" charset="0"/>
              </a:rPr>
              <a:t>ricercata e verificata </a:t>
            </a:r>
            <a:r>
              <a:rPr lang="it-IT" altLang="it-IT" sz="2100" dirty="0" smtClean="0">
                <a:latin typeface="Garamond" pitchFamily="18" charset="0"/>
              </a:rPr>
              <a:t> </a:t>
            </a:r>
            <a:r>
              <a:rPr lang="it-IT" altLang="it-IT" sz="2100" b="1" dirty="0" smtClean="0">
                <a:latin typeface="Garamond" pitchFamily="18" charset="0"/>
              </a:rPr>
              <a:t>in </a:t>
            </a:r>
            <a:r>
              <a:rPr lang="it-IT" altLang="it-IT" sz="2100" b="1" dirty="0">
                <a:latin typeface="Garamond" pitchFamily="18" charset="0"/>
              </a:rPr>
              <a:t>concreto</a:t>
            </a:r>
          </a:p>
          <a:p>
            <a:pPr marL="342900" indent="-342900" algn="just" defTabSz="914400">
              <a:lnSpc>
                <a:spcPct val="90000"/>
              </a:lnSpc>
              <a:spcBef>
                <a:spcPct val="20000"/>
              </a:spcBef>
              <a:buFont typeface="Arial" panose="020B0604020202020204" pitchFamily="34" charset="0"/>
              <a:buChar char="•"/>
            </a:pPr>
            <a:r>
              <a:rPr lang="it-IT" sz="2100" b="1" dirty="0">
                <a:latin typeface="Garamond" pitchFamily="18" charset="0"/>
              </a:rPr>
              <a:t>Attenzione</a:t>
            </a:r>
            <a:r>
              <a:rPr lang="it-IT" sz="2100" dirty="0">
                <a:latin typeface="Garamond" pitchFamily="18" charset="0"/>
              </a:rPr>
              <a:t> a trust con finalità puramente “protettiva” rispetto ai creditori del disponente </a:t>
            </a:r>
            <a:r>
              <a:rPr lang="it-IT" sz="2100" dirty="0" smtClean="0">
                <a:latin typeface="Garamond" pitchFamily="18" charset="0"/>
              </a:rPr>
              <a:t>(mera </a:t>
            </a:r>
            <a:r>
              <a:rPr lang="it-IT" sz="2100" b="1" dirty="0">
                <a:latin typeface="Garamond" pitchFamily="18" charset="0"/>
              </a:rPr>
              <a:t>interposizione fittizia</a:t>
            </a:r>
            <a:r>
              <a:rPr lang="it-IT" sz="2100" dirty="0">
                <a:latin typeface="Garamond" pitchFamily="18" charset="0"/>
              </a:rPr>
              <a:t>)</a:t>
            </a:r>
          </a:p>
          <a:p>
            <a:pPr marL="342900" indent="-342900" algn="just" defTabSz="914400">
              <a:spcBef>
                <a:spcPct val="20000"/>
              </a:spcBef>
              <a:buFont typeface="Arial" panose="020B0604020202020204" pitchFamily="34" charset="0"/>
              <a:buChar char="•"/>
            </a:pPr>
            <a:endParaRPr lang="it-IT" sz="2100" dirty="0" smtClean="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6</a:t>
            </a:fld>
            <a:endParaRPr lang="it-IT"/>
          </a:p>
        </p:txBody>
      </p:sp>
    </p:spTree>
    <p:extLst>
      <p:ext uri="{BB962C8B-B14F-4D97-AF65-F5344CB8AC3E}">
        <p14:creationId xmlns:p14="http://schemas.microsoft.com/office/powerpoint/2010/main" val="131797269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116632"/>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Trust a confronto</a:t>
            </a:r>
          </a:p>
          <a:p>
            <a:pPr algn="ctr"/>
            <a:r>
              <a:rPr lang="it-IT" sz="3200" dirty="0" smtClean="0">
                <a:latin typeface="Garamond" pitchFamily="18" charset="0"/>
              </a:rPr>
              <a:t>con altre modalità di gestione partecipazioni</a:t>
            </a:r>
            <a:endParaRPr lang="it-IT" sz="3200" dirty="0">
              <a:latin typeface="Garamond" pitchFamily="18" charset="0"/>
            </a:endParaRPr>
          </a:p>
        </p:txBody>
      </p:sp>
      <p:sp>
        <p:nvSpPr>
          <p:cNvPr id="3075" name="Rectangle 3"/>
          <p:cNvSpPr>
            <a:spLocks noChangeArrowheads="1"/>
          </p:cNvSpPr>
          <p:nvPr/>
        </p:nvSpPr>
        <p:spPr bwMode="auto">
          <a:xfrm>
            <a:off x="457200" y="1484784"/>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ts val="3500"/>
              </a:lnSpc>
            </a:pPr>
            <a:endParaRPr lang="it-IT" sz="2000" cap="all" dirty="0" smtClean="0">
              <a:latin typeface="Garamond" pitchFamily="18" charset="0"/>
            </a:endParaRPr>
          </a:p>
          <a:p>
            <a:pPr algn="ctr">
              <a:lnSpc>
                <a:spcPts val="3500"/>
              </a:lnSpc>
            </a:pPr>
            <a:endParaRPr lang="it-IT" sz="2000" cap="all" dirty="0">
              <a:latin typeface="Garamond" pitchFamily="18" charset="0"/>
            </a:endParaRPr>
          </a:p>
          <a:p>
            <a:pPr algn="ctr">
              <a:lnSpc>
                <a:spcPts val="3500"/>
              </a:lnSpc>
            </a:pPr>
            <a:r>
              <a:rPr lang="it-IT" sz="3000" cap="all" dirty="0" smtClean="0">
                <a:latin typeface="Garamond" pitchFamily="18" charset="0"/>
              </a:rPr>
              <a:t>I </a:t>
            </a:r>
            <a:r>
              <a:rPr lang="it-IT" sz="3000" cap="all" dirty="0">
                <a:latin typeface="Garamond" pitchFamily="18" charset="0"/>
              </a:rPr>
              <a:t>VANTAGGI ECONOMICI </a:t>
            </a:r>
            <a:endParaRPr lang="it-IT" sz="3000" cap="all" dirty="0" smtClean="0">
              <a:latin typeface="Garamond" pitchFamily="18" charset="0"/>
            </a:endParaRPr>
          </a:p>
          <a:p>
            <a:pPr algn="ctr">
              <a:lnSpc>
                <a:spcPts val="3500"/>
              </a:lnSpc>
            </a:pPr>
            <a:r>
              <a:rPr lang="it-IT" sz="3000" cap="all" dirty="0" smtClean="0">
                <a:latin typeface="Garamond" pitchFamily="18" charset="0"/>
              </a:rPr>
              <a:t>DEL </a:t>
            </a:r>
            <a:r>
              <a:rPr lang="it-IT" sz="3000" cap="all" dirty="0">
                <a:latin typeface="Garamond" pitchFamily="18" charset="0"/>
              </a:rPr>
              <a:t>TRUST «</a:t>
            </a:r>
            <a:r>
              <a:rPr lang="it-IT" sz="3000" cap="all" dirty="0" smtClean="0">
                <a:latin typeface="Garamond" pitchFamily="18" charset="0"/>
              </a:rPr>
              <a:t>ITALIANO»</a:t>
            </a:r>
          </a:p>
          <a:p>
            <a:pPr algn="ctr">
              <a:lnSpc>
                <a:spcPts val="3500"/>
              </a:lnSpc>
            </a:pPr>
            <a:endParaRPr lang="it-IT" sz="3000" cap="all" dirty="0" smtClean="0">
              <a:latin typeface="Garamond" pitchFamily="18" charset="0"/>
            </a:endParaRPr>
          </a:p>
          <a:p>
            <a:pPr algn="ctr">
              <a:lnSpc>
                <a:spcPts val="3500"/>
              </a:lnSpc>
            </a:pPr>
            <a:r>
              <a:rPr lang="it-IT" sz="3000" cap="all" dirty="0" smtClean="0">
                <a:latin typeface="Garamond" pitchFamily="18" charset="0"/>
              </a:rPr>
              <a:t>SPECIE </a:t>
            </a:r>
            <a:r>
              <a:rPr lang="it-IT" sz="3000" cap="all" dirty="0">
                <a:latin typeface="Garamond" pitchFamily="18" charset="0"/>
              </a:rPr>
              <a:t>NEL CASO </a:t>
            </a:r>
            <a:r>
              <a:rPr lang="it-IT" sz="3000" cap="all" dirty="0" smtClean="0">
                <a:latin typeface="Garamond" pitchFamily="18" charset="0"/>
              </a:rPr>
              <a:t>DI</a:t>
            </a:r>
          </a:p>
          <a:p>
            <a:pPr algn="ctr">
              <a:lnSpc>
                <a:spcPts val="3500"/>
              </a:lnSpc>
            </a:pPr>
            <a:r>
              <a:rPr lang="it-IT" sz="3000" cap="all" dirty="0" smtClean="0">
                <a:latin typeface="Garamond" pitchFamily="18" charset="0"/>
              </a:rPr>
              <a:t>PARTECIPAZIONI </a:t>
            </a:r>
            <a:r>
              <a:rPr lang="it-IT" sz="3000" cap="all" dirty="0">
                <a:latin typeface="Garamond" pitchFamily="18" charset="0"/>
              </a:rPr>
              <a:t>SOCIALI</a:t>
            </a:r>
            <a:endParaRPr lang="it-IT" sz="3000" cap="small" dirty="0">
              <a:latin typeface="Garamond" pitchFamily="18" charset="0"/>
            </a:endParaRPr>
          </a:p>
          <a:p>
            <a:pPr algn="just" defTabSz="914400">
              <a:lnSpc>
                <a:spcPct val="90000"/>
              </a:lnSpc>
              <a:spcBef>
                <a:spcPct val="20000"/>
              </a:spcBef>
            </a:pPr>
            <a:endParaRPr lang="it-IT" sz="3000" dirty="0">
              <a:latin typeface="Calibri" pitchFamily="-65"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7</a:t>
            </a:fld>
            <a:endParaRPr lang="it-IT"/>
          </a:p>
        </p:txBody>
      </p:sp>
    </p:spTree>
    <p:extLst>
      <p:ext uri="{BB962C8B-B14F-4D97-AF65-F5344CB8AC3E}">
        <p14:creationId xmlns:p14="http://schemas.microsoft.com/office/powerpoint/2010/main" val="386265642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Modalità di </a:t>
            </a:r>
            <a:r>
              <a:rPr lang="it-IT" sz="3200" dirty="0">
                <a:latin typeface="Garamond" pitchFamily="18" charset="0"/>
              </a:rPr>
              <a:t>gestione partecipazioni</a:t>
            </a: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8</a:t>
            </a:fld>
            <a:endParaRPr lang="it-IT"/>
          </a:p>
        </p:txBody>
      </p:sp>
      <p:grpSp>
        <p:nvGrpSpPr>
          <p:cNvPr id="37" name="Gruppo 36"/>
          <p:cNvGrpSpPr/>
          <p:nvPr/>
        </p:nvGrpSpPr>
        <p:grpSpPr>
          <a:xfrm>
            <a:off x="5291272" y="1772816"/>
            <a:ext cx="2521088" cy="1504620"/>
            <a:chOff x="3059024" y="1772816"/>
            <a:chExt cx="2521088" cy="1504620"/>
          </a:xfrm>
        </p:grpSpPr>
        <p:grpSp>
          <p:nvGrpSpPr>
            <p:cNvPr id="26" name="Gruppo 25"/>
            <p:cNvGrpSpPr/>
            <p:nvPr/>
          </p:nvGrpSpPr>
          <p:grpSpPr>
            <a:xfrm>
              <a:off x="3059024" y="2527738"/>
              <a:ext cx="2521088" cy="749698"/>
              <a:chOff x="826776" y="3861047"/>
              <a:chExt cx="2521088" cy="749698"/>
            </a:xfrm>
          </p:grpSpPr>
          <p:cxnSp>
            <p:nvCxnSpPr>
              <p:cNvPr id="28" name="Connettore 1 27"/>
              <p:cNvCxnSpPr>
                <a:endCxn id="31" idx="0"/>
              </p:cNvCxnSpPr>
              <p:nvPr/>
            </p:nvCxnSpPr>
            <p:spPr>
              <a:xfrm flipH="1">
                <a:off x="1151216" y="3861048"/>
                <a:ext cx="684480" cy="46799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Connettore 1 28"/>
              <p:cNvCxnSpPr/>
              <p:nvPr/>
            </p:nvCxnSpPr>
            <p:spPr>
              <a:xfrm>
                <a:off x="1943708" y="3861048"/>
                <a:ext cx="0" cy="4680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nettore 1 29"/>
              <p:cNvCxnSpPr>
                <a:endCxn id="32" idx="0"/>
              </p:cNvCxnSpPr>
              <p:nvPr/>
            </p:nvCxnSpPr>
            <p:spPr>
              <a:xfrm>
                <a:off x="2043007" y="3861047"/>
                <a:ext cx="692789" cy="468001"/>
              </a:xfrm>
              <a:prstGeom prst="line">
                <a:avLst/>
              </a:prstGeom>
            </p:spPr>
            <p:style>
              <a:lnRef idx="2">
                <a:schemeClr val="accent1"/>
              </a:lnRef>
              <a:fillRef idx="0">
                <a:schemeClr val="accent1"/>
              </a:fillRef>
              <a:effectRef idx="1">
                <a:schemeClr val="accent1"/>
              </a:effectRef>
              <a:fontRef idx="minor">
                <a:schemeClr val="tx1"/>
              </a:fontRef>
            </p:style>
          </p:cxnSp>
          <p:sp>
            <p:nvSpPr>
              <p:cNvPr id="31" name="Rettangolo arrotondato 30"/>
              <p:cNvSpPr/>
              <p:nvPr/>
            </p:nvSpPr>
            <p:spPr>
              <a:xfrm>
                <a:off x="826776" y="4329047"/>
                <a:ext cx="648880" cy="27182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2" name="Rettangolo arrotondato 31"/>
              <p:cNvSpPr/>
              <p:nvPr/>
            </p:nvSpPr>
            <p:spPr>
              <a:xfrm>
                <a:off x="2411760" y="4329048"/>
                <a:ext cx="648072" cy="2718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3" name="Rettangolo arrotondato 32"/>
              <p:cNvSpPr/>
              <p:nvPr/>
            </p:nvSpPr>
            <p:spPr>
              <a:xfrm>
                <a:off x="1619672" y="4329048"/>
                <a:ext cx="648879" cy="25208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4" name="CasellaDiTesto 33"/>
              <p:cNvSpPr txBox="1"/>
              <p:nvPr/>
            </p:nvSpPr>
            <p:spPr>
              <a:xfrm>
                <a:off x="887110" y="4302968"/>
                <a:ext cx="648072" cy="307777"/>
              </a:xfrm>
              <a:prstGeom prst="rect">
                <a:avLst/>
              </a:prstGeom>
              <a:noFill/>
            </p:spPr>
            <p:txBody>
              <a:bodyPr wrap="square" rtlCol="0">
                <a:spAutoFit/>
              </a:bodyPr>
              <a:lstStyle/>
              <a:p>
                <a:r>
                  <a:rPr lang="it-IT" sz="1400" dirty="0" smtClean="0"/>
                  <a:t>Alfa</a:t>
                </a:r>
                <a:endParaRPr lang="it-IT" sz="1400" dirty="0"/>
              </a:p>
            </p:txBody>
          </p:sp>
          <p:sp>
            <p:nvSpPr>
              <p:cNvPr id="35" name="CasellaDiTesto 34"/>
              <p:cNvSpPr txBox="1"/>
              <p:nvPr/>
            </p:nvSpPr>
            <p:spPr>
              <a:xfrm>
                <a:off x="1659041" y="4293096"/>
                <a:ext cx="647264" cy="307777"/>
              </a:xfrm>
              <a:prstGeom prst="rect">
                <a:avLst/>
              </a:prstGeom>
              <a:noFill/>
            </p:spPr>
            <p:txBody>
              <a:bodyPr wrap="square" rtlCol="0">
                <a:spAutoFit/>
              </a:bodyPr>
              <a:lstStyle/>
              <a:p>
                <a:r>
                  <a:rPr lang="it-IT" sz="1400" dirty="0" smtClean="0"/>
                  <a:t>Beta</a:t>
                </a:r>
                <a:endParaRPr lang="it-IT" sz="1400" dirty="0"/>
              </a:p>
            </p:txBody>
          </p:sp>
          <p:sp>
            <p:nvSpPr>
              <p:cNvPr id="36" name="CasellaDiTesto 35"/>
              <p:cNvSpPr txBox="1"/>
              <p:nvPr/>
            </p:nvSpPr>
            <p:spPr>
              <a:xfrm>
                <a:off x="2339752" y="4296702"/>
                <a:ext cx="1008112" cy="307777"/>
              </a:xfrm>
              <a:prstGeom prst="rect">
                <a:avLst/>
              </a:prstGeom>
              <a:noFill/>
            </p:spPr>
            <p:txBody>
              <a:bodyPr wrap="square" rtlCol="0">
                <a:spAutoFit/>
              </a:bodyPr>
              <a:lstStyle/>
              <a:p>
                <a:r>
                  <a:rPr lang="it-IT" sz="1400" dirty="0" smtClean="0"/>
                  <a:t>Gamma</a:t>
                </a:r>
                <a:endParaRPr lang="it-IT" sz="1400" dirty="0"/>
              </a:p>
            </p:txBody>
          </p:sp>
        </p:grpSp>
        <p:sp>
          <p:nvSpPr>
            <p:cNvPr id="24" name="Rettangolo arrotondato 23"/>
            <p:cNvSpPr/>
            <p:nvPr/>
          </p:nvSpPr>
          <p:spPr>
            <a:xfrm>
              <a:off x="3743908" y="1772816"/>
              <a:ext cx="864096" cy="68127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25" name="CasellaDiTesto 24"/>
            <p:cNvSpPr txBox="1"/>
            <p:nvPr/>
          </p:nvSpPr>
          <p:spPr>
            <a:xfrm>
              <a:off x="3810120" y="1772816"/>
              <a:ext cx="720080" cy="738664"/>
            </a:xfrm>
            <a:prstGeom prst="rect">
              <a:avLst/>
            </a:prstGeom>
            <a:noFill/>
          </p:spPr>
          <p:txBody>
            <a:bodyPr wrap="square" rtlCol="0">
              <a:spAutoFit/>
            </a:bodyPr>
            <a:lstStyle/>
            <a:p>
              <a:pPr algn="ctr"/>
              <a:r>
                <a:rPr lang="it-IT" sz="1400" b="1" dirty="0" smtClean="0"/>
                <a:t>Spa</a:t>
              </a:r>
            </a:p>
            <a:p>
              <a:pPr algn="ctr"/>
              <a:r>
                <a:rPr lang="it-IT" sz="1400" b="1" dirty="0" smtClean="0"/>
                <a:t>Srl</a:t>
              </a:r>
            </a:p>
            <a:p>
              <a:pPr algn="ctr"/>
              <a:r>
                <a:rPr lang="it-IT" sz="1400" b="1" dirty="0" smtClean="0"/>
                <a:t>Sapa</a:t>
              </a:r>
              <a:endParaRPr lang="it-IT" sz="1400" b="1" dirty="0"/>
            </a:p>
          </p:txBody>
        </p:sp>
      </p:grpSp>
      <p:grpSp>
        <p:nvGrpSpPr>
          <p:cNvPr id="39" name="Gruppo 38"/>
          <p:cNvGrpSpPr/>
          <p:nvPr/>
        </p:nvGrpSpPr>
        <p:grpSpPr>
          <a:xfrm>
            <a:off x="1151216" y="4119644"/>
            <a:ext cx="2521088" cy="1454681"/>
            <a:chOff x="598270" y="3749551"/>
            <a:chExt cx="2521088" cy="1454681"/>
          </a:xfrm>
        </p:grpSpPr>
        <p:grpSp>
          <p:nvGrpSpPr>
            <p:cNvPr id="40" name="Gruppo 39"/>
            <p:cNvGrpSpPr/>
            <p:nvPr/>
          </p:nvGrpSpPr>
          <p:grpSpPr>
            <a:xfrm>
              <a:off x="598270" y="4454534"/>
              <a:ext cx="2521088" cy="749698"/>
              <a:chOff x="826776" y="3861047"/>
              <a:chExt cx="2521088" cy="749698"/>
            </a:xfrm>
          </p:grpSpPr>
          <p:cxnSp>
            <p:nvCxnSpPr>
              <p:cNvPr id="42" name="Connettore 1 41"/>
              <p:cNvCxnSpPr>
                <a:endCxn id="45" idx="0"/>
              </p:cNvCxnSpPr>
              <p:nvPr/>
            </p:nvCxnSpPr>
            <p:spPr>
              <a:xfrm flipH="1">
                <a:off x="1151216" y="3861048"/>
                <a:ext cx="684480" cy="467999"/>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Connettore 1 42"/>
              <p:cNvCxnSpPr/>
              <p:nvPr/>
            </p:nvCxnSpPr>
            <p:spPr>
              <a:xfrm>
                <a:off x="1943708" y="3861048"/>
                <a:ext cx="0" cy="46800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Connettore 1 43"/>
              <p:cNvCxnSpPr/>
              <p:nvPr/>
            </p:nvCxnSpPr>
            <p:spPr>
              <a:xfrm>
                <a:off x="2043007" y="3861047"/>
                <a:ext cx="692789" cy="468001"/>
              </a:xfrm>
              <a:prstGeom prst="line">
                <a:avLst/>
              </a:prstGeom>
            </p:spPr>
            <p:style>
              <a:lnRef idx="2">
                <a:schemeClr val="accent1"/>
              </a:lnRef>
              <a:fillRef idx="0">
                <a:schemeClr val="accent1"/>
              </a:fillRef>
              <a:effectRef idx="1">
                <a:schemeClr val="accent1"/>
              </a:effectRef>
              <a:fontRef idx="minor">
                <a:schemeClr val="tx1"/>
              </a:fontRef>
            </p:style>
          </p:cxnSp>
          <p:sp>
            <p:nvSpPr>
              <p:cNvPr id="45" name="Rettangolo arrotondato 44"/>
              <p:cNvSpPr/>
              <p:nvPr/>
            </p:nvSpPr>
            <p:spPr>
              <a:xfrm>
                <a:off x="826776" y="4329047"/>
                <a:ext cx="648880" cy="27182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6" name="Rettangolo arrotondato 45"/>
              <p:cNvSpPr/>
              <p:nvPr/>
            </p:nvSpPr>
            <p:spPr>
              <a:xfrm>
                <a:off x="2411760" y="4329048"/>
                <a:ext cx="648072" cy="2718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7" name="Rettangolo arrotondato 46"/>
              <p:cNvSpPr/>
              <p:nvPr/>
            </p:nvSpPr>
            <p:spPr>
              <a:xfrm>
                <a:off x="1619672" y="4329048"/>
                <a:ext cx="648879" cy="25208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8" name="CasellaDiTesto 47"/>
              <p:cNvSpPr txBox="1"/>
              <p:nvPr/>
            </p:nvSpPr>
            <p:spPr>
              <a:xfrm>
                <a:off x="887110" y="4302968"/>
                <a:ext cx="648072" cy="307777"/>
              </a:xfrm>
              <a:prstGeom prst="rect">
                <a:avLst/>
              </a:prstGeom>
              <a:noFill/>
            </p:spPr>
            <p:txBody>
              <a:bodyPr wrap="square" rtlCol="0">
                <a:spAutoFit/>
              </a:bodyPr>
              <a:lstStyle/>
              <a:p>
                <a:r>
                  <a:rPr lang="it-IT" sz="1400" dirty="0" smtClean="0"/>
                  <a:t>Alfa</a:t>
                </a:r>
                <a:endParaRPr lang="it-IT" sz="1400" dirty="0"/>
              </a:p>
            </p:txBody>
          </p:sp>
          <p:sp>
            <p:nvSpPr>
              <p:cNvPr id="49" name="CasellaDiTesto 48"/>
              <p:cNvSpPr txBox="1"/>
              <p:nvPr/>
            </p:nvSpPr>
            <p:spPr>
              <a:xfrm>
                <a:off x="1659041" y="4293096"/>
                <a:ext cx="647264" cy="307777"/>
              </a:xfrm>
              <a:prstGeom prst="rect">
                <a:avLst/>
              </a:prstGeom>
              <a:noFill/>
            </p:spPr>
            <p:txBody>
              <a:bodyPr wrap="square" rtlCol="0">
                <a:spAutoFit/>
              </a:bodyPr>
              <a:lstStyle/>
              <a:p>
                <a:r>
                  <a:rPr lang="it-IT" sz="1400" dirty="0" smtClean="0"/>
                  <a:t>Beta</a:t>
                </a:r>
                <a:endParaRPr lang="it-IT" sz="1400" dirty="0"/>
              </a:p>
            </p:txBody>
          </p:sp>
          <p:sp>
            <p:nvSpPr>
              <p:cNvPr id="50" name="CasellaDiTesto 49"/>
              <p:cNvSpPr txBox="1"/>
              <p:nvPr/>
            </p:nvSpPr>
            <p:spPr>
              <a:xfrm>
                <a:off x="2339752" y="4296702"/>
                <a:ext cx="1008112" cy="307777"/>
              </a:xfrm>
              <a:prstGeom prst="rect">
                <a:avLst/>
              </a:prstGeom>
              <a:noFill/>
            </p:spPr>
            <p:txBody>
              <a:bodyPr wrap="square" rtlCol="0">
                <a:spAutoFit/>
              </a:bodyPr>
              <a:lstStyle/>
              <a:p>
                <a:r>
                  <a:rPr lang="it-IT" sz="1400" dirty="0" smtClean="0"/>
                  <a:t>Gamma</a:t>
                </a:r>
                <a:endParaRPr lang="it-IT" sz="1400" dirty="0"/>
              </a:p>
            </p:txBody>
          </p:sp>
        </p:grpSp>
        <p:sp>
          <p:nvSpPr>
            <p:cNvPr id="38" name="Ovale 37"/>
            <p:cNvSpPr/>
            <p:nvPr/>
          </p:nvSpPr>
          <p:spPr>
            <a:xfrm>
              <a:off x="1194626" y="3749551"/>
              <a:ext cx="1043308" cy="576064"/>
            </a:xfrm>
            <a:prstGeom prst="ellipse">
              <a:avLst/>
            </a:prstGeom>
            <a:solidFill>
              <a:schemeClr val="accent3">
                <a:lumMod val="40000"/>
                <a:lumOff val="60000"/>
              </a:schemeClr>
            </a:solidFill>
            <a:ln w="28575">
              <a:solidFill>
                <a:schemeClr val="tx1"/>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2" name="CasellaDiTesto 51"/>
            <p:cNvSpPr txBox="1"/>
            <p:nvPr/>
          </p:nvSpPr>
          <p:spPr>
            <a:xfrm>
              <a:off x="1355162" y="3885739"/>
              <a:ext cx="720080" cy="307777"/>
            </a:xfrm>
            <a:prstGeom prst="rect">
              <a:avLst/>
            </a:prstGeom>
            <a:noFill/>
          </p:spPr>
          <p:txBody>
            <a:bodyPr wrap="square" rtlCol="0">
              <a:spAutoFit/>
            </a:bodyPr>
            <a:lstStyle/>
            <a:p>
              <a:pPr algn="ctr"/>
              <a:r>
                <a:rPr lang="it-IT" sz="1400" b="1" dirty="0" smtClean="0"/>
                <a:t>Trust</a:t>
              </a:r>
              <a:endParaRPr lang="it-IT" sz="1400" b="1" dirty="0"/>
            </a:p>
          </p:txBody>
        </p:sp>
      </p:grpSp>
      <p:grpSp>
        <p:nvGrpSpPr>
          <p:cNvPr id="54" name="Gruppo 53"/>
          <p:cNvGrpSpPr/>
          <p:nvPr/>
        </p:nvGrpSpPr>
        <p:grpSpPr>
          <a:xfrm>
            <a:off x="5292656" y="4148734"/>
            <a:ext cx="2521088" cy="1425591"/>
            <a:chOff x="3059024" y="1851845"/>
            <a:chExt cx="2521088" cy="1425591"/>
          </a:xfrm>
        </p:grpSpPr>
        <p:grpSp>
          <p:nvGrpSpPr>
            <p:cNvPr id="55" name="Gruppo 54"/>
            <p:cNvGrpSpPr/>
            <p:nvPr/>
          </p:nvGrpSpPr>
          <p:grpSpPr>
            <a:xfrm>
              <a:off x="3059024" y="2527738"/>
              <a:ext cx="2521088" cy="749698"/>
              <a:chOff x="826776" y="3861047"/>
              <a:chExt cx="2521088" cy="749698"/>
            </a:xfrm>
          </p:grpSpPr>
          <p:cxnSp>
            <p:nvCxnSpPr>
              <p:cNvPr id="58" name="Connettore 1 57"/>
              <p:cNvCxnSpPr>
                <a:endCxn id="61" idx="0"/>
              </p:cNvCxnSpPr>
              <p:nvPr/>
            </p:nvCxnSpPr>
            <p:spPr>
              <a:xfrm flipH="1">
                <a:off x="1151216" y="3861048"/>
                <a:ext cx="684480" cy="467999"/>
              </a:xfrm>
              <a:prstGeom prst="line">
                <a:avLst/>
              </a:prstGeom>
            </p:spPr>
            <p:style>
              <a:lnRef idx="2">
                <a:schemeClr val="accent1"/>
              </a:lnRef>
              <a:fillRef idx="0">
                <a:schemeClr val="accent1"/>
              </a:fillRef>
              <a:effectRef idx="1">
                <a:schemeClr val="accent1"/>
              </a:effectRef>
              <a:fontRef idx="minor">
                <a:schemeClr val="tx1"/>
              </a:fontRef>
            </p:style>
          </p:cxnSp>
          <p:cxnSp>
            <p:nvCxnSpPr>
              <p:cNvPr id="59" name="Connettore 1 58"/>
              <p:cNvCxnSpPr/>
              <p:nvPr/>
            </p:nvCxnSpPr>
            <p:spPr>
              <a:xfrm>
                <a:off x="1943708" y="3861048"/>
                <a:ext cx="0" cy="468000"/>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Connettore 1 59"/>
              <p:cNvCxnSpPr>
                <a:endCxn id="62" idx="0"/>
              </p:cNvCxnSpPr>
              <p:nvPr/>
            </p:nvCxnSpPr>
            <p:spPr>
              <a:xfrm>
                <a:off x="2043007" y="3861047"/>
                <a:ext cx="692789" cy="468001"/>
              </a:xfrm>
              <a:prstGeom prst="line">
                <a:avLst/>
              </a:prstGeom>
            </p:spPr>
            <p:style>
              <a:lnRef idx="2">
                <a:schemeClr val="accent1"/>
              </a:lnRef>
              <a:fillRef idx="0">
                <a:schemeClr val="accent1"/>
              </a:fillRef>
              <a:effectRef idx="1">
                <a:schemeClr val="accent1"/>
              </a:effectRef>
              <a:fontRef idx="minor">
                <a:schemeClr val="tx1"/>
              </a:fontRef>
            </p:style>
          </p:cxnSp>
          <p:sp>
            <p:nvSpPr>
              <p:cNvPr id="61" name="Rettangolo arrotondato 60"/>
              <p:cNvSpPr/>
              <p:nvPr/>
            </p:nvSpPr>
            <p:spPr>
              <a:xfrm>
                <a:off x="826776" y="4329047"/>
                <a:ext cx="648880" cy="27182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2" name="Rettangolo arrotondato 61"/>
              <p:cNvSpPr/>
              <p:nvPr/>
            </p:nvSpPr>
            <p:spPr>
              <a:xfrm>
                <a:off x="2411760" y="4329048"/>
                <a:ext cx="648072" cy="2718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3" name="Rettangolo arrotondato 62"/>
              <p:cNvSpPr/>
              <p:nvPr/>
            </p:nvSpPr>
            <p:spPr>
              <a:xfrm>
                <a:off x="1619672" y="4329048"/>
                <a:ext cx="648879" cy="25208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4" name="CasellaDiTesto 63"/>
              <p:cNvSpPr txBox="1"/>
              <p:nvPr/>
            </p:nvSpPr>
            <p:spPr>
              <a:xfrm>
                <a:off x="887110" y="4302968"/>
                <a:ext cx="648072" cy="307777"/>
              </a:xfrm>
              <a:prstGeom prst="rect">
                <a:avLst/>
              </a:prstGeom>
              <a:noFill/>
            </p:spPr>
            <p:txBody>
              <a:bodyPr wrap="square" rtlCol="0">
                <a:spAutoFit/>
              </a:bodyPr>
              <a:lstStyle/>
              <a:p>
                <a:r>
                  <a:rPr lang="it-IT" sz="1400" dirty="0" smtClean="0"/>
                  <a:t>Alfa</a:t>
                </a:r>
                <a:endParaRPr lang="it-IT" sz="1400" dirty="0"/>
              </a:p>
            </p:txBody>
          </p:sp>
          <p:sp>
            <p:nvSpPr>
              <p:cNvPr id="65" name="CasellaDiTesto 64"/>
              <p:cNvSpPr txBox="1"/>
              <p:nvPr/>
            </p:nvSpPr>
            <p:spPr>
              <a:xfrm>
                <a:off x="1659041" y="4293096"/>
                <a:ext cx="647264" cy="307777"/>
              </a:xfrm>
              <a:prstGeom prst="rect">
                <a:avLst/>
              </a:prstGeom>
              <a:noFill/>
            </p:spPr>
            <p:txBody>
              <a:bodyPr wrap="square" rtlCol="0">
                <a:spAutoFit/>
              </a:bodyPr>
              <a:lstStyle/>
              <a:p>
                <a:r>
                  <a:rPr lang="it-IT" sz="1400" dirty="0" smtClean="0"/>
                  <a:t>Beta</a:t>
                </a:r>
                <a:endParaRPr lang="it-IT" sz="1400" dirty="0"/>
              </a:p>
            </p:txBody>
          </p:sp>
          <p:sp>
            <p:nvSpPr>
              <p:cNvPr id="66" name="CasellaDiTesto 65"/>
              <p:cNvSpPr txBox="1"/>
              <p:nvPr/>
            </p:nvSpPr>
            <p:spPr>
              <a:xfrm>
                <a:off x="2339752" y="4296702"/>
                <a:ext cx="1008112" cy="307777"/>
              </a:xfrm>
              <a:prstGeom prst="rect">
                <a:avLst/>
              </a:prstGeom>
              <a:noFill/>
            </p:spPr>
            <p:txBody>
              <a:bodyPr wrap="square" rtlCol="0">
                <a:spAutoFit/>
              </a:bodyPr>
              <a:lstStyle/>
              <a:p>
                <a:r>
                  <a:rPr lang="it-IT" sz="1400" dirty="0" smtClean="0"/>
                  <a:t>Gamma</a:t>
                </a:r>
                <a:endParaRPr lang="it-IT" sz="1400" dirty="0"/>
              </a:p>
            </p:txBody>
          </p:sp>
        </p:grpSp>
        <p:sp>
          <p:nvSpPr>
            <p:cNvPr id="56" name="Rettangolo arrotondato 55"/>
            <p:cNvSpPr/>
            <p:nvPr/>
          </p:nvSpPr>
          <p:spPr>
            <a:xfrm>
              <a:off x="3474154" y="1851845"/>
              <a:ext cx="1368152" cy="523220"/>
            </a:xfrm>
            <a:prstGeom prst="roundRect">
              <a:avLst/>
            </a:prstGeo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57" name="CasellaDiTesto 56"/>
            <p:cNvSpPr txBox="1"/>
            <p:nvPr/>
          </p:nvSpPr>
          <p:spPr>
            <a:xfrm>
              <a:off x="3615602" y="1851845"/>
              <a:ext cx="1120708" cy="523220"/>
            </a:xfrm>
            <a:prstGeom prst="rect">
              <a:avLst/>
            </a:prstGeom>
            <a:noFill/>
          </p:spPr>
          <p:txBody>
            <a:bodyPr wrap="square" rtlCol="0">
              <a:spAutoFit/>
            </a:bodyPr>
            <a:lstStyle/>
            <a:p>
              <a:pPr algn="ctr"/>
              <a:r>
                <a:rPr lang="it-IT" sz="1400" b="1" dirty="0" smtClean="0"/>
                <a:t>Società semplice</a:t>
              </a:r>
              <a:endParaRPr lang="it-IT" sz="1400" b="1" dirty="0"/>
            </a:p>
          </p:txBody>
        </p:sp>
      </p:grpSp>
      <p:grpSp>
        <p:nvGrpSpPr>
          <p:cNvPr id="68" name="Gruppo 67"/>
          <p:cNvGrpSpPr/>
          <p:nvPr/>
        </p:nvGrpSpPr>
        <p:grpSpPr>
          <a:xfrm>
            <a:off x="1151216" y="1719389"/>
            <a:ext cx="2521088" cy="1565595"/>
            <a:chOff x="610752" y="1711841"/>
            <a:chExt cx="2521088" cy="1565595"/>
          </a:xfrm>
        </p:grpSpPr>
        <p:grpSp>
          <p:nvGrpSpPr>
            <p:cNvPr id="22" name="Gruppo 21"/>
            <p:cNvGrpSpPr/>
            <p:nvPr/>
          </p:nvGrpSpPr>
          <p:grpSpPr>
            <a:xfrm>
              <a:off x="610752" y="1772816"/>
              <a:ext cx="2521088" cy="1504620"/>
              <a:chOff x="826776" y="3106125"/>
              <a:chExt cx="2521088" cy="1504620"/>
            </a:xfrm>
          </p:grpSpPr>
          <p:sp>
            <p:nvSpPr>
              <p:cNvPr id="6" name="Rectangle 155"/>
              <p:cNvSpPr/>
              <p:nvPr/>
            </p:nvSpPr>
            <p:spPr>
              <a:xfrm>
                <a:off x="1691680" y="3106125"/>
                <a:ext cx="504056" cy="861774"/>
              </a:xfrm>
              <a:prstGeom prst="rect">
                <a:avLst/>
              </a:prstGeom>
              <a:noFill/>
              <a:ln>
                <a:noFill/>
              </a:ln>
            </p:spPr>
            <p:txBody>
              <a:bodyPr wrap="square" anchor="ctr">
                <a:spAutoFit/>
              </a:bodyPr>
              <a:lstStyle/>
              <a:p>
                <a:pPr algn="ctr"/>
                <a:r>
                  <a:rPr lang="it-IT" sz="5000" dirty="0" smtClean="0">
                    <a:latin typeface="+mj-lt"/>
                    <a:ea typeface="SimSun"/>
                    <a:cs typeface="Times New Roman"/>
                    <a:sym typeface="Webdings"/>
                  </a:rPr>
                  <a:t></a:t>
                </a:r>
                <a:endParaRPr lang="en-GB" sz="5000" dirty="0">
                  <a:latin typeface="+mj-lt"/>
                </a:endParaRPr>
              </a:p>
            </p:txBody>
          </p:sp>
          <p:cxnSp>
            <p:nvCxnSpPr>
              <p:cNvPr id="5" name="Connettore 1 4"/>
              <p:cNvCxnSpPr>
                <a:endCxn id="12" idx="0"/>
              </p:cNvCxnSpPr>
              <p:nvPr/>
            </p:nvCxnSpPr>
            <p:spPr>
              <a:xfrm flipH="1">
                <a:off x="1151216" y="3861048"/>
                <a:ext cx="684480" cy="467999"/>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Connettore 1 8"/>
              <p:cNvCxnSpPr/>
              <p:nvPr/>
            </p:nvCxnSpPr>
            <p:spPr>
              <a:xfrm>
                <a:off x="1943708" y="3861048"/>
                <a:ext cx="0" cy="4680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Connettore 1 9"/>
              <p:cNvCxnSpPr>
                <a:endCxn id="15" idx="0"/>
              </p:cNvCxnSpPr>
              <p:nvPr/>
            </p:nvCxnSpPr>
            <p:spPr>
              <a:xfrm>
                <a:off x="2043007" y="3861047"/>
                <a:ext cx="692789" cy="46800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ttangolo arrotondato 11"/>
              <p:cNvSpPr/>
              <p:nvPr/>
            </p:nvSpPr>
            <p:spPr>
              <a:xfrm>
                <a:off x="826776" y="4329047"/>
                <a:ext cx="648880" cy="27182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5" name="Rettangolo arrotondato 14"/>
              <p:cNvSpPr/>
              <p:nvPr/>
            </p:nvSpPr>
            <p:spPr>
              <a:xfrm>
                <a:off x="2411760" y="4329048"/>
                <a:ext cx="648072" cy="2718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6" name="Rettangolo arrotondato 15"/>
              <p:cNvSpPr/>
              <p:nvPr/>
            </p:nvSpPr>
            <p:spPr>
              <a:xfrm>
                <a:off x="1619672" y="4329047"/>
                <a:ext cx="648879" cy="26788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7" name="CasellaDiTesto 16"/>
              <p:cNvSpPr txBox="1"/>
              <p:nvPr/>
            </p:nvSpPr>
            <p:spPr>
              <a:xfrm>
                <a:off x="887110" y="4302968"/>
                <a:ext cx="648072" cy="307777"/>
              </a:xfrm>
              <a:prstGeom prst="rect">
                <a:avLst/>
              </a:prstGeom>
              <a:noFill/>
            </p:spPr>
            <p:txBody>
              <a:bodyPr wrap="square" rtlCol="0">
                <a:spAutoFit/>
              </a:bodyPr>
              <a:lstStyle/>
              <a:p>
                <a:r>
                  <a:rPr lang="it-IT" sz="1400" dirty="0" smtClean="0"/>
                  <a:t>Alfa</a:t>
                </a:r>
                <a:endParaRPr lang="it-IT" sz="1400" dirty="0"/>
              </a:p>
            </p:txBody>
          </p:sp>
          <p:sp>
            <p:nvSpPr>
              <p:cNvPr id="20" name="CasellaDiTesto 19"/>
              <p:cNvSpPr txBox="1"/>
              <p:nvPr/>
            </p:nvSpPr>
            <p:spPr>
              <a:xfrm>
                <a:off x="1659041" y="4302968"/>
                <a:ext cx="647264" cy="307777"/>
              </a:xfrm>
              <a:prstGeom prst="rect">
                <a:avLst/>
              </a:prstGeom>
              <a:noFill/>
            </p:spPr>
            <p:txBody>
              <a:bodyPr wrap="square" rtlCol="0">
                <a:spAutoFit/>
              </a:bodyPr>
              <a:lstStyle/>
              <a:p>
                <a:r>
                  <a:rPr lang="it-IT" sz="1400" dirty="0" smtClean="0"/>
                  <a:t>Beta</a:t>
                </a:r>
                <a:endParaRPr lang="it-IT" sz="1400" dirty="0"/>
              </a:p>
            </p:txBody>
          </p:sp>
          <p:sp>
            <p:nvSpPr>
              <p:cNvPr id="21" name="CasellaDiTesto 20"/>
              <p:cNvSpPr txBox="1"/>
              <p:nvPr/>
            </p:nvSpPr>
            <p:spPr>
              <a:xfrm>
                <a:off x="2339752" y="4296702"/>
                <a:ext cx="1008112" cy="307777"/>
              </a:xfrm>
              <a:prstGeom prst="rect">
                <a:avLst/>
              </a:prstGeom>
              <a:noFill/>
            </p:spPr>
            <p:txBody>
              <a:bodyPr wrap="square" rtlCol="0">
                <a:spAutoFit/>
              </a:bodyPr>
              <a:lstStyle/>
              <a:p>
                <a:r>
                  <a:rPr lang="it-IT" sz="1400" dirty="0" smtClean="0"/>
                  <a:t>Gamma</a:t>
                </a:r>
                <a:endParaRPr lang="it-IT" sz="1400" dirty="0"/>
              </a:p>
            </p:txBody>
          </p:sp>
        </p:grpSp>
        <p:grpSp>
          <p:nvGrpSpPr>
            <p:cNvPr id="67" name="Gruppo 66"/>
            <p:cNvGrpSpPr/>
            <p:nvPr/>
          </p:nvGrpSpPr>
          <p:grpSpPr>
            <a:xfrm>
              <a:off x="1043608" y="1711841"/>
              <a:ext cx="1476972" cy="781055"/>
              <a:chOff x="1043608" y="1711841"/>
              <a:chExt cx="1476972" cy="781055"/>
            </a:xfrm>
          </p:grpSpPr>
          <p:sp>
            <p:nvSpPr>
              <p:cNvPr id="51" name="Ovale 50"/>
              <p:cNvSpPr/>
              <p:nvPr/>
            </p:nvSpPr>
            <p:spPr>
              <a:xfrm>
                <a:off x="1247150" y="1917357"/>
                <a:ext cx="936104" cy="575539"/>
              </a:xfrm>
              <a:prstGeom prst="ellipse">
                <a:avLst/>
              </a:prstGeom>
              <a:noFill/>
              <a:ln w="28575">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3" name="CasellaDiTesto 52"/>
              <p:cNvSpPr txBox="1"/>
              <p:nvPr/>
            </p:nvSpPr>
            <p:spPr>
              <a:xfrm>
                <a:off x="1043608" y="1711841"/>
                <a:ext cx="1476972" cy="276999"/>
              </a:xfrm>
              <a:prstGeom prst="rect">
                <a:avLst/>
              </a:prstGeom>
              <a:noFill/>
            </p:spPr>
            <p:txBody>
              <a:bodyPr wrap="square" rtlCol="0">
                <a:spAutoFit/>
              </a:bodyPr>
              <a:lstStyle/>
              <a:p>
                <a:r>
                  <a:rPr lang="it-IT" sz="1200" dirty="0" smtClean="0"/>
                  <a:t>Società fiduciaria</a:t>
                </a:r>
                <a:endParaRPr lang="it-IT" sz="1200" dirty="0"/>
              </a:p>
            </p:txBody>
          </p:sp>
        </p:grpSp>
      </p:grpSp>
      <p:sp>
        <p:nvSpPr>
          <p:cNvPr id="69" name="CasellaDiTesto 68"/>
          <p:cNvSpPr txBox="1"/>
          <p:nvPr/>
        </p:nvSpPr>
        <p:spPr>
          <a:xfrm>
            <a:off x="467544" y="1340768"/>
            <a:ext cx="3966479" cy="646331"/>
          </a:xfrm>
          <a:prstGeom prst="rect">
            <a:avLst/>
          </a:prstGeom>
          <a:noFill/>
        </p:spPr>
        <p:txBody>
          <a:bodyPr wrap="square" rtlCol="0">
            <a:spAutoFit/>
          </a:bodyPr>
          <a:lstStyle/>
          <a:p>
            <a:r>
              <a:rPr lang="it-IT" b="1" u="sng" dirty="0" smtClean="0">
                <a:latin typeface="+mn-lt"/>
              </a:rPr>
              <a:t>1. Persona fisica </a:t>
            </a:r>
            <a:r>
              <a:rPr lang="it-IT" b="1" u="sng" dirty="0">
                <a:latin typeface="+mn-lt"/>
              </a:rPr>
              <a:t>(</a:t>
            </a:r>
            <a:r>
              <a:rPr lang="it-IT" b="1" u="sng" dirty="0" err="1">
                <a:latin typeface="+mn-lt"/>
              </a:rPr>
              <a:t>ev</a:t>
            </a:r>
            <a:r>
              <a:rPr lang="it-IT" b="1" u="sng" dirty="0">
                <a:latin typeface="+mn-lt"/>
              </a:rPr>
              <a:t>. Società fiduciaria)</a:t>
            </a:r>
          </a:p>
          <a:p>
            <a:endParaRPr lang="it-IT" b="1" u="sng" dirty="0">
              <a:latin typeface="+mn-lt"/>
            </a:endParaRPr>
          </a:p>
        </p:txBody>
      </p:sp>
      <p:sp>
        <p:nvSpPr>
          <p:cNvPr id="72" name="CasellaDiTesto 71"/>
          <p:cNvSpPr txBox="1"/>
          <p:nvPr/>
        </p:nvSpPr>
        <p:spPr>
          <a:xfrm>
            <a:off x="5076056" y="1340768"/>
            <a:ext cx="3816424" cy="646331"/>
          </a:xfrm>
          <a:prstGeom prst="rect">
            <a:avLst/>
          </a:prstGeom>
          <a:noFill/>
        </p:spPr>
        <p:txBody>
          <a:bodyPr wrap="square" rtlCol="0">
            <a:spAutoFit/>
          </a:bodyPr>
          <a:lstStyle/>
          <a:p>
            <a:r>
              <a:rPr lang="it-IT" b="1" u="sng" dirty="0" smtClean="0">
                <a:latin typeface="+mn-lt"/>
              </a:rPr>
              <a:t>2. Holding società di capitali</a:t>
            </a:r>
            <a:endParaRPr lang="it-IT" b="1" u="sng" dirty="0">
              <a:latin typeface="+mn-lt"/>
            </a:endParaRPr>
          </a:p>
          <a:p>
            <a:endParaRPr lang="it-IT" b="1" u="sng" dirty="0">
              <a:latin typeface="+mn-lt"/>
            </a:endParaRPr>
          </a:p>
        </p:txBody>
      </p:sp>
      <p:sp>
        <p:nvSpPr>
          <p:cNvPr id="73" name="CasellaDiTesto 72"/>
          <p:cNvSpPr txBox="1"/>
          <p:nvPr/>
        </p:nvSpPr>
        <p:spPr>
          <a:xfrm>
            <a:off x="5436096" y="3718773"/>
            <a:ext cx="3816424" cy="646331"/>
          </a:xfrm>
          <a:prstGeom prst="rect">
            <a:avLst/>
          </a:prstGeom>
          <a:noFill/>
        </p:spPr>
        <p:txBody>
          <a:bodyPr wrap="square" rtlCol="0">
            <a:spAutoFit/>
          </a:bodyPr>
          <a:lstStyle/>
          <a:p>
            <a:r>
              <a:rPr lang="it-IT" b="1" u="sng" dirty="0" smtClean="0">
                <a:latin typeface="+mn-lt"/>
              </a:rPr>
              <a:t>4. Società semplice</a:t>
            </a:r>
            <a:endParaRPr lang="it-IT" b="1" u="sng" dirty="0">
              <a:latin typeface="+mn-lt"/>
            </a:endParaRPr>
          </a:p>
          <a:p>
            <a:endParaRPr lang="it-IT" b="1" u="sng" dirty="0">
              <a:latin typeface="+mn-lt"/>
            </a:endParaRPr>
          </a:p>
        </p:txBody>
      </p:sp>
      <p:sp>
        <p:nvSpPr>
          <p:cNvPr id="74" name="CasellaDiTesto 73"/>
          <p:cNvSpPr txBox="1"/>
          <p:nvPr/>
        </p:nvSpPr>
        <p:spPr>
          <a:xfrm>
            <a:off x="1835696" y="3717032"/>
            <a:ext cx="3816424" cy="646331"/>
          </a:xfrm>
          <a:prstGeom prst="rect">
            <a:avLst/>
          </a:prstGeom>
          <a:noFill/>
        </p:spPr>
        <p:txBody>
          <a:bodyPr wrap="square" rtlCol="0">
            <a:spAutoFit/>
          </a:bodyPr>
          <a:lstStyle/>
          <a:p>
            <a:r>
              <a:rPr lang="it-IT" b="1" u="sng" dirty="0" smtClean="0">
                <a:latin typeface="+mn-lt"/>
              </a:rPr>
              <a:t>3. Trust</a:t>
            </a:r>
            <a:endParaRPr lang="it-IT" b="1" u="sng" dirty="0">
              <a:latin typeface="+mn-lt"/>
            </a:endParaRPr>
          </a:p>
          <a:p>
            <a:endParaRPr lang="it-IT" b="1" u="sng" dirty="0">
              <a:latin typeface="+mn-lt"/>
            </a:endParaRPr>
          </a:p>
        </p:txBody>
      </p:sp>
      <p:sp>
        <p:nvSpPr>
          <p:cNvPr id="75" name="Rectangle 3"/>
          <p:cNvSpPr>
            <a:spLocks noChangeArrowheads="1"/>
          </p:cNvSpPr>
          <p:nvPr/>
        </p:nvSpPr>
        <p:spPr bwMode="auto">
          <a:xfrm>
            <a:off x="484316" y="6016244"/>
            <a:ext cx="8229600" cy="1157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000" dirty="0" smtClean="0">
                <a:latin typeface="Garamond" pitchFamily="18" charset="0"/>
              </a:rPr>
              <a:t>La holding </a:t>
            </a:r>
            <a:r>
              <a:rPr lang="it-IT" sz="2000" dirty="0">
                <a:latin typeface="Garamond" pitchFamily="18" charset="0"/>
              </a:rPr>
              <a:t>società di capitali è certamente la modalità più </a:t>
            </a:r>
            <a:r>
              <a:rPr lang="it-IT" sz="2000" dirty="0" smtClean="0">
                <a:latin typeface="Garamond" pitchFamily="18" charset="0"/>
              </a:rPr>
              <a:t>comune</a:t>
            </a:r>
            <a:endParaRPr lang="it-IT" sz="2000" dirty="0">
              <a:latin typeface="Garamond" pitchFamily="18" charset="0"/>
            </a:endParaRPr>
          </a:p>
        </p:txBody>
      </p:sp>
    </p:spTree>
    <p:extLst>
      <p:ext uri="{BB962C8B-B14F-4D97-AF65-F5344CB8AC3E}">
        <p14:creationId xmlns:p14="http://schemas.microsoft.com/office/powerpoint/2010/main" val="12619943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La Holding di partecipazioni</a:t>
            </a:r>
            <a:endParaRPr lang="it-IT" sz="3200" dirty="0">
              <a:latin typeface="Garamond" pitchFamily="18" charset="0"/>
            </a:endParaRPr>
          </a:p>
        </p:txBody>
      </p:sp>
      <p:sp>
        <p:nvSpPr>
          <p:cNvPr id="3075" name="Rectangle 3"/>
          <p:cNvSpPr>
            <a:spLocks noChangeArrowheads="1"/>
          </p:cNvSpPr>
          <p:nvPr/>
        </p:nvSpPr>
        <p:spPr bwMode="auto">
          <a:xfrm>
            <a:off x="484316" y="1484784"/>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000" dirty="0" smtClean="0">
                <a:latin typeface="Garamond" pitchFamily="18" charset="0"/>
              </a:rPr>
              <a:t>È una società (operativa/finanziaria) </a:t>
            </a:r>
            <a:r>
              <a:rPr lang="it-IT" sz="2000" dirty="0">
                <a:latin typeface="Garamond" pitchFamily="18" charset="0"/>
              </a:rPr>
              <a:t>che detiene </a:t>
            </a:r>
            <a:r>
              <a:rPr lang="it-IT" sz="2000" dirty="0" smtClean="0">
                <a:latin typeface="Garamond" pitchFamily="18" charset="0"/>
              </a:rPr>
              <a:t>partecipazioni (di maggioranza) di più società operative </a:t>
            </a:r>
            <a:r>
              <a:rPr lang="it-IT" sz="2000" dirty="0">
                <a:latin typeface="Garamond" pitchFamily="18" charset="0"/>
              </a:rPr>
              <a:t>e </a:t>
            </a:r>
            <a:r>
              <a:rPr lang="it-IT" sz="2000" dirty="0" smtClean="0">
                <a:latin typeface="Garamond" pitchFamily="18" charset="0"/>
              </a:rPr>
              <a:t>spesso ne </a:t>
            </a:r>
            <a:r>
              <a:rPr lang="it-IT" sz="2000" dirty="0">
                <a:latin typeface="Garamond" pitchFamily="18" charset="0"/>
              </a:rPr>
              <a:t>controlla </a:t>
            </a:r>
            <a:r>
              <a:rPr lang="it-IT" sz="2000" dirty="0" smtClean="0">
                <a:latin typeface="Garamond" pitchFamily="18" charset="0"/>
              </a:rPr>
              <a:t>l’attività</a:t>
            </a:r>
            <a:r>
              <a:rPr lang="it-IT" sz="2000" dirty="0">
                <a:latin typeface="Garamond" pitchFamily="18" charset="0"/>
              </a:rPr>
              <a:t>. </a:t>
            </a:r>
            <a:endParaRPr lang="it-IT" sz="2000" dirty="0" smtClean="0">
              <a:latin typeface="Garamond" pitchFamily="18" charset="0"/>
            </a:endParaRPr>
          </a:p>
          <a:p>
            <a:pPr lvl="1" algn="just" defTabSz="914400">
              <a:lnSpc>
                <a:spcPct val="90000"/>
              </a:lnSpc>
              <a:spcBef>
                <a:spcPct val="20000"/>
              </a:spcBef>
            </a:pPr>
            <a:endParaRPr lang="it-IT" sz="2000" i="1" dirty="0" smtClean="0">
              <a:latin typeface="Garamond" pitchFamily="18" charset="0"/>
            </a:endParaRPr>
          </a:p>
          <a:p>
            <a:pPr lvl="1" algn="just" defTabSz="914400">
              <a:lnSpc>
                <a:spcPct val="90000"/>
              </a:lnSpc>
              <a:spcBef>
                <a:spcPct val="20000"/>
              </a:spcBef>
            </a:pPr>
            <a:r>
              <a:rPr lang="it-IT" sz="2000" b="1" i="1" dirty="0" smtClean="0">
                <a:latin typeface="Garamond" pitchFamily="18" charset="0"/>
              </a:rPr>
              <a:t>Obiettivi e funzioni (per lo più comuni anche al Trust)</a:t>
            </a:r>
            <a:r>
              <a:rPr lang="it-IT" sz="2000" b="1" dirty="0" smtClean="0">
                <a:latin typeface="Garamond" pitchFamily="18" charset="0"/>
              </a:rPr>
              <a:t>:</a:t>
            </a:r>
          </a:p>
          <a:p>
            <a:pPr marL="800100" lvl="1"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Tutela </a:t>
            </a:r>
            <a:r>
              <a:rPr lang="it-IT" sz="2000" dirty="0">
                <a:latin typeface="Garamond" pitchFamily="18" charset="0"/>
              </a:rPr>
              <a:t>dell'integrità del gruppo secondo la linea guida del </a:t>
            </a:r>
            <a:r>
              <a:rPr lang="it-IT" sz="2000" dirty="0" smtClean="0">
                <a:latin typeface="Garamond" pitchFamily="18" charset="0"/>
              </a:rPr>
              <a:t>fondatore</a:t>
            </a:r>
          </a:p>
          <a:p>
            <a:pPr marL="800100" lvl="1"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Disciplina </a:t>
            </a:r>
            <a:r>
              <a:rPr lang="it-IT" sz="2000" dirty="0">
                <a:latin typeface="Garamond" pitchFamily="18" charset="0"/>
              </a:rPr>
              <a:t>dei rapporti societari/familiari al fine di evitare ripercussioni sull’operatività del </a:t>
            </a:r>
            <a:r>
              <a:rPr lang="it-IT" sz="2000" dirty="0" smtClean="0">
                <a:latin typeface="Garamond" pitchFamily="18" charset="0"/>
              </a:rPr>
              <a:t>Gruppo</a:t>
            </a:r>
            <a:endParaRPr lang="it-IT" sz="2000" dirty="0">
              <a:latin typeface="Garamond" pitchFamily="18" charset="0"/>
            </a:endParaRPr>
          </a:p>
          <a:p>
            <a:pPr marL="800100" lvl="1" indent="-342900" algn="just" defTabSz="914400">
              <a:lnSpc>
                <a:spcPct val="90000"/>
              </a:lnSpc>
              <a:spcBef>
                <a:spcPct val="20000"/>
              </a:spcBef>
              <a:buFont typeface="Arial" panose="020B0604020202020204" pitchFamily="34" charset="0"/>
              <a:buChar char="•"/>
            </a:pPr>
            <a:r>
              <a:rPr lang="it-IT" sz="2000" dirty="0">
                <a:latin typeface="Garamond" pitchFamily="18" charset="0"/>
              </a:rPr>
              <a:t>Visione strategica di gruppo</a:t>
            </a:r>
          </a:p>
          <a:p>
            <a:pPr marL="800100" lvl="1"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Razionalizzazione della struttura finanziaria</a:t>
            </a:r>
          </a:p>
          <a:p>
            <a:pPr marL="800100" lvl="1"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Miglioramento dell’immagine di gruppo verso l’esterno, sinergie dimensionali</a:t>
            </a:r>
          </a:p>
          <a:p>
            <a:pPr marL="800100" lvl="1"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Potenziali Benefici </a:t>
            </a:r>
            <a:r>
              <a:rPr lang="it-IT" sz="2000" dirty="0">
                <a:latin typeface="Garamond" pitchFamily="18" charset="0"/>
              </a:rPr>
              <a:t>fiscali (</a:t>
            </a:r>
            <a:r>
              <a:rPr lang="it-IT" sz="2000" i="1" dirty="0" err="1">
                <a:latin typeface="Garamond" pitchFamily="18" charset="0"/>
              </a:rPr>
              <a:t>partecipation</a:t>
            </a:r>
            <a:r>
              <a:rPr lang="it-IT" sz="2000" i="1" dirty="0">
                <a:latin typeface="Garamond" pitchFamily="18" charset="0"/>
              </a:rPr>
              <a:t> </a:t>
            </a:r>
            <a:r>
              <a:rPr lang="it-IT" sz="2000" i="1" dirty="0" err="1">
                <a:latin typeface="Garamond" pitchFamily="18" charset="0"/>
              </a:rPr>
              <a:t>exemption</a:t>
            </a:r>
            <a:r>
              <a:rPr lang="it-IT" sz="2000" dirty="0">
                <a:latin typeface="Garamond" pitchFamily="18" charset="0"/>
              </a:rPr>
              <a:t>, </a:t>
            </a:r>
            <a:r>
              <a:rPr lang="it-IT" sz="2000" dirty="0" smtClean="0">
                <a:latin typeface="Garamond" pitchFamily="18" charset="0"/>
              </a:rPr>
              <a:t>tassazione </a:t>
            </a:r>
            <a:r>
              <a:rPr lang="it-IT" sz="2000" dirty="0">
                <a:latin typeface="Garamond" pitchFamily="18" charset="0"/>
              </a:rPr>
              <a:t>su </a:t>
            </a:r>
            <a:r>
              <a:rPr lang="it-IT" sz="2000" dirty="0" smtClean="0">
                <a:latin typeface="Garamond" pitchFamily="18" charset="0"/>
              </a:rPr>
              <a:t>base </a:t>
            </a:r>
            <a:r>
              <a:rPr lang="it-IT" sz="2000" dirty="0">
                <a:latin typeface="Garamond" pitchFamily="18" charset="0"/>
              </a:rPr>
              <a:t>imponibile </a:t>
            </a:r>
            <a:r>
              <a:rPr lang="it-IT" sz="2000" dirty="0" smtClean="0">
                <a:latin typeface="Garamond" pitchFamily="18" charset="0"/>
              </a:rPr>
              <a:t>consolidata, IVA </a:t>
            </a:r>
            <a:r>
              <a:rPr lang="it-IT" sz="2000" dirty="0">
                <a:latin typeface="Garamond" pitchFamily="18" charset="0"/>
              </a:rPr>
              <a:t>di gruppo, ecc</a:t>
            </a:r>
            <a:r>
              <a:rPr lang="it-IT" sz="2000" dirty="0" smtClean="0">
                <a:latin typeface="Garamond" pitchFamily="18" charset="0"/>
              </a:rPr>
              <a:t>.)</a:t>
            </a:r>
            <a:endParaRPr lang="it-IT" sz="2000" dirty="0">
              <a:latin typeface="Garamond" pitchFamily="18" charset="0"/>
            </a:endParaRPr>
          </a:p>
          <a:p>
            <a:pPr marL="800100" lvl="1"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Politica </a:t>
            </a:r>
            <a:r>
              <a:rPr lang="it-IT" sz="2000" dirty="0">
                <a:latin typeface="Garamond" pitchFamily="18" charset="0"/>
              </a:rPr>
              <a:t>di erogazione di dividendi alla </a:t>
            </a:r>
            <a:r>
              <a:rPr lang="it-IT" sz="2000" dirty="0" smtClean="0">
                <a:latin typeface="Garamond" pitchFamily="18" charset="0"/>
              </a:rPr>
              <a:t>famiglia</a:t>
            </a:r>
            <a:endParaRPr lang="it-IT" sz="2000" dirty="0">
              <a:latin typeface="Garamond" pitchFamily="18" charset="0"/>
            </a:endParaRPr>
          </a:p>
          <a:p>
            <a:pPr marL="800100" lvl="1"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Pianificazione del trasferimento generazionale</a:t>
            </a:r>
          </a:p>
          <a:p>
            <a:pPr algn="just" defTabSz="914400">
              <a:lnSpc>
                <a:spcPct val="90000"/>
              </a:lnSpc>
              <a:spcBef>
                <a:spcPct val="20000"/>
              </a:spcBef>
            </a:pPr>
            <a:endParaRPr lang="it-IT" sz="1600" dirty="0">
              <a:latin typeface="Calibri" pitchFamily="-65"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9</a:t>
            </a:fld>
            <a:endParaRPr lang="it-IT"/>
          </a:p>
        </p:txBody>
      </p:sp>
    </p:spTree>
    <p:extLst>
      <p:ext uri="{BB962C8B-B14F-4D97-AF65-F5344CB8AC3E}">
        <p14:creationId xmlns:p14="http://schemas.microsoft.com/office/powerpoint/2010/main" val="356127513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Vantaggi del trust rispetto alla holding</a:t>
            </a:r>
            <a:endParaRPr lang="it-IT" sz="3200" dirty="0">
              <a:latin typeface="Garamond" pitchFamily="18" charset="0"/>
            </a:endParaRPr>
          </a:p>
        </p:txBody>
      </p:sp>
      <p:sp>
        <p:nvSpPr>
          <p:cNvPr id="3075" name="Rectangle 3"/>
          <p:cNvSpPr>
            <a:spLocks noChangeArrowheads="1"/>
          </p:cNvSpPr>
          <p:nvPr/>
        </p:nvSpPr>
        <p:spPr bwMode="auto">
          <a:xfrm>
            <a:off x="457200" y="1484784"/>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endParaRPr lang="it-IT" sz="2000" dirty="0" smtClean="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graphicFrame>
        <p:nvGraphicFramePr>
          <p:cNvPr id="2" name="Tabella 1"/>
          <p:cNvGraphicFramePr>
            <a:graphicFrameLocks noGrp="1"/>
          </p:cNvGraphicFramePr>
          <p:nvPr>
            <p:extLst>
              <p:ext uri="{D42A27DB-BD31-4B8C-83A1-F6EECF244321}">
                <p14:modId xmlns:p14="http://schemas.microsoft.com/office/powerpoint/2010/main" val="165009505"/>
              </p:ext>
            </p:extLst>
          </p:nvPr>
        </p:nvGraphicFramePr>
        <p:xfrm>
          <a:off x="457200" y="1268760"/>
          <a:ext cx="8229600" cy="4942839"/>
        </p:xfrm>
        <a:graphic>
          <a:graphicData uri="http://schemas.openxmlformats.org/drawingml/2006/table">
            <a:tbl>
              <a:tblPr firstRow="1" bandRow="1">
                <a:tableStyleId>{9D7B26C5-4107-4FEC-AEDC-1716B250A1EF}</a:tableStyleId>
              </a:tblPr>
              <a:tblGrid>
                <a:gridCol w="4114800"/>
                <a:gridCol w="4114800"/>
              </a:tblGrid>
              <a:tr h="370840">
                <a:tc>
                  <a:txBody>
                    <a:bodyPr/>
                    <a:lstStyle/>
                    <a:p>
                      <a:pPr algn="ctr"/>
                      <a:r>
                        <a:rPr lang="it-IT" sz="1800" dirty="0" smtClean="0"/>
                        <a:t>Holding: svantaggi</a:t>
                      </a:r>
                      <a:endParaRPr lang="it-IT" sz="1800" dirty="0">
                        <a:latin typeface="Garamond" panose="02020404030301010803" pitchFamily="18" charset="0"/>
                      </a:endParaRPr>
                    </a:p>
                  </a:txBody>
                  <a:tcPr/>
                </a:tc>
                <a:tc>
                  <a:txBody>
                    <a:bodyPr/>
                    <a:lstStyle/>
                    <a:p>
                      <a:pPr algn="ctr"/>
                      <a:r>
                        <a:rPr lang="it-IT" sz="1800" dirty="0" smtClean="0"/>
                        <a:t>Trust-Holding: vantaggi</a:t>
                      </a:r>
                      <a:endParaRPr lang="it-IT" sz="1800" dirty="0">
                        <a:latin typeface="Garamond" panose="02020404030301010803" pitchFamily="18" charset="0"/>
                      </a:endParaRPr>
                    </a:p>
                  </a:txBody>
                  <a:tcPr/>
                </a:tc>
              </a:tr>
              <a:tr h="370840">
                <a:tc>
                  <a:txBody>
                    <a:bodyPr/>
                    <a:lstStyle/>
                    <a:p>
                      <a:pPr algn="just"/>
                      <a:r>
                        <a:rPr lang="it-IT" sz="1800" dirty="0" smtClean="0"/>
                        <a:t>1.</a:t>
                      </a:r>
                      <a:r>
                        <a:rPr lang="it-IT" sz="1800" baseline="0" dirty="0" smtClean="0"/>
                        <a:t> </a:t>
                      </a:r>
                      <a:r>
                        <a:rPr lang="it-IT" sz="1800" dirty="0" smtClean="0"/>
                        <a:t>Patrimonio aggredibile dai creditori (della holding e dei</a:t>
                      </a:r>
                      <a:r>
                        <a:rPr lang="it-IT" sz="1800" baseline="0" dirty="0" smtClean="0"/>
                        <a:t> soci della holding)</a:t>
                      </a:r>
                      <a:endParaRPr lang="it-IT" sz="1800" dirty="0">
                        <a:latin typeface="Garamond" panose="02020404030301010803" pitchFamily="18" charset="0"/>
                      </a:endParaRPr>
                    </a:p>
                  </a:txBody>
                  <a:tcPr/>
                </a:tc>
                <a:tc>
                  <a:txBody>
                    <a:bodyPr/>
                    <a:lstStyle/>
                    <a:p>
                      <a:pPr algn="just"/>
                      <a:r>
                        <a:rPr lang="it-IT" sz="1800" dirty="0" smtClean="0"/>
                        <a:t>Segregazione del patrimonio.</a:t>
                      </a:r>
                      <a:r>
                        <a:rPr lang="it-IT" sz="1800" baseline="0" dirty="0" smtClean="0"/>
                        <a:t> I beni segregati nel trust sono al riparo da eventuali pretese da parte dei creditori del disponente e dei beneficiari </a:t>
                      </a:r>
                    </a:p>
                    <a:p>
                      <a:pPr algn="just"/>
                      <a:r>
                        <a:rPr lang="it-IT" sz="1800" b="1" baseline="0" dirty="0" smtClean="0">
                          <a:latin typeface="Garamond" panose="02020404030301010803" pitchFamily="18" charset="0"/>
                        </a:rPr>
                        <a:t>N.B. </a:t>
                      </a:r>
                      <a:r>
                        <a:rPr lang="it-IT" sz="1800" b="1" baseline="0" dirty="0" err="1" smtClean="0">
                          <a:latin typeface="Garamond" panose="02020404030301010803" pitchFamily="18" charset="0"/>
                        </a:rPr>
                        <a:t>Meritevolezza</a:t>
                      </a:r>
                      <a:r>
                        <a:rPr lang="it-IT" sz="1800" b="1" baseline="0" dirty="0" smtClean="0">
                          <a:latin typeface="Garamond" panose="02020404030301010803" pitchFamily="18" charset="0"/>
                        </a:rPr>
                        <a:t> della causa</a:t>
                      </a:r>
                      <a:endParaRPr lang="it-IT" sz="1800" b="1" dirty="0">
                        <a:latin typeface="Garamond" panose="02020404030301010803" pitchFamily="18" charset="0"/>
                      </a:endParaRPr>
                    </a:p>
                  </a:txBody>
                  <a:tcPr/>
                </a:tc>
              </a:tr>
              <a:tr h="370840">
                <a:tc>
                  <a:txBody>
                    <a:bodyPr/>
                    <a:lstStyle/>
                    <a:p>
                      <a:pPr algn="just"/>
                      <a:r>
                        <a:rPr lang="it-IT" sz="1800" dirty="0" smtClean="0"/>
                        <a:t>2. Elevati costi di organizzazione per trasferire le partecipazioni</a:t>
                      </a:r>
                      <a:endParaRPr lang="it-IT" sz="1800" dirty="0">
                        <a:latin typeface="Garamond" panose="02020404030301010803" pitchFamily="18" charset="0"/>
                      </a:endParaRPr>
                    </a:p>
                  </a:txBody>
                  <a:tcPr/>
                </a:tc>
                <a:tc>
                  <a:txBody>
                    <a:bodyPr/>
                    <a:lstStyle/>
                    <a:p>
                      <a:pPr algn="just"/>
                      <a:r>
                        <a:rPr lang="it-IT" sz="1800" dirty="0" smtClean="0"/>
                        <a:t>Trasferimento delle partecipazioni non a titolo oneroso</a:t>
                      </a:r>
                      <a:r>
                        <a:rPr lang="it-IT" sz="1800" baseline="0" dirty="0" smtClean="0"/>
                        <a:t> (anticipazione imposta di donazione / successione)</a:t>
                      </a:r>
                      <a:endParaRPr lang="it-IT" sz="1800" dirty="0">
                        <a:latin typeface="Garamond" panose="02020404030301010803" pitchFamily="18" charset="0"/>
                      </a:endParaRPr>
                    </a:p>
                  </a:txBody>
                  <a:tcPr/>
                </a:tc>
              </a:tr>
              <a:tr h="370840">
                <a:tc>
                  <a:txBody>
                    <a:bodyPr/>
                    <a:lstStyle/>
                    <a:p>
                      <a:pPr algn="just"/>
                      <a:r>
                        <a:rPr lang="it-IT" sz="1800" strike="noStrike" kern="1200" baseline="0" dirty="0" smtClean="0"/>
                        <a:t>3. Tassazione ordinaria per dividendi e plusvalenze (</a:t>
                      </a:r>
                      <a:r>
                        <a:rPr lang="it-IT" sz="1800" strike="noStrike" kern="1200" baseline="0" dirty="0" err="1" smtClean="0"/>
                        <a:t>Pex</a:t>
                      </a:r>
                      <a:r>
                        <a:rPr lang="it-IT" sz="1800" strike="noStrike" kern="1200" baseline="0" dirty="0" smtClean="0"/>
                        <a:t>)</a:t>
                      </a:r>
                      <a:endParaRPr lang="it-IT" sz="1800" strike="noStrike" kern="1200" baseline="0" dirty="0">
                        <a:solidFill>
                          <a:schemeClr val="dk1"/>
                        </a:solidFill>
                        <a:latin typeface="Garamond" panose="02020404030301010803" pitchFamily="18" charset="0"/>
                        <a:ea typeface="+mn-ea"/>
                        <a:cs typeface="+mn-cs"/>
                      </a:endParaRPr>
                    </a:p>
                  </a:txBody>
                  <a:tcPr/>
                </a:tc>
                <a:tc>
                  <a:txBody>
                    <a:bodyPr/>
                    <a:lstStyle/>
                    <a:p>
                      <a:pPr algn="just"/>
                      <a:r>
                        <a:rPr lang="it-IT" sz="1800" strike="sngStrike" baseline="0" dirty="0" smtClean="0"/>
                        <a:t>Ridotta tassazione del carico fiscale</a:t>
                      </a:r>
                      <a:endParaRPr lang="it-IT" sz="1800" strike="sngStrike" baseline="0" dirty="0">
                        <a:latin typeface="Garamond" panose="02020404030301010803" pitchFamily="18" charset="0"/>
                      </a:endParaRPr>
                    </a:p>
                  </a:txBody>
                  <a:tcPr/>
                </a:tc>
              </a:tr>
              <a:tr h="370840">
                <a:tc>
                  <a:txBody>
                    <a:bodyPr/>
                    <a:lstStyle/>
                    <a:p>
                      <a:pPr algn="just"/>
                      <a:r>
                        <a:rPr lang="it-IT" sz="1800" kern="1200" dirty="0" smtClean="0"/>
                        <a:t>4. Assoggettamento alla disciplina delle società di comodo</a:t>
                      </a:r>
                      <a:r>
                        <a:rPr lang="it-IT" sz="1800" kern="1200" baseline="0" dirty="0" smtClean="0"/>
                        <a:t> e studi di settore</a:t>
                      </a:r>
                      <a:endParaRPr lang="it-IT" sz="1800" kern="1200" dirty="0">
                        <a:solidFill>
                          <a:schemeClr val="dk1"/>
                        </a:solidFill>
                        <a:latin typeface="Garamond" panose="02020404030301010803" pitchFamily="18" charset="0"/>
                        <a:ea typeface="+mn-ea"/>
                        <a:cs typeface="+mn-cs"/>
                      </a:endParaRP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it-IT" sz="1800" dirty="0" smtClean="0"/>
                        <a:t>Inapplicabilità della disciplina delle società di comodo e degli studi di settore</a:t>
                      </a:r>
                      <a:endParaRPr lang="it-IT" sz="1800" dirty="0" smtClean="0">
                        <a:latin typeface="Garamond" pitchFamily="18" charset="0"/>
                      </a:endParaRPr>
                    </a:p>
                  </a:txBody>
                  <a:tcPr/>
                </a:tc>
              </a:tr>
              <a:tr h="370840">
                <a:tc>
                  <a:txBody>
                    <a:bodyPr/>
                    <a:lstStyle/>
                    <a:p>
                      <a:pPr algn="just"/>
                      <a:r>
                        <a:rPr lang="it-IT" sz="1800" kern="1200" dirty="0" smtClean="0"/>
                        <a:t>5. Tassazione su </a:t>
                      </a:r>
                      <a:r>
                        <a:rPr lang="it-IT" sz="1800" i="1" kern="1200" dirty="0" smtClean="0"/>
                        <a:t>capital gain</a:t>
                      </a:r>
                      <a:endParaRPr lang="it-IT" sz="1800" i="1" kern="1200" dirty="0">
                        <a:solidFill>
                          <a:schemeClr val="dk1"/>
                        </a:solidFill>
                        <a:latin typeface="Garamond" panose="02020404030301010803" pitchFamily="18" charset="0"/>
                        <a:ea typeface="+mn-ea"/>
                        <a:cs typeface="+mn-cs"/>
                      </a:endParaRP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it-IT" sz="1800" dirty="0" smtClean="0"/>
                        <a:t>Possibilità di affrancare i plusvalori latenti (solo se non commerciale) su partecipazioni</a:t>
                      </a:r>
                      <a:endParaRPr lang="it-IT" sz="1800" dirty="0" smtClean="0">
                        <a:latin typeface="Garamond" pitchFamily="18" charset="0"/>
                      </a:endParaRPr>
                    </a:p>
                  </a:txBody>
                  <a:tcPr/>
                </a:tc>
              </a:tr>
            </a:tbl>
          </a:graphicData>
        </a:graphic>
      </p:graphicFrame>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10</a:t>
            </a:fld>
            <a:endParaRPr lang="it-IT"/>
          </a:p>
        </p:txBody>
      </p:sp>
    </p:spTree>
    <p:extLst>
      <p:ext uri="{BB962C8B-B14F-4D97-AF65-F5344CB8AC3E}">
        <p14:creationId xmlns:p14="http://schemas.microsoft.com/office/powerpoint/2010/main" val="369646503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Vantaggi del trust rispetto alla </a:t>
            </a:r>
            <a:r>
              <a:rPr lang="it-IT" sz="3200" dirty="0">
                <a:latin typeface="Garamond" pitchFamily="18" charset="0"/>
              </a:rPr>
              <a:t>h</a:t>
            </a:r>
            <a:r>
              <a:rPr lang="it-IT" sz="3200" dirty="0" smtClean="0">
                <a:latin typeface="Garamond" pitchFamily="18" charset="0"/>
              </a:rPr>
              <a:t>olding (segue)</a:t>
            </a:r>
            <a:endParaRPr lang="it-IT" sz="3200" dirty="0">
              <a:latin typeface="Garamond" pitchFamily="18" charset="0"/>
            </a:endParaRPr>
          </a:p>
        </p:txBody>
      </p:sp>
      <p:sp>
        <p:nvSpPr>
          <p:cNvPr id="3075" name="Rectangle 3"/>
          <p:cNvSpPr>
            <a:spLocks noChangeArrowheads="1"/>
          </p:cNvSpPr>
          <p:nvPr/>
        </p:nvSpPr>
        <p:spPr bwMode="auto">
          <a:xfrm>
            <a:off x="457200" y="1484784"/>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endParaRPr lang="it-IT" sz="2000" dirty="0" smtClean="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graphicFrame>
        <p:nvGraphicFramePr>
          <p:cNvPr id="2" name="Tabella 1"/>
          <p:cNvGraphicFramePr>
            <a:graphicFrameLocks noGrp="1"/>
          </p:cNvGraphicFramePr>
          <p:nvPr>
            <p:extLst>
              <p:ext uri="{D42A27DB-BD31-4B8C-83A1-F6EECF244321}">
                <p14:modId xmlns:p14="http://schemas.microsoft.com/office/powerpoint/2010/main" val="3635400073"/>
              </p:ext>
            </p:extLst>
          </p:nvPr>
        </p:nvGraphicFramePr>
        <p:xfrm>
          <a:off x="457200" y="1412776"/>
          <a:ext cx="8229600" cy="4221480"/>
        </p:xfrm>
        <a:graphic>
          <a:graphicData uri="http://schemas.openxmlformats.org/drawingml/2006/table">
            <a:tbl>
              <a:tblPr firstRow="1" bandRow="1">
                <a:tableStyleId>{9D7B26C5-4107-4FEC-AEDC-1716B250A1EF}</a:tableStyleId>
              </a:tblPr>
              <a:tblGrid>
                <a:gridCol w="4114800"/>
                <a:gridCol w="4114800"/>
              </a:tblGrid>
              <a:tr h="370840">
                <a:tc>
                  <a:txBody>
                    <a:bodyPr/>
                    <a:lstStyle/>
                    <a:p>
                      <a:pPr algn="ctr"/>
                      <a:r>
                        <a:rPr lang="it-IT" sz="1800" dirty="0" smtClean="0"/>
                        <a:t>Holding: svantaggi</a:t>
                      </a:r>
                      <a:endParaRPr lang="it-IT" sz="1800" dirty="0">
                        <a:latin typeface="Garamond" panose="02020404030301010803" pitchFamily="18" charset="0"/>
                      </a:endParaRPr>
                    </a:p>
                  </a:txBody>
                  <a:tcPr/>
                </a:tc>
                <a:tc>
                  <a:txBody>
                    <a:bodyPr/>
                    <a:lstStyle/>
                    <a:p>
                      <a:pPr algn="ctr"/>
                      <a:r>
                        <a:rPr lang="it-IT" sz="1800" dirty="0" smtClean="0"/>
                        <a:t>Trust-Holding: vantaggi</a:t>
                      </a:r>
                      <a:endParaRPr lang="it-IT" sz="1800" dirty="0">
                        <a:latin typeface="Garamond" panose="02020404030301010803" pitchFamily="18" charset="0"/>
                      </a:endParaRPr>
                    </a:p>
                  </a:txBody>
                  <a:tcPr/>
                </a:tc>
              </a:tr>
              <a:tr h="370840">
                <a:tc>
                  <a:txBody>
                    <a:bodyPr/>
                    <a:lstStyle/>
                    <a:p>
                      <a:pPr algn="just"/>
                      <a:r>
                        <a:rPr lang="it-IT" sz="1800" kern="1200" dirty="0" smtClean="0"/>
                        <a:t>6. Tassazione</a:t>
                      </a:r>
                      <a:r>
                        <a:rPr lang="it-IT" sz="1800" kern="1200" baseline="0" dirty="0" smtClean="0"/>
                        <a:t> ordinaria su immobili</a:t>
                      </a:r>
                      <a:endParaRPr lang="it-IT" sz="1800" kern="1200" dirty="0">
                        <a:solidFill>
                          <a:schemeClr val="dk1"/>
                        </a:solidFill>
                        <a:latin typeface="Garamond" panose="02020404030301010803" pitchFamily="18" charset="0"/>
                        <a:ea typeface="+mn-ea"/>
                        <a:cs typeface="+mn-cs"/>
                      </a:endParaRPr>
                    </a:p>
                  </a:txBody>
                  <a:tcPr/>
                </a:tc>
                <a:tc>
                  <a:txBody>
                    <a:bodyPr/>
                    <a:lstStyle/>
                    <a:p>
                      <a:pPr marL="0" marR="0" indent="0" algn="just"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sz="1800" dirty="0" smtClean="0"/>
                        <a:t>Per trust non commerciali:</a:t>
                      </a:r>
                    </a:p>
                    <a:p>
                      <a:pPr marL="285750" marR="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800" dirty="0" smtClean="0"/>
                        <a:t>No</a:t>
                      </a:r>
                      <a:r>
                        <a:rPr lang="it-IT" sz="1800" baseline="0" dirty="0" smtClean="0"/>
                        <a:t> tassazione su</a:t>
                      </a:r>
                      <a:r>
                        <a:rPr lang="it-IT" sz="1800" dirty="0" smtClean="0"/>
                        <a:t> plusvalori dopo 5 anni (art. 67, c. 1, </a:t>
                      </a:r>
                      <a:r>
                        <a:rPr lang="it-IT" sz="1800" dirty="0" err="1" smtClean="0"/>
                        <a:t>lett</a:t>
                      </a:r>
                      <a:r>
                        <a:rPr lang="it-IT" sz="1800" dirty="0" smtClean="0"/>
                        <a:t>. b), del </a:t>
                      </a:r>
                      <a:r>
                        <a:rPr lang="it-IT" sz="1800" dirty="0" err="1" smtClean="0"/>
                        <a:t>Tuir</a:t>
                      </a:r>
                      <a:r>
                        <a:rPr lang="it-IT" sz="1800" dirty="0" smtClean="0"/>
                        <a:t>)</a:t>
                      </a:r>
                    </a:p>
                    <a:p>
                      <a:pPr marL="285750" marR="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800" kern="1200" dirty="0" smtClean="0">
                          <a:solidFill>
                            <a:schemeClr val="tx1"/>
                          </a:solidFill>
                          <a:latin typeface="+mj-lt"/>
                          <a:ea typeface="+mn-ea"/>
                          <a:cs typeface="+mn-cs"/>
                        </a:rPr>
                        <a:t>Possibilità</a:t>
                      </a:r>
                      <a:r>
                        <a:rPr lang="it-IT" sz="1800" dirty="0" smtClean="0">
                          <a:latin typeface="+mj-lt"/>
                        </a:rPr>
                        <a:t> di </a:t>
                      </a:r>
                      <a:r>
                        <a:rPr lang="it-IT" sz="1800" kern="1200" baseline="0" dirty="0" smtClean="0">
                          <a:solidFill>
                            <a:schemeClr val="tx1"/>
                          </a:solidFill>
                          <a:latin typeface="+mj-lt"/>
                          <a:ea typeface="+mn-ea"/>
                          <a:cs typeface="+mn-cs"/>
                        </a:rPr>
                        <a:t>rivalutare</a:t>
                      </a:r>
                      <a:r>
                        <a:rPr lang="it-IT" sz="1800" dirty="0" smtClean="0">
                          <a:latin typeface="+mj-lt"/>
                        </a:rPr>
                        <a:t> i </a:t>
                      </a:r>
                      <a:r>
                        <a:rPr lang="it-IT" sz="1800" kern="1200" dirty="0" smtClean="0">
                          <a:solidFill>
                            <a:schemeClr val="tx1"/>
                          </a:solidFill>
                          <a:latin typeface="+mj-lt"/>
                          <a:ea typeface="+mn-ea"/>
                          <a:cs typeface="+mn-cs"/>
                        </a:rPr>
                        <a:t>terreni</a:t>
                      </a:r>
                    </a:p>
                  </a:txBody>
                  <a:tcPr/>
                </a:tc>
              </a:tr>
              <a:tr h="370840">
                <a:tc>
                  <a:txBody>
                    <a:bodyPr/>
                    <a:lstStyle/>
                    <a:p>
                      <a:pPr algn="just"/>
                      <a:r>
                        <a:rPr lang="it-IT" sz="1800" kern="1200" dirty="0" smtClean="0"/>
                        <a:t>7. Minore stabilità nella </a:t>
                      </a:r>
                      <a:r>
                        <a:rPr lang="it-IT" sz="1800" i="1" kern="1200" dirty="0" err="1" smtClean="0"/>
                        <a:t>governance</a:t>
                      </a:r>
                      <a:endParaRPr lang="it-IT" sz="1800" i="1" kern="1200" dirty="0">
                        <a:solidFill>
                          <a:schemeClr val="dk1"/>
                        </a:solidFill>
                        <a:latin typeface="Garamond" panose="02020404030301010803" pitchFamily="18" charset="0"/>
                        <a:ea typeface="+mn-ea"/>
                        <a:cs typeface="+mn-cs"/>
                      </a:endParaRPr>
                    </a:p>
                  </a:txBody>
                  <a:tcPr/>
                </a:tc>
                <a:tc>
                  <a:txBody>
                    <a:bodyPr/>
                    <a:lstStyle/>
                    <a:p>
                      <a:pPr algn="just"/>
                      <a:r>
                        <a:rPr lang="it-IT" sz="1800" kern="1200" dirty="0" smtClean="0"/>
                        <a:t>Maggiore stabilità nella </a:t>
                      </a:r>
                      <a:r>
                        <a:rPr lang="it-IT" sz="1800" i="1" kern="1200" dirty="0" err="1" smtClean="0"/>
                        <a:t>governance</a:t>
                      </a:r>
                      <a:endParaRPr lang="it-IT" sz="1800" kern="1200" dirty="0">
                        <a:solidFill>
                          <a:schemeClr val="dk1"/>
                        </a:solidFill>
                        <a:latin typeface="Garamond" panose="02020404030301010803" pitchFamily="18" charset="0"/>
                        <a:ea typeface="+mn-ea"/>
                        <a:cs typeface="+mn-cs"/>
                      </a:endParaRPr>
                    </a:p>
                  </a:txBody>
                  <a:tcPr/>
                </a:tc>
              </a:tr>
              <a:tr h="370840">
                <a:tc>
                  <a:txBody>
                    <a:bodyPr/>
                    <a:lstStyle/>
                    <a:p>
                      <a:pPr algn="just"/>
                      <a:r>
                        <a:rPr lang="it-IT" sz="1800" kern="1200" dirty="0" smtClean="0"/>
                        <a:t>8. R</a:t>
                      </a:r>
                      <a:r>
                        <a:rPr lang="it-IT" sz="1800" kern="1200" baseline="0" dirty="0" smtClean="0"/>
                        <a:t>edazione del bilancio consolidato</a:t>
                      </a:r>
                      <a:endParaRPr lang="it-IT" sz="1800" i="1" kern="1200" dirty="0">
                        <a:solidFill>
                          <a:schemeClr val="dk1"/>
                        </a:solidFill>
                        <a:latin typeface="Garamond" panose="02020404030301010803" pitchFamily="18" charset="0"/>
                        <a:ea typeface="+mn-ea"/>
                        <a:cs typeface="+mn-cs"/>
                      </a:endParaRPr>
                    </a:p>
                  </a:txBody>
                  <a:tcPr/>
                </a:tc>
                <a:tc>
                  <a:txBody>
                    <a:bodyPr/>
                    <a:lstStyle/>
                    <a:p>
                      <a:pPr algn="just"/>
                      <a:r>
                        <a:rPr lang="it-IT" sz="1800" kern="1200" dirty="0" smtClean="0"/>
                        <a:t>No bilancio consolidato (minore trasparenza)</a:t>
                      </a:r>
                      <a:endParaRPr lang="it-IT" sz="1800" kern="1200" dirty="0">
                        <a:solidFill>
                          <a:schemeClr val="dk1"/>
                        </a:solidFill>
                        <a:latin typeface="Garamond" panose="02020404030301010803" pitchFamily="18" charset="0"/>
                        <a:ea typeface="+mn-ea"/>
                        <a:cs typeface="+mn-cs"/>
                      </a:endParaRPr>
                    </a:p>
                  </a:txBody>
                  <a:tcPr/>
                </a:tc>
              </a:tr>
              <a:tr h="370840">
                <a:tc>
                  <a:txBody>
                    <a:bodyPr/>
                    <a:lstStyle/>
                    <a:p>
                      <a:pPr algn="just"/>
                      <a:r>
                        <a:rPr lang="it-IT" sz="1800" kern="1200" dirty="0" smtClean="0"/>
                        <a:t>9. Direzione</a:t>
                      </a:r>
                      <a:r>
                        <a:rPr lang="it-IT" sz="1800" kern="1200" baseline="0" dirty="0" smtClean="0"/>
                        <a:t> e coordinamento (maggiori responsabilità)</a:t>
                      </a:r>
                      <a:endParaRPr lang="it-IT" sz="1800" i="1" kern="1200" dirty="0">
                        <a:solidFill>
                          <a:schemeClr val="dk1"/>
                        </a:solidFill>
                        <a:latin typeface="Garamond" panose="02020404030301010803" pitchFamily="18" charset="0"/>
                        <a:ea typeface="+mn-ea"/>
                        <a:cs typeface="+mn-cs"/>
                      </a:endParaRPr>
                    </a:p>
                  </a:txBody>
                  <a:tcPr/>
                </a:tc>
                <a:tc>
                  <a:txBody>
                    <a:bodyPr/>
                    <a:lstStyle/>
                    <a:p>
                      <a:pPr algn="just"/>
                      <a:r>
                        <a:rPr lang="it-IT" sz="1800" kern="1200" dirty="0" smtClean="0"/>
                        <a:t>No direzione e coordinamento (minori responsabilità)</a:t>
                      </a:r>
                      <a:endParaRPr lang="it-IT" sz="1800" kern="1200" dirty="0">
                        <a:solidFill>
                          <a:schemeClr val="dk1"/>
                        </a:solidFill>
                        <a:latin typeface="Garamond" panose="02020404030301010803" pitchFamily="18" charset="0"/>
                        <a:ea typeface="+mn-ea"/>
                        <a:cs typeface="+mn-cs"/>
                      </a:endParaRPr>
                    </a:p>
                  </a:txBody>
                  <a:tcPr/>
                </a:tc>
              </a:tr>
              <a:tr h="370840">
                <a:tc>
                  <a:txBody>
                    <a:bodyPr/>
                    <a:lstStyle/>
                    <a:p>
                      <a:pPr algn="just"/>
                      <a:r>
                        <a:rPr lang="it-IT" sz="1800" kern="1200" dirty="0" smtClean="0"/>
                        <a:t>10. Minore controllo nella gestione dei piani di </a:t>
                      </a:r>
                      <a:r>
                        <a:rPr lang="it-IT" sz="1800" i="1" kern="1200" dirty="0" smtClean="0"/>
                        <a:t>stock</a:t>
                      </a:r>
                      <a:r>
                        <a:rPr lang="it-IT" sz="1800" i="1" kern="1200" baseline="0" dirty="0" smtClean="0"/>
                        <a:t> option</a:t>
                      </a:r>
                      <a:endParaRPr lang="it-IT" sz="1800" i="1" kern="1200" dirty="0">
                        <a:solidFill>
                          <a:schemeClr val="dk1"/>
                        </a:solidFill>
                        <a:latin typeface="Garamond" panose="02020404030301010803" pitchFamily="18" charset="0"/>
                        <a:ea typeface="+mn-ea"/>
                        <a:cs typeface="+mn-cs"/>
                      </a:endParaRPr>
                    </a:p>
                  </a:txBody>
                  <a:tcPr/>
                </a:tc>
                <a:tc>
                  <a:txBody>
                    <a:bodyPr/>
                    <a:lstStyle/>
                    <a:p>
                      <a:pPr algn="just"/>
                      <a:r>
                        <a:rPr lang="it-IT" sz="1800" kern="1200" dirty="0" smtClean="0"/>
                        <a:t>Maggiore</a:t>
                      </a:r>
                      <a:r>
                        <a:rPr lang="it-IT" sz="1800" kern="1200" baseline="0" dirty="0" smtClean="0"/>
                        <a:t> controllo nella g</a:t>
                      </a:r>
                      <a:r>
                        <a:rPr lang="it-IT" sz="1800" kern="1200" dirty="0" smtClean="0"/>
                        <a:t>estione dei piani di </a:t>
                      </a:r>
                      <a:r>
                        <a:rPr lang="it-IT" sz="1800" i="1" kern="1200" dirty="0" smtClean="0"/>
                        <a:t>stock</a:t>
                      </a:r>
                      <a:r>
                        <a:rPr lang="it-IT" sz="1800" i="1" kern="1200" baseline="0" dirty="0" smtClean="0"/>
                        <a:t> option</a:t>
                      </a:r>
                      <a:endParaRPr lang="it-IT" sz="1800" kern="1200" dirty="0">
                        <a:solidFill>
                          <a:schemeClr val="dk1"/>
                        </a:solidFill>
                        <a:latin typeface="Garamond" panose="02020404030301010803" pitchFamily="18" charset="0"/>
                        <a:ea typeface="+mn-ea"/>
                        <a:cs typeface="+mn-cs"/>
                      </a:endParaRPr>
                    </a:p>
                  </a:txBody>
                  <a:tcPr/>
                </a:tc>
              </a:tr>
              <a:tr h="370840">
                <a:tc>
                  <a:txBody>
                    <a:bodyPr/>
                    <a:lstStyle/>
                    <a:p>
                      <a:pPr algn="just"/>
                      <a:r>
                        <a:rPr lang="it-IT" sz="1800" kern="1200" dirty="0" smtClean="0"/>
                        <a:t>11. Maggiori costi di gestione</a:t>
                      </a:r>
                      <a:endParaRPr lang="it-IT" sz="1800" i="1" kern="1200" dirty="0">
                        <a:solidFill>
                          <a:schemeClr val="dk1"/>
                        </a:solidFill>
                        <a:latin typeface="Garamond" panose="02020404030301010803" pitchFamily="18" charset="0"/>
                        <a:ea typeface="+mn-ea"/>
                        <a:cs typeface="+mn-cs"/>
                      </a:endParaRPr>
                    </a:p>
                  </a:txBody>
                  <a:tcPr/>
                </a:tc>
                <a:tc>
                  <a:txBody>
                    <a:bodyPr/>
                    <a:lstStyle/>
                    <a:p>
                      <a:pPr algn="just"/>
                      <a:r>
                        <a:rPr lang="it-IT" sz="1800" kern="1200" dirty="0" smtClean="0">
                          <a:latin typeface="+mn-lt"/>
                        </a:rPr>
                        <a:t>Minori costi di gestione</a:t>
                      </a:r>
                    </a:p>
                  </a:txBody>
                  <a:tcPr/>
                </a:tc>
              </a:tr>
            </a:tbl>
          </a:graphicData>
        </a:graphic>
      </p:graphicFrame>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11</a:t>
            </a:fld>
            <a:endParaRPr lang="it-IT"/>
          </a:p>
        </p:txBody>
      </p:sp>
    </p:spTree>
    <p:extLst>
      <p:ext uri="{BB962C8B-B14F-4D97-AF65-F5344CB8AC3E}">
        <p14:creationId xmlns:p14="http://schemas.microsoft.com/office/powerpoint/2010/main" val="237518132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	1. Segregazione beni in trust: </a:t>
            </a:r>
            <a:r>
              <a:rPr lang="it-IT" sz="3200" i="1" dirty="0" smtClean="0">
                <a:latin typeface="Garamond" pitchFamily="18" charset="0"/>
              </a:rPr>
              <a:t>asset </a:t>
            </a:r>
            <a:r>
              <a:rPr lang="it-IT" sz="3200" i="1" dirty="0" err="1" smtClean="0">
                <a:latin typeface="Garamond" pitchFamily="18" charset="0"/>
              </a:rPr>
              <a:t>protection</a:t>
            </a:r>
            <a:endParaRPr lang="it-IT" sz="3200" i="1"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12</a:t>
            </a:fld>
            <a:endParaRPr lang="it-IT"/>
          </a:p>
        </p:txBody>
      </p:sp>
      <p:graphicFrame>
        <p:nvGraphicFramePr>
          <p:cNvPr id="6" name="Tabella 5"/>
          <p:cNvGraphicFramePr>
            <a:graphicFrameLocks noGrp="1"/>
          </p:cNvGraphicFramePr>
          <p:nvPr>
            <p:extLst>
              <p:ext uri="{D42A27DB-BD31-4B8C-83A1-F6EECF244321}">
                <p14:modId xmlns:p14="http://schemas.microsoft.com/office/powerpoint/2010/main" val="3257729489"/>
              </p:ext>
            </p:extLst>
          </p:nvPr>
        </p:nvGraphicFramePr>
        <p:xfrm>
          <a:off x="395536" y="1757040"/>
          <a:ext cx="8291264" cy="3383280"/>
        </p:xfrm>
        <a:graphic>
          <a:graphicData uri="http://schemas.openxmlformats.org/drawingml/2006/table">
            <a:tbl>
              <a:tblPr firstRow="1" bandRow="1">
                <a:tableStyleId>{5C22544A-7EE6-4342-B048-85BDC9FD1C3A}</a:tableStyleId>
              </a:tblPr>
              <a:tblGrid>
                <a:gridCol w="4145632"/>
                <a:gridCol w="4145632"/>
              </a:tblGrid>
              <a:tr h="3112120">
                <a:tc>
                  <a:txBody>
                    <a:bodyPr/>
                    <a:lstStyle/>
                    <a:p>
                      <a:pPr marL="180975" indent="-180975" algn="l">
                        <a:buFont typeface="Arial" panose="020B0604020202020204" pitchFamily="34" charset="0"/>
                        <a:buChar char="•"/>
                        <a:tabLst>
                          <a:tab pos="3856038" algn="r"/>
                        </a:tabLst>
                      </a:pPr>
                      <a:r>
                        <a:rPr lang="it-IT" b="0" dirty="0" smtClean="0">
                          <a:solidFill>
                            <a:sysClr val="windowText" lastClr="000000"/>
                          </a:solidFill>
                          <a:latin typeface="Garamond" panose="02020404030301010803" pitchFamily="18" charset="0"/>
                        </a:rPr>
                        <a:t>I creditori dei</a:t>
                      </a:r>
                      <a:r>
                        <a:rPr lang="it-IT" b="0" baseline="0" dirty="0" smtClean="0">
                          <a:solidFill>
                            <a:sysClr val="windowText" lastClr="000000"/>
                          </a:solidFill>
                          <a:latin typeface="Garamond" panose="02020404030301010803" pitchFamily="18" charset="0"/>
                        </a:rPr>
                        <a:t> soci della holding possono aggredire  le  quote/azioni  della holding, mettendo a repentaglio anche l’equilibrio societario.</a:t>
                      </a:r>
                    </a:p>
                    <a:p>
                      <a:pPr marL="180975" indent="-180975" algn="l">
                        <a:buFont typeface="Arial" panose="020B0604020202020204" pitchFamily="34" charset="0"/>
                        <a:buNone/>
                        <a:tabLst>
                          <a:tab pos="3856038" algn="r"/>
                        </a:tabLst>
                      </a:pPr>
                      <a:endParaRPr lang="it-IT" b="0" baseline="0" dirty="0" smtClean="0">
                        <a:solidFill>
                          <a:sysClr val="windowText" lastClr="000000"/>
                        </a:solidFill>
                        <a:latin typeface="Garamond" panose="02020404030301010803" pitchFamily="18" charset="0"/>
                      </a:endParaRPr>
                    </a:p>
                    <a:p>
                      <a:pPr marL="180975" indent="-180975" algn="l">
                        <a:buFont typeface="Arial" panose="020B0604020202020204" pitchFamily="34" charset="0"/>
                        <a:buNone/>
                        <a:tabLst>
                          <a:tab pos="3856038" algn="r"/>
                        </a:tabLst>
                      </a:pPr>
                      <a:endParaRPr lang="it-IT" b="0" baseline="0" dirty="0" smtClean="0">
                        <a:solidFill>
                          <a:sysClr val="windowText" lastClr="000000"/>
                        </a:solidFill>
                        <a:latin typeface="Garamond" panose="02020404030301010803" pitchFamily="18" charset="0"/>
                      </a:endParaRPr>
                    </a:p>
                    <a:p>
                      <a:pPr marL="180975" indent="-180975" algn="l">
                        <a:buFont typeface="Arial" panose="020B0604020202020204" pitchFamily="34" charset="0"/>
                        <a:buChar char="•"/>
                        <a:tabLst>
                          <a:tab pos="3765550" algn="r"/>
                        </a:tabLst>
                      </a:pPr>
                      <a:r>
                        <a:rPr lang="it-IT" b="0" baseline="0" dirty="0" smtClean="0">
                          <a:solidFill>
                            <a:sysClr val="windowText" lastClr="000000"/>
                          </a:solidFill>
                          <a:latin typeface="Garamond" panose="02020404030301010803" pitchFamily="18" charset="0"/>
                        </a:rPr>
                        <a:t>La direzione e coordinamento (che opera per    presunzione)   amplia    i    casi    di responsabilità   anche   patrimoniale della holding e dei suoi amministratori.</a:t>
                      </a:r>
                    </a:p>
                    <a:p>
                      <a:pPr algn="just"/>
                      <a:endParaRPr lang="it-IT" b="0" dirty="0">
                        <a:solidFill>
                          <a:sysClr val="windowText" lastClr="000000"/>
                        </a:solidFill>
                        <a:latin typeface="Garamond" panose="02020404030301010803" pitchFamily="18" charset="0"/>
                      </a:endParaRPr>
                    </a:p>
                  </a:txBody>
                  <a:tcPr>
                    <a:lnR w="12700" cap="flat" cmpd="sng" algn="ctr">
                      <a:solidFill>
                        <a:schemeClr val="tx1"/>
                      </a:solidFill>
                      <a:prstDash val="solid"/>
                      <a:round/>
                      <a:headEnd type="none" w="med" len="med"/>
                      <a:tailEnd type="none" w="med" len="med"/>
                    </a:lnR>
                    <a:noFill/>
                  </a:tcPr>
                </a:tc>
                <a:tc>
                  <a:txBody>
                    <a:bodyPr/>
                    <a:lstStyle/>
                    <a:p>
                      <a:pPr marL="361950" indent="-271463" algn="just">
                        <a:buFont typeface="Arial" panose="020B0604020202020204" pitchFamily="34" charset="0"/>
                        <a:buChar char="•"/>
                      </a:pPr>
                      <a:r>
                        <a:rPr lang="it-IT" b="0" dirty="0" smtClean="0">
                          <a:solidFill>
                            <a:sysClr val="windowText" lastClr="000000"/>
                          </a:solidFill>
                          <a:latin typeface="Garamond" panose="02020404030301010803" pitchFamily="18" charset="0"/>
                        </a:rPr>
                        <a:t>I beni in trust diventano </a:t>
                      </a:r>
                      <a:r>
                        <a:rPr lang="it-IT" b="0" dirty="0" err="1" smtClean="0">
                          <a:solidFill>
                            <a:sysClr val="windowText" lastClr="000000"/>
                          </a:solidFill>
                          <a:latin typeface="Garamond" panose="02020404030301010803" pitchFamily="18" charset="0"/>
                        </a:rPr>
                        <a:t>inaggredibili</a:t>
                      </a:r>
                      <a:r>
                        <a:rPr lang="it-IT" b="0" dirty="0" smtClean="0">
                          <a:solidFill>
                            <a:sysClr val="windowText" lastClr="000000"/>
                          </a:solidFill>
                          <a:latin typeface="Garamond" panose="02020404030301010803" pitchFamily="18" charset="0"/>
                        </a:rPr>
                        <a:t> dai creditori personali del disponente, del </a:t>
                      </a:r>
                      <a:r>
                        <a:rPr lang="it-IT" b="0" dirty="0" err="1" smtClean="0">
                          <a:solidFill>
                            <a:sysClr val="windowText" lastClr="000000"/>
                          </a:solidFill>
                          <a:latin typeface="Garamond" panose="02020404030301010803" pitchFamily="18" charset="0"/>
                        </a:rPr>
                        <a:t>trustee</a:t>
                      </a:r>
                      <a:r>
                        <a:rPr lang="it-IT" b="0" dirty="0" smtClean="0">
                          <a:solidFill>
                            <a:sysClr val="windowText" lastClr="000000"/>
                          </a:solidFill>
                          <a:latin typeface="Garamond" panose="02020404030301010803" pitchFamily="18" charset="0"/>
                        </a:rPr>
                        <a:t> e dei beneficiari</a:t>
                      </a:r>
                    </a:p>
                    <a:p>
                      <a:pPr marL="361950" indent="-271463" algn="just">
                        <a:buFont typeface="Arial" panose="020B0604020202020204" pitchFamily="34" charset="0"/>
                        <a:buChar char="•"/>
                      </a:pPr>
                      <a:endParaRPr lang="it-IT" b="0" dirty="0" smtClean="0">
                        <a:solidFill>
                          <a:sysClr val="windowText" lastClr="000000"/>
                        </a:solidFill>
                        <a:latin typeface="Garamond" panose="02020404030301010803" pitchFamily="18" charset="0"/>
                      </a:endParaRPr>
                    </a:p>
                    <a:p>
                      <a:pPr marL="361950" indent="-271463" algn="just">
                        <a:buFont typeface="Arial" panose="020B0604020202020204" pitchFamily="34" charset="0"/>
                        <a:buNone/>
                      </a:pPr>
                      <a:endParaRPr lang="it-IT" b="0" dirty="0" smtClean="0">
                        <a:solidFill>
                          <a:sysClr val="windowText" lastClr="000000"/>
                        </a:solidFill>
                        <a:latin typeface="Garamond" panose="02020404030301010803" pitchFamily="18" charset="0"/>
                      </a:endParaRPr>
                    </a:p>
                    <a:p>
                      <a:pPr marL="361950" indent="-271463" algn="just">
                        <a:buFont typeface="Arial" panose="020B0604020202020204" pitchFamily="34" charset="0"/>
                        <a:buNone/>
                      </a:pPr>
                      <a:endParaRPr lang="it-IT" b="0" dirty="0" smtClean="0">
                        <a:solidFill>
                          <a:sysClr val="windowText" lastClr="000000"/>
                        </a:solidFill>
                        <a:latin typeface="Garamond" panose="02020404030301010803" pitchFamily="18" charset="0"/>
                      </a:endParaRPr>
                    </a:p>
                    <a:p>
                      <a:pPr marL="361950" indent="-271463" algn="just">
                        <a:buFont typeface="Arial" panose="020B0604020202020204" pitchFamily="34" charset="0"/>
                        <a:buChar char="•"/>
                      </a:pPr>
                      <a:r>
                        <a:rPr lang="it-IT" b="0" dirty="0" smtClean="0">
                          <a:solidFill>
                            <a:sysClr val="windowText" lastClr="000000"/>
                          </a:solidFill>
                          <a:latin typeface="Garamond" panose="02020404030301010803" pitchFamily="18" charset="0"/>
                        </a:rPr>
                        <a:t>I beni in trust sono aggredibili solo dai creditori “del trust”, cioè coloro nei cui confronti il </a:t>
                      </a:r>
                      <a:r>
                        <a:rPr lang="it-IT" b="0" dirty="0" err="1" smtClean="0">
                          <a:solidFill>
                            <a:sysClr val="windowText" lastClr="000000"/>
                          </a:solidFill>
                          <a:latin typeface="Garamond" panose="02020404030301010803" pitchFamily="18" charset="0"/>
                        </a:rPr>
                        <a:t>trustee</a:t>
                      </a:r>
                      <a:r>
                        <a:rPr lang="it-IT" b="0" dirty="0" smtClean="0">
                          <a:solidFill>
                            <a:sysClr val="windowText" lastClr="000000"/>
                          </a:solidFill>
                          <a:latin typeface="Garamond" panose="02020404030301010803" pitchFamily="18" charset="0"/>
                        </a:rPr>
                        <a:t> abbia contratto obbligazioni in relazione all’amministrazione e gestione dei beni che gli sono stati trasferiti.</a:t>
                      </a:r>
                      <a:endParaRPr lang="it-IT" b="0" dirty="0">
                        <a:solidFill>
                          <a:sysClr val="windowText" lastClr="000000"/>
                        </a:solidFill>
                        <a:latin typeface="Garamond" panose="02020404030301010803" pitchFamily="18" charset="0"/>
                      </a:endParaRPr>
                    </a:p>
                  </a:txBody>
                  <a:tcPr>
                    <a:lnL w="12700" cap="flat" cmpd="sng" algn="ctr">
                      <a:solidFill>
                        <a:schemeClr val="tx1"/>
                      </a:solidFill>
                      <a:prstDash val="solid"/>
                      <a:round/>
                      <a:headEnd type="none" w="med" len="med"/>
                      <a:tailEnd type="none" w="med" len="med"/>
                    </a:lnL>
                    <a:noFill/>
                  </a:tcPr>
                </a:tc>
              </a:tr>
            </a:tbl>
          </a:graphicData>
        </a:graphic>
      </p:graphicFrame>
    </p:spTree>
    <p:extLst>
      <p:ext uri="{BB962C8B-B14F-4D97-AF65-F5344CB8AC3E}">
        <p14:creationId xmlns:p14="http://schemas.microsoft.com/office/powerpoint/2010/main" val="270365981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fontAlgn="t"/>
            <a:r>
              <a:rPr lang="it-IT" sz="3200" dirty="0" smtClean="0">
                <a:latin typeface="Garamond" pitchFamily="18" charset="0"/>
              </a:rPr>
              <a:t>	</a:t>
            </a:r>
            <a:r>
              <a:rPr lang="it-IT" sz="3200" dirty="0">
                <a:latin typeface="Garamond" pitchFamily="18" charset="0"/>
              </a:rPr>
              <a:t> 2. Costi </a:t>
            </a:r>
            <a:r>
              <a:rPr lang="it-IT" sz="3200" dirty="0" smtClean="0">
                <a:latin typeface="Garamond" pitchFamily="18" charset="0"/>
              </a:rPr>
              <a:t>per </a:t>
            </a:r>
            <a:r>
              <a:rPr lang="it-IT" sz="3200" dirty="0">
                <a:latin typeface="Garamond" pitchFamily="18" charset="0"/>
              </a:rPr>
              <a:t>trasferire  </a:t>
            </a:r>
            <a:r>
              <a:rPr lang="it-IT" sz="3200" dirty="0" smtClean="0">
                <a:latin typeface="Garamond" pitchFamily="18" charset="0"/>
              </a:rPr>
              <a:t>le partecipazioni</a:t>
            </a:r>
            <a:endParaRPr lang="it-IT" sz="32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13</a:t>
            </a:fld>
            <a:endParaRPr lang="it-IT"/>
          </a:p>
        </p:txBody>
      </p:sp>
      <p:graphicFrame>
        <p:nvGraphicFramePr>
          <p:cNvPr id="7" name="Tabella 6"/>
          <p:cNvGraphicFramePr>
            <a:graphicFrameLocks noGrp="1"/>
          </p:cNvGraphicFramePr>
          <p:nvPr>
            <p:extLst>
              <p:ext uri="{D42A27DB-BD31-4B8C-83A1-F6EECF244321}">
                <p14:modId xmlns:p14="http://schemas.microsoft.com/office/powerpoint/2010/main" val="158453434"/>
              </p:ext>
            </p:extLst>
          </p:nvPr>
        </p:nvGraphicFramePr>
        <p:xfrm>
          <a:off x="395536" y="1397000"/>
          <a:ext cx="8291264" cy="4754880"/>
        </p:xfrm>
        <a:graphic>
          <a:graphicData uri="http://schemas.openxmlformats.org/drawingml/2006/table">
            <a:tbl>
              <a:tblPr firstRow="1" bandRow="1">
                <a:tableStyleId>{5C22544A-7EE6-4342-B048-85BDC9FD1C3A}</a:tableStyleId>
              </a:tblPr>
              <a:tblGrid>
                <a:gridCol w="4145632"/>
                <a:gridCol w="4145632"/>
              </a:tblGrid>
              <a:tr h="3760192">
                <a:tc>
                  <a:txBody>
                    <a:bodyPr/>
                    <a:lstStyle/>
                    <a:p>
                      <a:pPr marL="285750" indent="-285750">
                        <a:buFont typeface="Arial" panose="020B0604020202020204" pitchFamily="34" charset="0"/>
                        <a:buChar char="•"/>
                      </a:pPr>
                      <a:r>
                        <a:rPr lang="it-IT" b="0" dirty="0" smtClean="0">
                          <a:solidFill>
                            <a:sysClr val="windowText" lastClr="000000"/>
                          </a:solidFill>
                          <a:latin typeface="Garamond" panose="02020404030301010803" pitchFamily="18" charset="0"/>
                        </a:rPr>
                        <a:t>Il conferimento di partecipazioni  non di controllo/collegamento</a:t>
                      </a:r>
                      <a:r>
                        <a:rPr lang="it-IT" b="0" baseline="0" dirty="0" smtClean="0">
                          <a:solidFill>
                            <a:sysClr val="windowText" lastClr="000000"/>
                          </a:solidFill>
                          <a:latin typeface="Garamond" panose="02020404030301010803" pitchFamily="18" charset="0"/>
                        </a:rPr>
                        <a:t> </a:t>
                      </a:r>
                      <a:r>
                        <a:rPr lang="it-IT" b="0" dirty="0" smtClean="0">
                          <a:solidFill>
                            <a:sysClr val="windowText" lastClr="000000"/>
                          </a:solidFill>
                          <a:latin typeface="Garamond" panose="02020404030301010803" pitchFamily="18" charset="0"/>
                        </a:rPr>
                        <a:t>nella</a:t>
                      </a:r>
                      <a:r>
                        <a:rPr lang="it-IT" b="0" baseline="0" dirty="0" smtClean="0">
                          <a:solidFill>
                            <a:sysClr val="windowText" lastClr="000000"/>
                          </a:solidFill>
                          <a:latin typeface="Garamond" panose="02020404030301010803" pitchFamily="18" charset="0"/>
                        </a:rPr>
                        <a:t> holding comporta il realizzo delle plusvalenze,  a meno che non ho regime di «realizzo controllato» (art. 175 e 177 del TUIR)</a:t>
                      </a:r>
                    </a:p>
                    <a:p>
                      <a:pPr marL="285750" indent="-285750">
                        <a:buFont typeface="Arial" panose="020B0604020202020204" pitchFamily="34" charset="0"/>
                        <a:buChar char="•"/>
                      </a:pPr>
                      <a:r>
                        <a:rPr lang="it-IT" b="0" baseline="0" dirty="0" smtClean="0">
                          <a:solidFill>
                            <a:sysClr val="windowText" lastClr="000000"/>
                          </a:solidFill>
                          <a:latin typeface="Garamond" panose="02020404030301010803" pitchFamily="18" charset="0"/>
                        </a:rPr>
                        <a:t>Perizia giurata di stima</a:t>
                      </a:r>
                    </a:p>
                    <a:p>
                      <a:pPr marL="285750" indent="-285750">
                        <a:buFont typeface="Arial" panose="020B0604020202020204" pitchFamily="34" charset="0"/>
                        <a:buChar char="•"/>
                      </a:pPr>
                      <a:r>
                        <a:rPr lang="it-IT" b="0" baseline="0" dirty="0" smtClean="0">
                          <a:solidFill>
                            <a:sysClr val="windowText" lastClr="000000"/>
                          </a:solidFill>
                          <a:latin typeface="Garamond" panose="02020404030301010803" pitchFamily="18" charset="0"/>
                        </a:rPr>
                        <a:t>Rischio contestazione elusione</a:t>
                      </a:r>
                    </a:p>
                    <a:p>
                      <a:endParaRPr lang="it-IT" b="0" dirty="0">
                        <a:solidFill>
                          <a:sysClr val="windowText" lastClr="000000"/>
                        </a:solidFill>
                        <a:latin typeface="Garamond" panose="02020404030301010803" pitchFamily="18" charset="0"/>
                      </a:endParaRPr>
                    </a:p>
                  </a:txBody>
                  <a:tcPr>
                    <a:lnR w="12700" cap="flat" cmpd="sng" algn="ctr">
                      <a:solidFill>
                        <a:schemeClr val="tx1"/>
                      </a:solidFill>
                      <a:prstDash val="solid"/>
                      <a:round/>
                      <a:headEnd type="none" w="med" len="med"/>
                      <a:tailEnd type="none" w="med" len="med"/>
                    </a:lnR>
                    <a:noFill/>
                  </a:tcPr>
                </a:tc>
                <a:tc>
                  <a:txBody>
                    <a:bodyPr/>
                    <a:lstStyle/>
                    <a:p>
                      <a:pPr marL="285750" indent="-285750">
                        <a:buFont typeface="Arial" panose="020B0604020202020204" pitchFamily="34" charset="0"/>
                        <a:buChar char="•"/>
                      </a:pPr>
                      <a:r>
                        <a:rPr lang="it-IT" b="0" dirty="0" smtClean="0">
                          <a:solidFill>
                            <a:sysClr val="windowText" lastClr="000000"/>
                          </a:solidFill>
                          <a:latin typeface="Garamond" panose="02020404030301010803" pitchFamily="18" charset="0"/>
                        </a:rPr>
                        <a:t>Non ho capital gain</a:t>
                      </a:r>
                      <a:r>
                        <a:rPr lang="it-IT" b="0" baseline="0" dirty="0" smtClean="0">
                          <a:solidFill>
                            <a:sysClr val="windowText" lastClr="000000"/>
                          </a:solidFill>
                          <a:latin typeface="Garamond" panose="02020404030301010803" pitchFamily="18" charset="0"/>
                        </a:rPr>
                        <a:t> perché è trasferimento a titolo non oneroso</a:t>
                      </a:r>
                      <a:endParaRPr lang="it-IT" b="0" dirty="0" smtClean="0">
                        <a:solidFill>
                          <a:sysClr val="windowText" lastClr="000000"/>
                        </a:solidFill>
                        <a:latin typeface="Garamond" panose="02020404030301010803" pitchFamily="18" charset="0"/>
                      </a:endParaRPr>
                    </a:p>
                    <a:p>
                      <a:pPr marL="285750" indent="-285750">
                        <a:buFont typeface="Arial" panose="020B0604020202020204" pitchFamily="34" charset="0"/>
                        <a:buChar char="•"/>
                      </a:pPr>
                      <a:r>
                        <a:rPr lang="it-IT" b="0" dirty="0" smtClean="0">
                          <a:solidFill>
                            <a:sysClr val="windowText" lastClr="000000"/>
                          </a:solidFill>
                          <a:latin typeface="Garamond" panose="02020404030301010803" pitchFamily="18" charset="0"/>
                        </a:rPr>
                        <a:t>Imposta di donazione (anticipare</a:t>
                      </a:r>
                      <a:r>
                        <a:rPr lang="it-IT" b="0" baseline="0" dirty="0" smtClean="0">
                          <a:solidFill>
                            <a:sysClr val="windowText" lastClr="000000"/>
                          </a:solidFill>
                          <a:latin typeface="Garamond" panose="02020404030301010803" pitchFamily="18" charset="0"/>
                        </a:rPr>
                        <a:t> un’imposta che forse aumenterà non è poi uno svantaggio)</a:t>
                      </a:r>
                      <a:endParaRPr lang="it-IT" b="0" dirty="0" smtClean="0">
                        <a:solidFill>
                          <a:sysClr val="windowText" lastClr="000000"/>
                        </a:solidFill>
                        <a:latin typeface="Garamond" panose="02020404030301010803" pitchFamily="18" charset="0"/>
                      </a:endParaRPr>
                    </a:p>
                    <a:p>
                      <a:pPr marL="285750" marR="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b="0" dirty="0" smtClean="0">
                          <a:solidFill>
                            <a:sysClr val="windowText" lastClr="000000"/>
                          </a:solidFill>
                          <a:latin typeface="Garamond" panose="02020404030301010803" pitchFamily="18" charset="0"/>
                        </a:rPr>
                        <a:t>ma anche no  (</a:t>
                      </a:r>
                      <a:r>
                        <a:rPr lang="it-IT" sz="1800" b="0" kern="1200" dirty="0" smtClean="0">
                          <a:solidFill>
                            <a:sysClr val="windowText" lastClr="000000"/>
                          </a:solidFill>
                          <a:effectLst/>
                          <a:latin typeface="Garamond" panose="02020404030301010803" pitchFamily="18" charset="0"/>
                          <a:ea typeface="+mn-ea"/>
                          <a:cs typeface="+mn-cs"/>
                        </a:rPr>
                        <a:t>art. 3, co. 4-ter,</a:t>
                      </a:r>
                      <a:r>
                        <a:rPr lang="it-IT" sz="1800" b="0" kern="1200" baseline="0" dirty="0" smtClean="0">
                          <a:solidFill>
                            <a:sysClr val="windowText" lastClr="000000"/>
                          </a:solidFill>
                          <a:effectLst/>
                          <a:latin typeface="Garamond" panose="02020404030301010803" pitchFamily="18" charset="0"/>
                          <a:ea typeface="+mn-ea"/>
                          <a:cs typeface="+mn-cs"/>
                        </a:rPr>
                        <a:t> </a:t>
                      </a:r>
                      <a:r>
                        <a:rPr lang="it-IT" sz="1800" b="0" kern="1200" dirty="0" err="1" smtClean="0">
                          <a:solidFill>
                            <a:sysClr val="windowText" lastClr="000000"/>
                          </a:solidFill>
                          <a:effectLst/>
                          <a:latin typeface="Garamond" panose="02020404030301010803" pitchFamily="18" charset="0"/>
                          <a:ea typeface="+mn-ea"/>
                          <a:cs typeface="+mn-cs"/>
                        </a:rPr>
                        <a:t>DLgs</a:t>
                      </a:r>
                      <a:r>
                        <a:rPr lang="it-IT" sz="1800" b="0" kern="1200" dirty="0" smtClean="0">
                          <a:solidFill>
                            <a:sysClr val="windowText" lastClr="000000"/>
                          </a:solidFill>
                          <a:effectLst/>
                          <a:latin typeface="Garamond" panose="02020404030301010803" pitchFamily="18" charset="0"/>
                          <a:ea typeface="+mn-ea"/>
                          <a:cs typeface="+mn-cs"/>
                        </a:rPr>
                        <a:t>. 346/90, </a:t>
                      </a:r>
                      <a:r>
                        <a:rPr lang="it-IT" sz="1800" b="0" kern="1200" dirty="0" err="1" smtClean="0">
                          <a:solidFill>
                            <a:sysClr val="windowText" lastClr="000000"/>
                          </a:solidFill>
                          <a:effectLst/>
                          <a:latin typeface="Garamond" panose="02020404030301010803" pitchFamily="18" charset="0"/>
                          <a:ea typeface="+mn-ea"/>
                          <a:cs typeface="+mn-cs"/>
                        </a:rPr>
                        <a:t>Ris</a:t>
                      </a:r>
                      <a:r>
                        <a:rPr lang="it-IT" b="0" dirty="0" smtClean="0">
                          <a:solidFill>
                            <a:sysClr val="windowText" lastClr="000000"/>
                          </a:solidFill>
                          <a:latin typeface="Garamond" panose="02020404030301010803" pitchFamily="18" charset="0"/>
                        </a:rPr>
                        <a:t>. </a:t>
                      </a:r>
                      <a:r>
                        <a:rPr lang="it-IT" sz="1800" b="0" kern="1200" dirty="0" smtClean="0">
                          <a:solidFill>
                            <a:sysClr val="windowText" lastClr="000000"/>
                          </a:solidFill>
                          <a:effectLst/>
                          <a:latin typeface="Garamond" panose="02020404030301010803" pitchFamily="18" charset="0"/>
                          <a:ea typeface="+mn-ea"/>
                          <a:cs typeface="+mn-cs"/>
                        </a:rPr>
                        <a:t>n. 110/2009)</a:t>
                      </a:r>
                      <a:r>
                        <a:rPr lang="it-IT" sz="1800" b="0" kern="1200" baseline="0" dirty="0" smtClean="0">
                          <a:solidFill>
                            <a:sysClr val="windowText" lastClr="000000"/>
                          </a:solidFill>
                          <a:effectLst/>
                          <a:latin typeface="Garamond" panose="02020404030301010803" pitchFamily="18" charset="0"/>
                          <a:ea typeface="+mn-ea"/>
                          <a:cs typeface="+mn-cs"/>
                        </a:rPr>
                        <a:t> </a:t>
                      </a:r>
                      <a:r>
                        <a:rPr lang="it-IT" b="0" dirty="0" smtClean="0">
                          <a:solidFill>
                            <a:sysClr val="windowText" lastClr="000000"/>
                          </a:solidFill>
                          <a:latin typeface="Garamond" panose="02020404030301010803" pitchFamily="18" charset="0"/>
                        </a:rPr>
                        <a:t>se:</a:t>
                      </a:r>
                    </a:p>
                    <a:p>
                      <a:pPr marL="533400" lvl="0" indent="-263525" fontAlgn="base">
                        <a:buFont typeface="+mj-lt"/>
                        <a:buAutoNum type="arabicParenR"/>
                      </a:pPr>
                      <a:r>
                        <a:rPr lang="it-IT" sz="1800" b="0" kern="1200" dirty="0" smtClean="0">
                          <a:solidFill>
                            <a:sysClr val="windowText" lastClr="000000"/>
                          </a:solidFill>
                          <a:effectLst/>
                          <a:latin typeface="Garamond" panose="02020404030301010803" pitchFamily="18" charset="0"/>
                          <a:ea typeface="+mn-ea"/>
                          <a:cs typeface="+mn-cs"/>
                        </a:rPr>
                        <a:t>il trust ha durata non inferiore a 5 anni;</a:t>
                      </a:r>
                    </a:p>
                    <a:p>
                      <a:pPr marL="533400" lvl="0" indent="-263525" fontAlgn="base">
                        <a:buFont typeface="+mj-lt"/>
                        <a:buAutoNum type="arabicParenR"/>
                      </a:pPr>
                      <a:r>
                        <a:rPr lang="it-IT" sz="1800" b="0" kern="1200" dirty="0" smtClean="0">
                          <a:solidFill>
                            <a:sysClr val="windowText" lastClr="000000"/>
                          </a:solidFill>
                          <a:effectLst/>
                          <a:latin typeface="Garamond" panose="02020404030301010803" pitchFamily="18" charset="0"/>
                          <a:ea typeface="+mn-ea"/>
                          <a:cs typeface="+mn-cs"/>
                        </a:rPr>
                        <a:t>i beneficiari sono discendenti e/o coniuge del disponente;</a:t>
                      </a:r>
                    </a:p>
                    <a:p>
                      <a:pPr marL="533400" lvl="0" indent="-263525" fontAlgn="base">
                        <a:buFont typeface="+mj-lt"/>
                        <a:buAutoNum type="arabicParenR"/>
                      </a:pPr>
                      <a:r>
                        <a:rPr lang="it-IT" sz="1800" b="0" kern="1200" dirty="0" smtClean="0">
                          <a:solidFill>
                            <a:sysClr val="windowText" lastClr="000000"/>
                          </a:solidFill>
                          <a:effectLst/>
                          <a:latin typeface="Garamond" panose="02020404030301010803" pitchFamily="18" charset="0"/>
                          <a:ea typeface="+mn-ea"/>
                          <a:cs typeface="+mn-cs"/>
                        </a:rPr>
                        <a:t>il trust non è discrezionale o irrevocabile;</a:t>
                      </a:r>
                    </a:p>
                    <a:p>
                      <a:pPr marL="533400" lvl="0" indent="-263525" fontAlgn="base">
                        <a:buFont typeface="+mj-lt"/>
                        <a:buAutoNum type="arabicParenR"/>
                      </a:pPr>
                      <a:r>
                        <a:rPr lang="it-IT" sz="1800" b="0" kern="1200" dirty="0" smtClean="0">
                          <a:solidFill>
                            <a:sysClr val="windowText" lastClr="000000"/>
                          </a:solidFill>
                          <a:effectLst/>
                          <a:latin typeface="Garamond" panose="02020404030301010803" pitchFamily="18" charset="0"/>
                          <a:ea typeface="+mn-ea"/>
                          <a:cs typeface="+mn-cs"/>
                        </a:rPr>
                        <a:t>il </a:t>
                      </a:r>
                      <a:r>
                        <a:rPr lang="it-IT" sz="1800" b="0" kern="1200" dirty="0" err="1" smtClean="0">
                          <a:solidFill>
                            <a:sysClr val="windowText" lastClr="000000"/>
                          </a:solidFill>
                          <a:effectLst/>
                          <a:latin typeface="Garamond" panose="02020404030301010803" pitchFamily="18" charset="0"/>
                          <a:ea typeface="+mn-ea"/>
                          <a:cs typeface="+mn-cs"/>
                        </a:rPr>
                        <a:t>trustee</a:t>
                      </a:r>
                      <a:r>
                        <a:rPr lang="it-IT" sz="1800" b="0" kern="1200" dirty="0" smtClean="0">
                          <a:solidFill>
                            <a:sysClr val="windowText" lastClr="000000"/>
                          </a:solidFill>
                          <a:effectLst/>
                          <a:latin typeface="Garamond" panose="02020404030301010803" pitchFamily="18" charset="0"/>
                          <a:ea typeface="+mn-ea"/>
                          <a:cs typeface="+mn-cs"/>
                        </a:rPr>
                        <a:t> prosegue l’esercizio dell’attività d’impresa o detiene il controllo per almeno 5 anni, dichiarando</a:t>
                      </a:r>
                      <a:r>
                        <a:rPr lang="it-IT" sz="1800" b="0" kern="1200" baseline="0" dirty="0" smtClean="0">
                          <a:solidFill>
                            <a:sysClr val="windowText" lastClr="000000"/>
                          </a:solidFill>
                          <a:effectLst/>
                          <a:latin typeface="Garamond" panose="02020404030301010803" pitchFamily="18" charset="0"/>
                          <a:ea typeface="+mn-ea"/>
                          <a:cs typeface="+mn-cs"/>
                        </a:rPr>
                        <a:t> tale </a:t>
                      </a:r>
                      <a:r>
                        <a:rPr lang="it-IT" sz="1800" b="0" kern="1200" dirty="0" smtClean="0">
                          <a:solidFill>
                            <a:sysClr val="windowText" lastClr="000000"/>
                          </a:solidFill>
                          <a:effectLst/>
                          <a:latin typeface="Garamond" panose="02020404030301010803" pitchFamily="18" charset="0"/>
                          <a:ea typeface="+mn-ea"/>
                          <a:cs typeface="+mn-cs"/>
                        </a:rPr>
                        <a:t>volontà.</a:t>
                      </a:r>
                      <a:endParaRPr lang="it-IT" sz="1800" b="0" kern="1200" dirty="0">
                        <a:solidFill>
                          <a:sysClr val="windowText" lastClr="000000"/>
                        </a:solidFill>
                        <a:effectLst/>
                        <a:latin typeface="Garamond" panose="02020404030301010803" pitchFamily="18" charset="0"/>
                        <a:ea typeface="+mn-ea"/>
                        <a:cs typeface="+mn-cs"/>
                      </a:endParaRPr>
                    </a:p>
                  </a:txBody>
                  <a:tcPr>
                    <a:lnL w="12700" cap="flat" cmpd="sng" algn="ctr">
                      <a:solidFill>
                        <a:schemeClr val="tx1"/>
                      </a:solidFill>
                      <a:prstDash val="solid"/>
                      <a:round/>
                      <a:headEnd type="none" w="med" len="med"/>
                      <a:tailEnd type="none" w="med" len="med"/>
                    </a:lnL>
                    <a:noFill/>
                  </a:tcPr>
                </a:tc>
              </a:tr>
            </a:tbl>
          </a:graphicData>
        </a:graphic>
      </p:graphicFrame>
    </p:spTree>
    <p:extLst>
      <p:ext uri="{BB962C8B-B14F-4D97-AF65-F5344CB8AC3E}">
        <p14:creationId xmlns:p14="http://schemas.microsoft.com/office/powerpoint/2010/main" val="77632056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3. </a:t>
            </a:r>
            <a:r>
              <a:rPr lang="it-IT" sz="3200" strike="sngStrike" dirty="0" smtClean="0">
                <a:latin typeface="Garamond" pitchFamily="18" charset="0"/>
              </a:rPr>
              <a:t>Ridotta tassazione di dividendi/plusvalenze</a:t>
            </a:r>
            <a:endParaRPr lang="it-IT" sz="3200" strike="sngStrike" dirty="0">
              <a:latin typeface="Garamond" pitchFamily="18" charset="0"/>
            </a:endParaRPr>
          </a:p>
        </p:txBody>
      </p:sp>
      <p:sp>
        <p:nvSpPr>
          <p:cNvPr id="3075" name="Rectangle 3"/>
          <p:cNvSpPr>
            <a:spLocks noChangeArrowheads="1"/>
          </p:cNvSpPr>
          <p:nvPr/>
        </p:nvSpPr>
        <p:spPr bwMode="auto">
          <a:xfrm>
            <a:off x="457200" y="1916832"/>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000" dirty="0" smtClean="0">
                <a:latin typeface="Garamond" pitchFamily="18" charset="0"/>
              </a:rPr>
              <a:t>Il </a:t>
            </a:r>
            <a:r>
              <a:rPr lang="it-IT" sz="2000" u="sng" dirty="0" smtClean="0">
                <a:latin typeface="Garamond" pitchFamily="18" charset="0"/>
              </a:rPr>
              <a:t>disegno </a:t>
            </a:r>
            <a:r>
              <a:rPr lang="it-IT" sz="2000" u="sng" dirty="0">
                <a:latin typeface="Garamond" pitchFamily="18" charset="0"/>
              </a:rPr>
              <a:t>di legge di stabilità </a:t>
            </a:r>
            <a:r>
              <a:rPr lang="it-IT" sz="2000" dirty="0" smtClean="0">
                <a:latin typeface="Garamond" pitchFamily="18" charset="0"/>
              </a:rPr>
              <a:t>prevede una drastica riduzione dei </a:t>
            </a:r>
            <a:r>
              <a:rPr lang="it-IT" sz="2000" dirty="0">
                <a:latin typeface="Garamond" pitchFamily="18" charset="0"/>
              </a:rPr>
              <a:t>vantaggi </a:t>
            </a:r>
            <a:r>
              <a:rPr lang="it-IT" sz="2000" dirty="0" smtClean="0">
                <a:latin typeface="Garamond" pitchFamily="18" charset="0"/>
              </a:rPr>
              <a:t>fiscali di cui godono i trust che detengono partecipazioni: </a:t>
            </a:r>
          </a:p>
          <a:p>
            <a:pPr algn="just" defTabSz="914400">
              <a:lnSpc>
                <a:spcPct val="90000"/>
              </a:lnSpc>
              <a:spcBef>
                <a:spcPct val="20000"/>
              </a:spcBef>
            </a:pPr>
            <a:endParaRPr lang="it-IT" sz="2000" dirty="0" smtClean="0">
              <a:latin typeface="Garamond" pitchFamily="18" charset="0"/>
            </a:endParaRPr>
          </a:p>
          <a:p>
            <a:pPr marL="342900" indent="-342900" algn="just" defTabSz="914400">
              <a:lnSpc>
                <a:spcPct val="90000"/>
              </a:lnSpc>
              <a:spcBef>
                <a:spcPct val="20000"/>
              </a:spcBef>
              <a:buFont typeface="Arial" panose="020B0604020202020204" pitchFamily="34" charset="0"/>
              <a:buChar char="•"/>
            </a:pPr>
            <a:r>
              <a:rPr lang="it-IT" sz="2000" b="1" dirty="0" smtClean="0">
                <a:latin typeface="Garamond" pitchFamily="18" charset="0"/>
              </a:rPr>
              <a:t>la percentuale di </a:t>
            </a:r>
            <a:r>
              <a:rPr lang="it-IT" sz="2000" b="1" dirty="0" smtClean="0">
                <a:solidFill>
                  <a:srgbClr val="FF0000"/>
                </a:solidFill>
                <a:latin typeface="Garamond" pitchFamily="18" charset="0"/>
              </a:rPr>
              <a:t>esclusione </a:t>
            </a:r>
            <a:r>
              <a:rPr lang="it-IT" sz="2000" b="1" dirty="0" smtClean="0">
                <a:latin typeface="Garamond" pitchFamily="18" charset="0"/>
              </a:rPr>
              <a:t>da tassazione dei </a:t>
            </a:r>
            <a:r>
              <a:rPr lang="it-IT" sz="2000" b="1" dirty="0" smtClean="0">
                <a:solidFill>
                  <a:srgbClr val="FF0000"/>
                </a:solidFill>
                <a:latin typeface="Garamond" pitchFamily="18" charset="0"/>
              </a:rPr>
              <a:t>dividendi</a:t>
            </a:r>
            <a:r>
              <a:rPr lang="it-IT" sz="2000" b="1" dirty="0" smtClean="0">
                <a:latin typeface="Garamond" pitchFamily="18" charset="0"/>
              </a:rPr>
              <a:t> percepiti dagli enti non commerciali è diminuita dal 95% al 22,26%</a:t>
            </a:r>
            <a:r>
              <a:rPr lang="it-IT" sz="2000" dirty="0" smtClean="0">
                <a:latin typeface="Garamond" pitchFamily="18" charset="0"/>
              </a:rPr>
              <a:t>, per cui la quota imponibile sale dal 5% al 77,74%.</a:t>
            </a:r>
          </a:p>
          <a:p>
            <a:pPr marL="342900"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si applica ai </a:t>
            </a:r>
            <a:r>
              <a:rPr lang="it-IT" sz="2000" b="1" dirty="0" smtClean="0">
                <a:latin typeface="Garamond" pitchFamily="18" charset="0"/>
              </a:rPr>
              <a:t>trust residenti </a:t>
            </a:r>
            <a:r>
              <a:rPr lang="it-IT" sz="2000" dirty="0" smtClean="0">
                <a:latin typeface="Garamond" pitchFamily="18" charset="0"/>
              </a:rPr>
              <a:t>che svolgono </a:t>
            </a:r>
            <a:r>
              <a:rPr lang="it-IT" sz="2000" b="1" dirty="0" smtClean="0">
                <a:latin typeface="Garamond" pitchFamily="18" charset="0"/>
              </a:rPr>
              <a:t>attività non commerciale</a:t>
            </a:r>
            <a:r>
              <a:rPr lang="it-IT" sz="2000" dirty="0" smtClean="0">
                <a:latin typeface="Garamond" pitchFamily="18" charset="0"/>
              </a:rPr>
              <a:t>.</a:t>
            </a:r>
          </a:p>
          <a:p>
            <a:pPr algn="just" defTabSz="914400">
              <a:lnSpc>
                <a:spcPct val="90000"/>
              </a:lnSpc>
              <a:spcBef>
                <a:spcPct val="20000"/>
              </a:spcBef>
            </a:pPr>
            <a:r>
              <a:rPr lang="it-IT" sz="2000" dirty="0" smtClean="0">
                <a:latin typeface="Garamond" pitchFamily="18" charset="0"/>
              </a:rPr>
              <a:t> </a:t>
            </a:r>
          </a:p>
          <a:p>
            <a:pPr algn="just" defTabSz="914400">
              <a:lnSpc>
                <a:spcPct val="90000"/>
              </a:lnSpc>
              <a:spcBef>
                <a:spcPct val="20000"/>
              </a:spcBef>
            </a:pPr>
            <a:r>
              <a:rPr lang="it-IT" sz="2000" dirty="0" smtClean="0">
                <a:latin typeface="Garamond" pitchFamily="18" charset="0"/>
              </a:rPr>
              <a:t>Vediamo come cambia la tassazione</a:t>
            </a:r>
            <a:endParaRPr lang="it-IT" sz="21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14</a:t>
            </a:fld>
            <a:endParaRPr lang="it-IT"/>
          </a:p>
        </p:txBody>
      </p:sp>
    </p:spTree>
    <p:extLst>
      <p:ext uri="{BB962C8B-B14F-4D97-AF65-F5344CB8AC3E}">
        <p14:creationId xmlns:p14="http://schemas.microsoft.com/office/powerpoint/2010/main" val="57349754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ChangeArrowheads="1"/>
          </p:cNvSpPr>
          <p:nvPr/>
        </p:nvSpPr>
        <p:spPr bwMode="auto">
          <a:xfrm>
            <a:off x="457200" y="1196752"/>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100" b="1" u="sng" dirty="0" smtClean="0">
                <a:latin typeface="Garamond" pitchFamily="18" charset="0"/>
              </a:rPr>
              <a:t>Trust opaco</a:t>
            </a:r>
          </a:p>
          <a:p>
            <a:pPr marL="342900"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Tassazione complessiva:</a:t>
            </a:r>
          </a:p>
          <a:p>
            <a:pPr algn="just" defTabSz="914400">
              <a:lnSpc>
                <a:spcPct val="90000"/>
              </a:lnSpc>
              <a:spcBef>
                <a:spcPct val="20000"/>
              </a:spcBef>
            </a:pPr>
            <a:endParaRPr lang="it-IT" sz="2100" dirty="0">
              <a:latin typeface="Garamond" pitchFamily="18" charset="0"/>
            </a:endParaRPr>
          </a:p>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endParaRPr lang="it-IT" sz="2100" dirty="0">
              <a:latin typeface="Garamond" pitchFamily="18" charset="0"/>
            </a:endParaRPr>
          </a:p>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endParaRPr lang="it-IT" sz="2100" dirty="0">
              <a:latin typeface="Garamond" pitchFamily="18" charset="0"/>
            </a:endParaRPr>
          </a:p>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endParaRPr lang="it-IT" sz="2100" dirty="0">
              <a:latin typeface="Garamond" pitchFamily="18" charset="0"/>
            </a:endParaRPr>
          </a:p>
          <a:p>
            <a:pPr marL="342900"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Tassazione % in capo al trust:</a:t>
            </a:r>
            <a:endParaRPr lang="it-IT" sz="20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graphicFrame>
        <p:nvGraphicFramePr>
          <p:cNvPr id="2" name="Tabella 1"/>
          <p:cNvGraphicFramePr>
            <a:graphicFrameLocks noGrp="1"/>
          </p:cNvGraphicFramePr>
          <p:nvPr>
            <p:extLst>
              <p:ext uri="{D42A27DB-BD31-4B8C-83A1-F6EECF244321}">
                <p14:modId xmlns:p14="http://schemas.microsoft.com/office/powerpoint/2010/main" val="3554193574"/>
              </p:ext>
            </p:extLst>
          </p:nvPr>
        </p:nvGraphicFramePr>
        <p:xfrm>
          <a:off x="457199" y="1916832"/>
          <a:ext cx="8229601" cy="2346960"/>
        </p:xfrm>
        <a:graphic>
          <a:graphicData uri="http://schemas.openxmlformats.org/drawingml/2006/table">
            <a:tbl>
              <a:tblPr firstRow="1" bandRow="1">
                <a:tableStyleId>{9D7B26C5-4107-4FEC-AEDC-1716B250A1EF}</a:tableStyleId>
              </a:tblPr>
              <a:tblGrid>
                <a:gridCol w="3575155"/>
                <a:gridCol w="1686394"/>
                <a:gridCol w="1484026"/>
                <a:gridCol w="1484026"/>
              </a:tblGrid>
              <a:tr h="327439">
                <a:tc>
                  <a:txBody>
                    <a:bodyPr/>
                    <a:lstStyle/>
                    <a:p>
                      <a:pPr algn="ctr"/>
                      <a:r>
                        <a:rPr lang="it-IT" sz="1600" dirty="0" smtClean="0"/>
                        <a:t>Trust opaco non commerciale residente</a:t>
                      </a:r>
                      <a:endParaRPr lang="it-IT" sz="1600" dirty="0">
                        <a:latin typeface="Garamond" panose="02020404030301010803" pitchFamily="18" charset="0"/>
                      </a:endParaRPr>
                    </a:p>
                  </a:txBody>
                  <a:tcPr/>
                </a:tc>
                <a:tc>
                  <a:txBody>
                    <a:bodyPr/>
                    <a:lstStyle/>
                    <a:p>
                      <a:pPr algn="ctr"/>
                      <a:r>
                        <a:rPr lang="it-IT" sz="1600" dirty="0" smtClean="0"/>
                        <a:t>Prima del </a:t>
                      </a:r>
                      <a:r>
                        <a:rPr lang="it-IT" sz="1600" dirty="0" err="1" smtClean="0"/>
                        <a:t>Ddl</a:t>
                      </a:r>
                      <a:endParaRPr lang="it-IT" sz="1600" dirty="0">
                        <a:latin typeface="Garamond" panose="02020404030301010803" pitchFamily="18" charset="0"/>
                      </a:endParaRPr>
                    </a:p>
                  </a:txBody>
                  <a:tcPr/>
                </a:tc>
                <a:tc>
                  <a:txBody>
                    <a:bodyPr/>
                    <a:lstStyle/>
                    <a:p>
                      <a:pPr algn="ctr"/>
                      <a:r>
                        <a:rPr lang="it-IT" sz="1600" dirty="0" smtClean="0"/>
                        <a:t>Dopo il </a:t>
                      </a:r>
                      <a:r>
                        <a:rPr lang="it-IT" sz="1600" dirty="0" err="1" smtClean="0"/>
                        <a:t>Ddl</a:t>
                      </a:r>
                      <a:endParaRPr lang="it-IT" sz="1600" dirty="0">
                        <a:latin typeface="Garamond" panose="02020404030301010803" pitchFamily="18" charset="0"/>
                      </a:endParaRPr>
                    </a:p>
                  </a:txBody>
                  <a:tcPr/>
                </a:tc>
                <a:tc>
                  <a:txBody>
                    <a:bodyPr/>
                    <a:lstStyle/>
                    <a:p>
                      <a:pPr marL="0" algn="ctr" defTabSz="457200" rtl="0" eaLnBrk="1" latinLnBrk="0" hangingPunct="1"/>
                      <a:r>
                        <a:rPr lang="it-IT" sz="1600" b="1" kern="1200" dirty="0" smtClean="0">
                          <a:solidFill>
                            <a:schemeClr val="tx1"/>
                          </a:solidFill>
                          <a:latin typeface="+mn-lt"/>
                          <a:ea typeface="+mn-ea"/>
                          <a:cs typeface="+mn-cs"/>
                        </a:rPr>
                        <a:t>Holding</a:t>
                      </a:r>
                      <a:endParaRPr lang="it-IT" sz="1600" b="1" kern="1200" dirty="0">
                        <a:solidFill>
                          <a:schemeClr val="tx1"/>
                        </a:solidFill>
                        <a:latin typeface="+mn-lt"/>
                        <a:ea typeface="+mn-ea"/>
                        <a:cs typeface="+mn-cs"/>
                      </a:endParaRPr>
                    </a:p>
                  </a:txBody>
                  <a:tcPr/>
                </a:tc>
              </a:tr>
              <a:tr h="327439">
                <a:tc>
                  <a:txBody>
                    <a:bodyPr/>
                    <a:lstStyle/>
                    <a:p>
                      <a:r>
                        <a:rPr lang="it-IT" sz="1600" dirty="0" smtClean="0"/>
                        <a:t>Utile ante imposte partecipata</a:t>
                      </a:r>
                      <a:endParaRPr lang="it-IT" sz="1600" dirty="0">
                        <a:latin typeface="Garamond" panose="02020404030301010803" pitchFamily="18" charset="0"/>
                      </a:endParaRPr>
                    </a:p>
                  </a:txBody>
                  <a:tcPr/>
                </a:tc>
                <a:tc>
                  <a:txBody>
                    <a:bodyPr/>
                    <a:lstStyle/>
                    <a:p>
                      <a:pPr algn="r"/>
                      <a:r>
                        <a:rPr lang="it-IT" sz="1600" dirty="0" smtClean="0"/>
                        <a:t>100</a:t>
                      </a:r>
                      <a:endParaRPr lang="it-IT" sz="1600" dirty="0">
                        <a:latin typeface="Garamond" panose="02020404030301010803" pitchFamily="18" charset="0"/>
                      </a:endParaRPr>
                    </a:p>
                  </a:txBody>
                  <a:tcPr/>
                </a:tc>
                <a:tc>
                  <a:txBody>
                    <a:bodyPr/>
                    <a:lstStyle/>
                    <a:p>
                      <a:pPr algn="r"/>
                      <a:r>
                        <a:rPr lang="it-IT" sz="1600" dirty="0" smtClean="0"/>
                        <a:t>100</a:t>
                      </a:r>
                      <a:endParaRPr lang="it-IT" sz="1600" dirty="0">
                        <a:latin typeface="Garamond" panose="02020404030301010803" pitchFamily="18" charset="0"/>
                      </a:endParaRPr>
                    </a:p>
                  </a:txBody>
                  <a:tcPr/>
                </a:tc>
                <a:tc>
                  <a:txBody>
                    <a:bodyPr/>
                    <a:lstStyle/>
                    <a:p>
                      <a:pPr marL="0" algn="r" defTabSz="457200" rtl="0" eaLnBrk="1" latinLnBrk="0" hangingPunct="1"/>
                      <a:r>
                        <a:rPr lang="it-IT" sz="1600" b="0" kern="1200" dirty="0" smtClean="0">
                          <a:solidFill>
                            <a:schemeClr val="tx1"/>
                          </a:solidFill>
                          <a:latin typeface="+mn-lt"/>
                          <a:ea typeface="+mn-ea"/>
                          <a:cs typeface="+mn-cs"/>
                        </a:rPr>
                        <a:t>100</a:t>
                      </a:r>
                      <a:endParaRPr lang="it-IT" sz="1600" b="0" kern="1200" dirty="0">
                        <a:solidFill>
                          <a:schemeClr val="tx1"/>
                        </a:solidFill>
                        <a:latin typeface="+mn-lt"/>
                        <a:ea typeface="+mn-ea"/>
                        <a:cs typeface="+mn-cs"/>
                      </a:endParaRPr>
                    </a:p>
                  </a:txBody>
                  <a:tcPr/>
                </a:tc>
              </a:tr>
              <a:tr h="327439">
                <a:tc>
                  <a:txBody>
                    <a:bodyPr/>
                    <a:lstStyle/>
                    <a:p>
                      <a:r>
                        <a:rPr lang="it-IT" sz="1600" dirty="0" smtClean="0"/>
                        <a:t>(A) Imposte partecipata</a:t>
                      </a:r>
                      <a:endParaRPr lang="it-IT" sz="1600" dirty="0">
                        <a:latin typeface="Garamond" panose="02020404030301010803" pitchFamily="18" charset="0"/>
                      </a:endParaRPr>
                    </a:p>
                  </a:txBody>
                  <a:tcPr/>
                </a:tc>
                <a:tc>
                  <a:txBody>
                    <a:bodyPr/>
                    <a:lstStyle/>
                    <a:p>
                      <a:pPr algn="r"/>
                      <a:r>
                        <a:rPr lang="it-IT" sz="1600" dirty="0" smtClean="0"/>
                        <a:t>27,5</a:t>
                      </a:r>
                      <a:endParaRPr lang="it-IT" sz="1600" dirty="0">
                        <a:latin typeface="Garamond" panose="02020404030301010803" pitchFamily="18" charset="0"/>
                      </a:endParaRPr>
                    </a:p>
                  </a:txBody>
                  <a:tcPr/>
                </a:tc>
                <a:tc>
                  <a:txBody>
                    <a:bodyPr/>
                    <a:lstStyle/>
                    <a:p>
                      <a:pPr algn="r"/>
                      <a:r>
                        <a:rPr lang="it-IT" sz="1600" dirty="0" smtClean="0"/>
                        <a:t>27,5</a:t>
                      </a:r>
                      <a:endParaRPr lang="it-IT" sz="1600" dirty="0">
                        <a:latin typeface="Garamond" panose="02020404030301010803" pitchFamily="18" charset="0"/>
                      </a:endParaRPr>
                    </a:p>
                  </a:txBody>
                  <a:tcPr/>
                </a:tc>
                <a:tc>
                  <a:txBody>
                    <a:bodyPr/>
                    <a:lstStyle/>
                    <a:p>
                      <a:pPr marL="0" algn="r" defTabSz="457200" rtl="0" eaLnBrk="1" latinLnBrk="0" hangingPunct="1"/>
                      <a:r>
                        <a:rPr lang="it-IT" sz="1600" b="0" kern="1200" dirty="0" smtClean="0">
                          <a:solidFill>
                            <a:schemeClr val="tx1"/>
                          </a:solidFill>
                          <a:latin typeface="+mn-lt"/>
                          <a:ea typeface="+mn-ea"/>
                          <a:cs typeface="+mn-cs"/>
                        </a:rPr>
                        <a:t>27,5</a:t>
                      </a:r>
                      <a:endParaRPr lang="it-IT" sz="1600" b="0" kern="1200" dirty="0">
                        <a:solidFill>
                          <a:schemeClr val="tx1"/>
                        </a:solidFill>
                        <a:latin typeface="+mn-lt"/>
                        <a:ea typeface="+mn-ea"/>
                        <a:cs typeface="+mn-cs"/>
                      </a:endParaRPr>
                    </a:p>
                  </a:txBody>
                  <a:tcPr/>
                </a:tc>
              </a:tr>
              <a:tr h="327439">
                <a:tc>
                  <a:txBody>
                    <a:bodyPr/>
                    <a:lstStyle/>
                    <a:p>
                      <a:r>
                        <a:rPr lang="it-IT" sz="1600" dirty="0" smtClean="0"/>
                        <a:t>Dividendo distribuito al trust</a:t>
                      </a:r>
                      <a:endParaRPr lang="it-IT" sz="1600" dirty="0">
                        <a:latin typeface="Garamond" panose="02020404030301010803" pitchFamily="18" charset="0"/>
                      </a:endParaRPr>
                    </a:p>
                  </a:txBody>
                  <a:tcPr/>
                </a:tc>
                <a:tc>
                  <a:txBody>
                    <a:bodyPr/>
                    <a:lstStyle/>
                    <a:p>
                      <a:pPr algn="r"/>
                      <a:r>
                        <a:rPr lang="it-IT" sz="1600" dirty="0" smtClean="0"/>
                        <a:t>72,5</a:t>
                      </a:r>
                      <a:endParaRPr lang="it-IT" sz="1600" dirty="0">
                        <a:latin typeface="Garamond" panose="02020404030301010803" pitchFamily="18" charset="0"/>
                      </a:endParaRPr>
                    </a:p>
                  </a:txBody>
                  <a:tcPr/>
                </a:tc>
                <a:tc>
                  <a:txBody>
                    <a:bodyPr/>
                    <a:lstStyle/>
                    <a:p>
                      <a:pPr algn="r"/>
                      <a:r>
                        <a:rPr lang="it-IT" sz="1600" dirty="0" smtClean="0"/>
                        <a:t>72,5</a:t>
                      </a:r>
                      <a:endParaRPr lang="it-IT" sz="1600" dirty="0">
                        <a:latin typeface="Garamond" panose="02020404030301010803" pitchFamily="18" charset="0"/>
                      </a:endParaRPr>
                    </a:p>
                  </a:txBody>
                  <a:tcPr/>
                </a:tc>
                <a:tc>
                  <a:txBody>
                    <a:bodyPr/>
                    <a:lstStyle/>
                    <a:p>
                      <a:pPr marL="0" algn="r" defTabSz="457200" rtl="0" eaLnBrk="1" latinLnBrk="0" hangingPunct="1"/>
                      <a:r>
                        <a:rPr lang="it-IT" sz="1600" b="0" kern="1200" dirty="0" smtClean="0">
                          <a:solidFill>
                            <a:schemeClr val="tx1"/>
                          </a:solidFill>
                          <a:latin typeface="+mn-lt"/>
                          <a:ea typeface="+mn-ea"/>
                          <a:cs typeface="+mn-cs"/>
                        </a:rPr>
                        <a:t>72,5</a:t>
                      </a:r>
                      <a:endParaRPr lang="it-IT" sz="1600" b="0" kern="1200" dirty="0">
                        <a:solidFill>
                          <a:schemeClr val="tx1"/>
                        </a:solidFill>
                        <a:latin typeface="+mn-lt"/>
                        <a:ea typeface="+mn-ea"/>
                        <a:cs typeface="+mn-cs"/>
                      </a:endParaRPr>
                    </a:p>
                  </a:txBody>
                  <a:tcPr/>
                </a:tc>
              </a:tr>
              <a:tr h="327439">
                <a:tc>
                  <a:txBody>
                    <a:bodyPr/>
                    <a:lstStyle/>
                    <a:p>
                      <a:r>
                        <a:rPr lang="it-IT" sz="1600" dirty="0" smtClean="0"/>
                        <a:t>Dividendo imponibile per il trust</a:t>
                      </a:r>
                      <a:endParaRPr lang="it-IT" sz="1600" dirty="0">
                        <a:latin typeface="Garamond" panose="02020404030301010803" pitchFamily="18" charset="0"/>
                      </a:endParaRPr>
                    </a:p>
                  </a:txBody>
                  <a:tcPr/>
                </a:tc>
                <a:tc>
                  <a:txBody>
                    <a:bodyPr/>
                    <a:lstStyle/>
                    <a:p>
                      <a:pPr algn="r"/>
                      <a:r>
                        <a:rPr lang="it-IT" sz="1600" dirty="0" smtClean="0"/>
                        <a:t>3,63</a:t>
                      </a:r>
                      <a:endParaRPr lang="it-IT" sz="1600" dirty="0">
                        <a:latin typeface="Garamond" panose="02020404030301010803" pitchFamily="18" charset="0"/>
                      </a:endParaRPr>
                    </a:p>
                  </a:txBody>
                  <a:tcPr/>
                </a:tc>
                <a:tc>
                  <a:txBody>
                    <a:bodyPr/>
                    <a:lstStyle/>
                    <a:p>
                      <a:pPr algn="r"/>
                      <a:r>
                        <a:rPr lang="it-IT" sz="1600" dirty="0" smtClean="0"/>
                        <a:t>56,36</a:t>
                      </a:r>
                      <a:endParaRPr lang="it-IT" sz="1600" dirty="0">
                        <a:latin typeface="Garamond" panose="02020404030301010803" pitchFamily="18" charset="0"/>
                      </a:endParaRPr>
                    </a:p>
                  </a:txBody>
                  <a:tcPr/>
                </a:tc>
                <a:tc>
                  <a:txBody>
                    <a:bodyPr/>
                    <a:lstStyle/>
                    <a:p>
                      <a:pPr marL="0" algn="r" defTabSz="457200" rtl="0" eaLnBrk="1" latinLnBrk="0" hangingPunct="1"/>
                      <a:r>
                        <a:rPr lang="it-IT" sz="1600" b="0" kern="1200" dirty="0" smtClean="0">
                          <a:solidFill>
                            <a:schemeClr val="tx1"/>
                          </a:solidFill>
                          <a:latin typeface="+mn-lt"/>
                          <a:ea typeface="+mn-ea"/>
                          <a:cs typeface="+mn-cs"/>
                        </a:rPr>
                        <a:t>3,63</a:t>
                      </a:r>
                      <a:endParaRPr lang="it-IT" sz="1600" b="0" kern="1200" dirty="0">
                        <a:solidFill>
                          <a:schemeClr val="tx1"/>
                        </a:solidFill>
                        <a:latin typeface="+mn-lt"/>
                        <a:ea typeface="+mn-ea"/>
                        <a:cs typeface="+mn-cs"/>
                      </a:endParaRPr>
                    </a:p>
                  </a:txBody>
                  <a:tcPr/>
                </a:tc>
              </a:tr>
              <a:tr h="327439">
                <a:tc>
                  <a:txBody>
                    <a:bodyPr/>
                    <a:lstStyle/>
                    <a:p>
                      <a:r>
                        <a:rPr lang="it-IT" sz="1600" dirty="0" smtClean="0"/>
                        <a:t>(B) Imposte trust</a:t>
                      </a:r>
                      <a:endParaRPr lang="it-IT" sz="1600" dirty="0">
                        <a:latin typeface="Garamond" panose="02020404030301010803" pitchFamily="18" charset="0"/>
                      </a:endParaRPr>
                    </a:p>
                  </a:txBody>
                  <a:tcPr/>
                </a:tc>
                <a:tc>
                  <a:txBody>
                    <a:bodyPr/>
                    <a:lstStyle/>
                    <a:p>
                      <a:pPr algn="r"/>
                      <a:r>
                        <a:rPr lang="it-IT" sz="1600" dirty="0" smtClean="0"/>
                        <a:t>0,997</a:t>
                      </a:r>
                      <a:endParaRPr lang="it-IT" sz="1600" dirty="0">
                        <a:latin typeface="Garamond" panose="02020404030301010803" pitchFamily="18" charset="0"/>
                      </a:endParaRPr>
                    </a:p>
                  </a:txBody>
                  <a:tcPr/>
                </a:tc>
                <a:tc>
                  <a:txBody>
                    <a:bodyPr/>
                    <a:lstStyle/>
                    <a:p>
                      <a:pPr algn="r"/>
                      <a:r>
                        <a:rPr lang="it-IT" sz="1600" dirty="0" smtClean="0"/>
                        <a:t>15,499</a:t>
                      </a:r>
                      <a:endParaRPr lang="it-IT" sz="1600" dirty="0">
                        <a:latin typeface="Garamond" panose="02020404030301010803" pitchFamily="18" charset="0"/>
                      </a:endParaRPr>
                    </a:p>
                  </a:txBody>
                  <a:tcPr/>
                </a:tc>
                <a:tc>
                  <a:txBody>
                    <a:bodyPr/>
                    <a:lstStyle/>
                    <a:p>
                      <a:pPr marL="0" algn="r" defTabSz="457200" rtl="0" eaLnBrk="1" latinLnBrk="0" hangingPunct="1"/>
                      <a:r>
                        <a:rPr lang="it-IT" sz="1600" b="0" kern="1200" dirty="0" smtClean="0">
                          <a:solidFill>
                            <a:schemeClr val="tx1"/>
                          </a:solidFill>
                          <a:latin typeface="+mn-lt"/>
                          <a:ea typeface="+mn-ea"/>
                          <a:cs typeface="+mn-cs"/>
                        </a:rPr>
                        <a:t>0,997</a:t>
                      </a:r>
                      <a:endParaRPr lang="it-IT" sz="1600" b="0" kern="1200" dirty="0">
                        <a:solidFill>
                          <a:schemeClr val="tx1"/>
                        </a:solidFill>
                        <a:latin typeface="+mn-lt"/>
                        <a:ea typeface="+mn-ea"/>
                        <a:cs typeface="+mn-cs"/>
                      </a:endParaRPr>
                    </a:p>
                  </a:txBody>
                  <a:tcPr/>
                </a:tc>
              </a:tr>
              <a:tr h="327439">
                <a:tc>
                  <a:txBody>
                    <a:bodyPr/>
                    <a:lstStyle/>
                    <a:p>
                      <a:r>
                        <a:rPr lang="it-IT" sz="1600" b="1" dirty="0" smtClean="0"/>
                        <a:t>(A) + (B) Tassazione complessiva</a:t>
                      </a:r>
                      <a:endParaRPr lang="it-IT" sz="1600" b="1" dirty="0">
                        <a:latin typeface="Garamond" panose="02020404030301010803" pitchFamily="18" charset="0"/>
                      </a:endParaRPr>
                    </a:p>
                  </a:txBody>
                  <a:tcPr/>
                </a:tc>
                <a:tc>
                  <a:txBody>
                    <a:bodyPr/>
                    <a:lstStyle/>
                    <a:p>
                      <a:pPr algn="r"/>
                      <a:r>
                        <a:rPr lang="it-IT" sz="1600" b="1" dirty="0" smtClean="0"/>
                        <a:t>28,497</a:t>
                      </a:r>
                      <a:endParaRPr lang="it-IT" sz="1600" b="1" dirty="0">
                        <a:latin typeface="Garamond" panose="02020404030301010803" pitchFamily="18" charset="0"/>
                      </a:endParaRPr>
                    </a:p>
                  </a:txBody>
                  <a:tcPr/>
                </a:tc>
                <a:tc>
                  <a:txBody>
                    <a:bodyPr/>
                    <a:lstStyle/>
                    <a:p>
                      <a:pPr algn="r"/>
                      <a:r>
                        <a:rPr lang="it-IT" sz="1600" b="1" dirty="0" smtClean="0"/>
                        <a:t>42,999</a:t>
                      </a:r>
                      <a:endParaRPr lang="it-IT" sz="1600" b="1" dirty="0">
                        <a:latin typeface="Garamond" panose="02020404030301010803" pitchFamily="18" charset="0"/>
                      </a:endParaRPr>
                    </a:p>
                  </a:txBody>
                  <a:tcPr/>
                </a:tc>
                <a:tc>
                  <a:txBody>
                    <a:bodyPr/>
                    <a:lstStyle/>
                    <a:p>
                      <a:pPr marL="0" algn="r" defTabSz="457200" rtl="0" eaLnBrk="1" latinLnBrk="0" hangingPunct="1"/>
                      <a:r>
                        <a:rPr lang="it-IT" sz="1600" b="1" kern="1200" dirty="0" smtClean="0">
                          <a:solidFill>
                            <a:schemeClr val="tx1"/>
                          </a:solidFill>
                          <a:latin typeface="+mn-lt"/>
                          <a:ea typeface="+mn-ea"/>
                          <a:cs typeface="+mn-cs"/>
                        </a:rPr>
                        <a:t>28,497</a:t>
                      </a:r>
                      <a:endParaRPr lang="it-IT" sz="1600" b="1" kern="1200" dirty="0">
                        <a:solidFill>
                          <a:schemeClr val="tx1"/>
                        </a:solidFill>
                        <a:latin typeface="+mn-lt"/>
                        <a:ea typeface="+mn-ea"/>
                        <a:cs typeface="+mn-cs"/>
                      </a:endParaRPr>
                    </a:p>
                  </a:txBody>
                  <a:tcPr/>
                </a:tc>
              </a:tr>
            </a:tbl>
          </a:graphicData>
        </a:graphic>
      </p:graphicFrame>
      <p:graphicFrame>
        <p:nvGraphicFramePr>
          <p:cNvPr id="7" name="Tabella 6"/>
          <p:cNvGraphicFramePr>
            <a:graphicFrameLocks noGrp="1"/>
          </p:cNvGraphicFramePr>
          <p:nvPr>
            <p:extLst>
              <p:ext uri="{D42A27DB-BD31-4B8C-83A1-F6EECF244321}">
                <p14:modId xmlns:p14="http://schemas.microsoft.com/office/powerpoint/2010/main" val="2005943434"/>
              </p:ext>
            </p:extLst>
          </p:nvPr>
        </p:nvGraphicFramePr>
        <p:xfrm>
          <a:off x="457199" y="4725144"/>
          <a:ext cx="8229602" cy="2164080"/>
        </p:xfrm>
        <a:graphic>
          <a:graphicData uri="http://schemas.openxmlformats.org/drawingml/2006/table">
            <a:tbl>
              <a:tblPr firstRow="1" bandRow="1">
                <a:tableStyleId>{9D7B26C5-4107-4FEC-AEDC-1716B250A1EF}</a:tableStyleId>
              </a:tblPr>
              <a:tblGrid>
                <a:gridCol w="3282732"/>
                <a:gridCol w="1618594"/>
                <a:gridCol w="1664138"/>
                <a:gridCol w="1664138"/>
              </a:tblGrid>
              <a:tr h="288032">
                <a:tc>
                  <a:txBody>
                    <a:bodyPr/>
                    <a:lstStyle/>
                    <a:p>
                      <a:pPr algn="ctr"/>
                      <a:r>
                        <a:rPr lang="it-IT" sz="1600" dirty="0" smtClean="0"/>
                        <a:t>Trust opaco non commerciale residente</a:t>
                      </a:r>
                      <a:endParaRPr lang="it-IT" sz="1600" dirty="0">
                        <a:latin typeface="Garamond" panose="02020404030301010803" pitchFamily="18" charset="0"/>
                      </a:endParaRPr>
                    </a:p>
                  </a:txBody>
                  <a:tcPr/>
                </a:tc>
                <a:tc>
                  <a:txBody>
                    <a:bodyPr/>
                    <a:lstStyle/>
                    <a:p>
                      <a:pPr algn="ctr"/>
                      <a:r>
                        <a:rPr lang="it-IT" sz="1600" dirty="0" smtClean="0"/>
                        <a:t>Prima del </a:t>
                      </a:r>
                      <a:r>
                        <a:rPr lang="it-IT" sz="1600" dirty="0" err="1" smtClean="0"/>
                        <a:t>Ddl</a:t>
                      </a:r>
                      <a:endParaRPr lang="it-IT" sz="1600" dirty="0">
                        <a:latin typeface="Garamond" panose="02020404030301010803" pitchFamily="18" charset="0"/>
                      </a:endParaRPr>
                    </a:p>
                  </a:txBody>
                  <a:tcPr/>
                </a:tc>
                <a:tc>
                  <a:txBody>
                    <a:bodyPr/>
                    <a:lstStyle/>
                    <a:p>
                      <a:pPr algn="ctr"/>
                      <a:r>
                        <a:rPr lang="it-IT" sz="1600" dirty="0" smtClean="0"/>
                        <a:t>Dopo il </a:t>
                      </a:r>
                      <a:r>
                        <a:rPr lang="it-IT" sz="1600" dirty="0" err="1" smtClean="0"/>
                        <a:t>Ddl</a:t>
                      </a:r>
                      <a:endParaRPr lang="it-IT" sz="1600" dirty="0">
                        <a:latin typeface="Garamond" panose="02020404030301010803" pitchFamily="18" charset="0"/>
                      </a:endParaRPr>
                    </a:p>
                  </a:txBody>
                  <a:tcPr/>
                </a:tc>
                <a:tc>
                  <a:txBody>
                    <a:bodyPr/>
                    <a:lstStyle/>
                    <a:p>
                      <a:pPr algn="ctr"/>
                      <a:r>
                        <a:rPr lang="it-IT" sz="1600" b="1" kern="1200" dirty="0" smtClean="0">
                          <a:solidFill>
                            <a:schemeClr val="tx1"/>
                          </a:solidFill>
                          <a:latin typeface="+mn-lt"/>
                          <a:ea typeface="+mn-ea"/>
                          <a:cs typeface="+mn-cs"/>
                        </a:rPr>
                        <a:t>Holding</a:t>
                      </a:r>
                      <a:endParaRPr lang="it-IT" sz="1600" b="1" kern="1200" dirty="0">
                        <a:solidFill>
                          <a:schemeClr val="tx1"/>
                        </a:solidFill>
                        <a:latin typeface="+mn-lt"/>
                        <a:ea typeface="+mn-ea"/>
                        <a:cs typeface="+mn-cs"/>
                      </a:endParaRPr>
                    </a:p>
                  </a:txBody>
                  <a:tcPr/>
                </a:tc>
              </a:tr>
              <a:tr h="288032">
                <a:tc>
                  <a:txBody>
                    <a:bodyPr/>
                    <a:lstStyle/>
                    <a:p>
                      <a:r>
                        <a:rPr lang="it-IT" sz="1600" dirty="0" smtClean="0"/>
                        <a:t>(A) Dividendo distribuito al trust</a:t>
                      </a:r>
                      <a:endParaRPr lang="it-IT" sz="1600" dirty="0">
                        <a:latin typeface="Garamond" panose="02020404030301010803" pitchFamily="18" charset="0"/>
                      </a:endParaRPr>
                    </a:p>
                  </a:txBody>
                  <a:tcPr/>
                </a:tc>
                <a:tc>
                  <a:txBody>
                    <a:bodyPr/>
                    <a:lstStyle/>
                    <a:p>
                      <a:pPr algn="r"/>
                      <a:r>
                        <a:rPr lang="it-IT" sz="1600" dirty="0" smtClean="0"/>
                        <a:t>72,5</a:t>
                      </a:r>
                      <a:endParaRPr lang="it-IT" sz="1600" dirty="0">
                        <a:latin typeface="Garamond" panose="02020404030301010803" pitchFamily="18" charset="0"/>
                      </a:endParaRPr>
                    </a:p>
                  </a:txBody>
                  <a:tcPr/>
                </a:tc>
                <a:tc>
                  <a:txBody>
                    <a:bodyPr/>
                    <a:lstStyle/>
                    <a:p>
                      <a:pPr algn="r"/>
                      <a:r>
                        <a:rPr lang="it-IT" sz="1600" dirty="0" smtClean="0"/>
                        <a:t>72,5</a:t>
                      </a:r>
                      <a:endParaRPr lang="it-IT" sz="1600" dirty="0">
                        <a:latin typeface="Garamond" panose="02020404030301010803" pitchFamily="18" charset="0"/>
                      </a:endParaRPr>
                    </a:p>
                  </a:txBody>
                  <a:tcPr/>
                </a:tc>
                <a:tc>
                  <a:txBody>
                    <a:bodyPr/>
                    <a:lstStyle/>
                    <a:p>
                      <a:pPr algn="r"/>
                      <a:r>
                        <a:rPr lang="it-IT" sz="1600" dirty="0" smtClean="0"/>
                        <a:t>71,5</a:t>
                      </a:r>
                      <a:endParaRPr lang="it-IT" sz="1600" dirty="0">
                        <a:latin typeface="Garamond" panose="02020404030301010803" pitchFamily="18" charset="0"/>
                      </a:endParaRPr>
                    </a:p>
                  </a:txBody>
                  <a:tcPr/>
                </a:tc>
              </a:tr>
              <a:tr h="288032">
                <a:tc>
                  <a:txBody>
                    <a:bodyPr/>
                    <a:lstStyle/>
                    <a:p>
                      <a:r>
                        <a:rPr lang="it-IT" sz="1600" dirty="0" smtClean="0"/>
                        <a:t>Dividendo imponibile</a:t>
                      </a:r>
                      <a:r>
                        <a:rPr lang="it-IT" sz="1600" baseline="0" dirty="0" smtClean="0"/>
                        <a:t> per il trust</a:t>
                      </a:r>
                      <a:endParaRPr lang="it-IT" sz="1600" dirty="0">
                        <a:latin typeface="Garamond" panose="02020404030301010803" pitchFamily="18" charset="0"/>
                      </a:endParaRPr>
                    </a:p>
                  </a:txBody>
                  <a:tcPr/>
                </a:tc>
                <a:tc>
                  <a:txBody>
                    <a:bodyPr/>
                    <a:lstStyle/>
                    <a:p>
                      <a:pPr algn="r"/>
                      <a:r>
                        <a:rPr lang="it-IT" sz="1600" dirty="0" smtClean="0"/>
                        <a:t>3,625</a:t>
                      </a:r>
                      <a:endParaRPr lang="it-IT" sz="1600" dirty="0">
                        <a:latin typeface="Garamond" panose="02020404030301010803" pitchFamily="18" charset="0"/>
                      </a:endParaRPr>
                    </a:p>
                  </a:txBody>
                  <a:tcPr/>
                </a:tc>
                <a:tc>
                  <a:txBody>
                    <a:bodyPr/>
                    <a:lstStyle/>
                    <a:p>
                      <a:pPr algn="r"/>
                      <a:r>
                        <a:rPr lang="it-IT" sz="1600" dirty="0" smtClean="0"/>
                        <a:t>56,362</a:t>
                      </a:r>
                      <a:endParaRPr lang="it-IT" sz="1600" dirty="0">
                        <a:latin typeface="Garamond" panose="02020404030301010803" pitchFamily="18" charset="0"/>
                      </a:endParaRPr>
                    </a:p>
                  </a:txBody>
                  <a:tcPr/>
                </a:tc>
                <a:tc>
                  <a:txBody>
                    <a:bodyPr/>
                    <a:lstStyle/>
                    <a:p>
                      <a:pPr algn="r"/>
                      <a:r>
                        <a:rPr lang="it-IT" sz="1600" dirty="0" smtClean="0"/>
                        <a:t>35,55</a:t>
                      </a:r>
                      <a:endParaRPr lang="it-IT" sz="1600" dirty="0">
                        <a:latin typeface="Garamond" panose="02020404030301010803" pitchFamily="18" charset="0"/>
                      </a:endParaRPr>
                    </a:p>
                  </a:txBody>
                  <a:tcPr/>
                </a:tc>
              </a:tr>
              <a:tr h="288032">
                <a:tc>
                  <a:txBody>
                    <a:bodyPr/>
                    <a:lstStyle/>
                    <a:p>
                      <a:r>
                        <a:rPr lang="it-IT" sz="1600" dirty="0" smtClean="0"/>
                        <a:t>(B) Imposte trust</a:t>
                      </a:r>
                      <a:endParaRPr lang="it-IT" sz="1600" dirty="0">
                        <a:latin typeface="Garamond" panose="02020404030301010803" pitchFamily="18" charset="0"/>
                      </a:endParaRPr>
                    </a:p>
                  </a:txBody>
                  <a:tcPr/>
                </a:tc>
                <a:tc>
                  <a:txBody>
                    <a:bodyPr/>
                    <a:lstStyle/>
                    <a:p>
                      <a:pPr algn="r"/>
                      <a:r>
                        <a:rPr lang="it-IT" sz="1600" dirty="0" smtClean="0"/>
                        <a:t>0,997</a:t>
                      </a:r>
                      <a:endParaRPr lang="it-IT" sz="1600" dirty="0">
                        <a:latin typeface="Garamond" panose="02020404030301010803" pitchFamily="18" charset="0"/>
                      </a:endParaRPr>
                    </a:p>
                  </a:txBody>
                  <a:tcPr/>
                </a:tc>
                <a:tc>
                  <a:txBody>
                    <a:bodyPr/>
                    <a:lstStyle/>
                    <a:p>
                      <a:pPr algn="r"/>
                      <a:r>
                        <a:rPr lang="it-IT" sz="1600" dirty="0" smtClean="0"/>
                        <a:t>15,499</a:t>
                      </a:r>
                      <a:endParaRPr lang="it-IT" sz="1600" dirty="0">
                        <a:latin typeface="Garamond" panose="02020404030301010803" pitchFamily="18" charset="0"/>
                      </a:endParaRPr>
                    </a:p>
                  </a:txBody>
                  <a:tcPr/>
                </a:tc>
                <a:tc>
                  <a:txBody>
                    <a:bodyPr/>
                    <a:lstStyle/>
                    <a:p>
                      <a:pPr algn="r"/>
                      <a:r>
                        <a:rPr lang="it-IT" sz="1600" dirty="0" smtClean="0">
                          <a:latin typeface="+mn-lt"/>
                        </a:rPr>
                        <a:t>15,29</a:t>
                      </a:r>
                      <a:endParaRPr lang="it-IT" sz="1600" dirty="0">
                        <a:latin typeface="Garamond" panose="02020404030301010803" pitchFamily="18" charset="0"/>
                      </a:endParaRPr>
                    </a:p>
                  </a:txBody>
                  <a:tcPr/>
                </a:tc>
              </a:tr>
              <a:tr h="288032">
                <a:tc>
                  <a:txBody>
                    <a:bodyPr/>
                    <a:lstStyle/>
                    <a:p>
                      <a:r>
                        <a:rPr lang="it-IT" sz="1600" b="1" dirty="0" smtClean="0"/>
                        <a:t>(B) / (A) Tassazione % in capo al trust</a:t>
                      </a:r>
                      <a:endParaRPr lang="it-IT" sz="1600" b="1" dirty="0">
                        <a:latin typeface="Garamond" panose="02020404030301010803" pitchFamily="18" charset="0"/>
                      </a:endParaRPr>
                    </a:p>
                  </a:txBody>
                  <a:tcPr/>
                </a:tc>
                <a:tc>
                  <a:txBody>
                    <a:bodyPr/>
                    <a:lstStyle/>
                    <a:p>
                      <a:pPr algn="r"/>
                      <a:r>
                        <a:rPr lang="it-IT" sz="1600" b="1" dirty="0" smtClean="0"/>
                        <a:t>1,375%</a:t>
                      </a:r>
                      <a:endParaRPr lang="it-IT" sz="1600" b="1" dirty="0">
                        <a:latin typeface="Garamond" panose="02020404030301010803" pitchFamily="18" charset="0"/>
                      </a:endParaRPr>
                    </a:p>
                  </a:txBody>
                  <a:tcPr/>
                </a:tc>
                <a:tc>
                  <a:txBody>
                    <a:bodyPr/>
                    <a:lstStyle/>
                    <a:p>
                      <a:pPr algn="r"/>
                      <a:r>
                        <a:rPr lang="it-IT" sz="1600" b="1" dirty="0" smtClean="0"/>
                        <a:t>21,379%</a:t>
                      </a:r>
                      <a:endParaRPr lang="it-IT" sz="1600" b="1" dirty="0">
                        <a:latin typeface="Garamond" panose="02020404030301010803" pitchFamily="18" charset="0"/>
                      </a:endParaRPr>
                    </a:p>
                  </a:txBody>
                  <a:tcPr/>
                </a:tc>
                <a:tc>
                  <a:txBody>
                    <a:bodyPr/>
                    <a:lstStyle/>
                    <a:p>
                      <a:pPr algn="r"/>
                      <a:r>
                        <a:rPr lang="it-IT" sz="1600" b="1" dirty="0" smtClean="0"/>
                        <a:t>21,214%</a:t>
                      </a:r>
                      <a:endParaRPr lang="it-IT" sz="1600" b="1" dirty="0">
                        <a:latin typeface="Garamond" panose="02020404030301010803" pitchFamily="18" charset="0"/>
                      </a:endParaRPr>
                    </a:p>
                  </a:txBody>
                  <a:tcPr/>
                </a:tc>
              </a:tr>
            </a:tbl>
          </a:graphicData>
        </a:graphic>
      </p:graphicFrame>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15</a:t>
            </a:fld>
            <a:endParaRPr lang="it-IT"/>
          </a:p>
        </p:txBody>
      </p:sp>
      <p:sp>
        <p:nvSpPr>
          <p:cNvPr id="9"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it-IT" sz="3200" dirty="0">
                <a:latin typeface="Garamond" pitchFamily="18" charset="0"/>
              </a:rPr>
              <a:t>3. </a:t>
            </a:r>
            <a:r>
              <a:rPr lang="it-IT" sz="3200" strike="sngStrike" dirty="0">
                <a:latin typeface="Garamond" pitchFamily="18" charset="0"/>
              </a:rPr>
              <a:t>Ridotta tassazione di </a:t>
            </a:r>
            <a:r>
              <a:rPr lang="it-IT" sz="3200" strike="sngStrike" dirty="0" smtClean="0">
                <a:latin typeface="Garamond" pitchFamily="18" charset="0"/>
              </a:rPr>
              <a:t>dividendi/plusvalenze </a:t>
            </a:r>
            <a:r>
              <a:rPr lang="it-IT" sz="3200" dirty="0" smtClean="0">
                <a:latin typeface="Garamond" pitchFamily="18" charset="0"/>
              </a:rPr>
              <a:t>(segue)</a:t>
            </a:r>
            <a:endParaRPr lang="it-IT" sz="3200" dirty="0">
              <a:latin typeface="Garamond" pitchFamily="18" charset="0"/>
            </a:endParaRPr>
          </a:p>
        </p:txBody>
      </p:sp>
    </p:spTree>
    <p:extLst>
      <p:ext uri="{BB962C8B-B14F-4D97-AF65-F5344CB8AC3E}">
        <p14:creationId xmlns:p14="http://schemas.microsoft.com/office/powerpoint/2010/main" val="162310722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ChangeArrowheads="1"/>
          </p:cNvSpPr>
          <p:nvPr/>
        </p:nvSpPr>
        <p:spPr bwMode="auto">
          <a:xfrm>
            <a:off x="457200" y="1340768"/>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100" b="1" u="sng" dirty="0" smtClean="0">
                <a:latin typeface="Garamond" pitchFamily="18" charset="0"/>
              </a:rPr>
              <a:t>Trust trasparente</a:t>
            </a:r>
          </a:p>
          <a:p>
            <a:pPr marL="342900"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Tassazione complessiva:</a:t>
            </a:r>
          </a:p>
          <a:p>
            <a:pPr algn="just" defTabSz="914400">
              <a:lnSpc>
                <a:spcPct val="90000"/>
              </a:lnSpc>
              <a:spcBef>
                <a:spcPct val="20000"/>
              </a:spcBef>
            </a:pPr>
            <a:endParaRPr lang="it-IT" sz="2100" dirty="0">
              <a:latin typeface="Garamond" pitchFamily="18" charset="0"/>
            </a:endParaRPr>
          </a:p>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endParaRPr lang="it-IT" sz="2100" dirty="0">
              <a:latin typeface="Garamond" pitchFamily="18" charset="0"/>
            </a:endParaRPr>
          </a:p>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endParaRPr lang="it-IT" sz="2100" dirty="0">
              <a:latin typeface="Garamond" pitchFamily="18" charset="0"/>
            </a:endParaRPr>
          </a:p>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endParaRPr lang="it-IT" sz="2100" dirty="0">
              <a:latin typeface="Garamond" pitchFamily="18" charset="0"/>
            </a:endParaRPr>
          </a:p>
          <a:p>
            <a:pPr marL="342900"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Tassazione % in capo al beneficiario:</a:t>
            </a:r>
            <a:endParaRPr lang="it-IT" sz="20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graphicFrame>
        <p:nvGraphicFramePr>
          <p:cNvPr id="2" name="Tabella 1"/>
          <p:cNvGraphicFramePr>
            <a:graphicFrameLocks noGrp="1"/>
          </p:cNvGraphicFramePr>
          <p:nvPr>
            <p:extLst>
              <p:ext uri="{D42A27DB-BD31-4B8C-83A1-F6EECF244321}">
                <p14:modId xmlns:p14="http://schemas.microsoft.com/office/powerpoint/2010/main" val="2210241887"/>
              </p:ext>
            </p:extLst>
          </p:nvPr>
        </p:nvGraphicFramePr>
        <p:xfrm>
          <a:off x="971600" y="2060848"/>
          <a:ext cx="7200799" cy="2346960"/>
        </p:xfrm>
        <a:graphic>
          <a:graphicData uri="http://schemas.openxmlformats.org/drawingml/2006/table">
            <a:tbl>
              <a:tblPr firstRow="1" bandRow="1">
                <a:tableStyleId>{9D7B26C5-4107-4FEC-AEDC-1716B250A1EF}</a:tableStyleId>
              </a:tblPr>
              <a:tblGrid>
                <a:gridCol w="4176464"/>
                <a:gridCol w="1584176"/>
                <a:gridCol w="1440159"/>
              </a:tblGrid>
              <a:tr h="327439">
                <a:tc>
                  <a:txBody>
                    <a:bodyPr/>
                    <a:lstStyle/>
                    <a:p>
                      <a:pPr algn="ctr"/>
                      <a:r>
                        <a:rPr lang="it-IT" sz="1600" dirty="0" smtClean="0"/>
                        <a:t>Trust trasparente</a:t>
                      </a:r>
                      <a:r>
                        <a:rPr lang="it-IT" sz="1600" baseline="0" dirty="0" smtClean="0"/>
                        <a:t> </a:t>
                      </a:r>
                      <a:r>
                        <a:rPr lang="it-IT" sz="1600" dirty="0" smtClean="0"/>
                        <a:t>non commerciale residente</a:t>
                      </a:r>
                      <a:endParaRPr lang="it-IT" sz="1600" dirty="0">
                        <a:latin typeface="Garamond" panose="02020404030301010803" pitchFamily="18" charset="0"/>
                      </a:endParaRPr>
                    </a:p>
                  </a:txBody>
                  <a:tcPr/>
                </a:tc>
                <a:tc>
                  <a:txBody>
                    <a:bodyPr/>
                    <a:lstStyle/>
                    <a:p>
                      <a:pPr algn="ctr"/>
                      <a:r>
                        <a:rPr lang="it-IT" sz="1600" dirty="0" smtClean="0"/>
                        <a:t>Prima del </a:t>
                      </a:r>
                      <a:r>
                        <a:rPr lang="it-IT" sz="1600" dirty="0" err="1" smtClean="0"/>
                        <a:t>Ddl</a:t>
                      </a:r>
                      <a:endParaRPr lang="it-IT" sz="1600" dirty="0">
                        <a:latin typeface="Garamond" panose="02020404030301010803" pitchFamily="18" charset="0"/>
                      </a:endParaRPr>
                    </a:p>
                  </a:txBody>
                  <a:tcPr/>
                </a:tc>
                <a:tc>
                  <a:txBody>
                    <a:bodyPr/>
                    <a:lstStyle/>
                    <a:p>
                      <a:pPr algn="ctr"/>
                      <a:r>
                        <a:rPr lang="it-IT" sz="1600" dirty="0" smtClean="0"/>
                        <a:t>Dopo il </a:t>
                      </a:r>
                      <a:r>
                        <a:rPr lang="it-IT" sz="1600" dirty="0" err="1" smtClean="0"/>
                        <a:t>Ddl</a:t>
                      </a:r>
                      <a:endParaRPr lang="it-IT" sz="1600" dirty="0">
                        <a:latin typeface="Garamond" panose="02020404030301010803" pitchFamily="18" charset="0"/>
                      </a:endParaRPr>
                    </a:p>
                  </a:txBody>
                  <a:tcPr/>
                </a:tc>
              </a:tr>
              <a:tr h="327439">
                <a:tc>
                  <a:txBody>
                    <a:bodyPr/>
                    <a:lstStyle/>
                    <a:p>
                      <a:r>
                        <a:rPr lang="it-IT" sz="1600" dirty="0" smtClean="0"/>
                        <a:t>Utile ante imposte partecipata</a:t>
                      </a:r>
                      <a:endParaRPr lang="it-IT" sz="1600" dirty="0">
                        <a:latin typeface="Garamond" panose="02020404030301010803" pitchFamily="18" charset="0"/>
                      </a:endParaRPr>
                    </a:p>
                  </a:txBody>
                  <a:tcPr/>
                </a:tc>
                <a:tc>
                  <a:txBody>
                    <a:bodyPr/>
                    <a:lstStyle/>
                    <a:p>
                      <a:pPr algn="r"/>
                      <a:r>
                        <a:rPr lang="it-IT" sz="1600" dirty="0" smtClean="0"/>
                        <a:t>100</a:t>
                      </a:r>
                      <a:endParaRPr lang="it-IT" sz="1600" dirty="0">
                        <a:latin typeface="Garamond" panose="02020404030301010803" pitchFamily="18" charset="0"/>
                      </a:endParaRPr>
                    </a:p>
                  </a:txBody>
                  <a:tcPr/>
                </a:tc>
                <a:tc>
                  <a:txBody>
                    <a:bodyPr/>
                    <a:lstStyle/>
                    <a:p>
                      <a:pPr algn="r"/>
                      <a:r>
                        <a:rPr lang="it-IT" sz="1600" dirty="0" smtClean="0"/>
                        <a:t>100</a:t>
                      </a:r>
                      <a:endParaRPr lang="it-IT" sz="1600" dirty="0">
                        <a:latin typeface="Garamond" panose="02020404030301010803" pitchFamily="18" charset="0"/>
                      </a:endParaRPr>
                    </a:p>
                  </a:txBody>
                  <a:tcPr/>
                </a:tc>
              </a:tr>
              <a:tr h="327439">
                <a:tc>
                  <a:txBody>
                    <a:bodyPr/>
                    <a:lstStyle/>
                    <a:p>
                      <a:r>
                        <a:rPr lang="it-IT" sz="1600" dirty="0" smtClean="0"/>
                        <a:t>(A) Imposte partecipata</a:t>
                      </a:r>
                      <a:endParaRPr lang="it-IT" sz="1600" dirty="0">
                        <a:latin typeface="Garamond" panose="02020404030301010803" pitchFamily="18" charset="0"/>
                      </a:endParaRPr>
                    </a:p>
                  </a:txBody>
                  <a:tcPr/>
                </a:tc>
                <a:tc>
                  <a:txBody>
                    <a:bodyPr/>
                    <a:lstStyle/>
                    <a:p>
                      <a:pPr algn="r"/>
                      <a:r>
                        <a:rPr lang="it-IT" sz="1600" dirty="0" smtClean="0"/>
                        <a:t>27,5</a:t>
                      </a:r>
                      <a:endParaRPr lang="it-IT" sz="1600" dirty="0">
                        <a:latin typeface="Garamond" panose="02020404030301010803" pitchFamily="18" charset="0"/>
                      </a:endParaRPr>
                    </a:p>
                  </a:txBody>
                  <a:tcPr/>
                </a:tc>
                <a:tc>
                  <a:txBody>
                    <a:bodyPr/>
                    <a:lstStyle/>
                    <a:p>
                      <a:pPr algn="r"/>
                      <a:r>
                        <a:rPr lang="it-IT" sz="1600" dirty="0" smtClean="0"/>
                        <a:t>27,5</a:t>
                      </a:r>
                      <a:endParaRPr lang="it-IT" sz="1600" dirty="0">
                        <a:latin typeface="Garamond" panose="02020404030301010803" pitchFamily="18" charset="0"/>
                      </a:endParaRPr>
                    </a:p>
                  </a:txBody>
                  <a:tcPr/>
                </a:tc>
              </a:tr>
              <a:tr h="327439">
                <a:tc>
                  <a:txBody>
                    <a:bodyPr/>
                    <a:lstStyle/>
                    <a:p>
                      <a:r>
                        <a:rPr lang="it-IT" sz="1600" dirty="0" smtClean="0"/>
                        <a:t>Dividendo distribuito al trust</a:t>
                      </a:r>
                      <a:endParaRPr lang="it-IT" sz="1600" dirty="0">
                        <a:latin typeface="Garamond" panose="02020404030301010803" pitchFamily="18" charset="0"/>
                      </a:endParaRPr>
                    </a:p>
                  </a:txBody>
                  <a:tcPr/>
                </a:tc>
                <a:tc>
                  <a:txBody>
                    <a:bodyPr/>
                    <a:lstStyle/>
                    <a:p>
                      <a:pPr algn="r"/>
                      <a:r>
                        <a:rPr lang="it-IT" sz="1600" dirty="0" smtClean="0"/>
                        <a:t>72,5</a:t>
                      </a:r>
                      <a:endParaRPr lang="it-IT" sz="1600" dirty="0">
                        <a:latin typeface="Garamond" panose="02020404030301010803" pitchFamily="18" charset="0"/>
                      </a:endParaRPr>
                    </a:p>
                  </a:txBody>
                  <a:tcPr/>
                </a:tc>
                <a:tc>
                  <a:txBody>
                    <a:bodyPr/>
                    <a:lstStyle/>
                    <a:p>
                      <a:pPr algn="r"/>
                      <a:r>
                        <a:rPr lang="it-IT" sz="1600" dirty="0" smtClean="0"/>
                        <a:t>72,5</a:t>
                      </a:r>
                      <a:endParaRPr lang="it-IT" sz="1600" dirty="0">
                        <a:latin typeface="Garamond" panose="02020404030301010803" pitchFamily="18" charset="0"/>
                      </a:endParaRPr>
                    </a:p>
                  </a:txBody>
                  <a:tcPr/>
                </a:tc>
              </a:tr>
              <a:tr h="327439">
                <a:tc>
                  <a:txBody>
                    <a:bodyPr/>
                    <a:lstStyle/>
                    <a:p>
                      <a:r>
                        <a:rPr lang="it-IT" sz="1600" dirty="0" smtClean="0"/>
                        <a:t>Dividendo imponibile per il beneficiario</a:t>
                      </a:r>
                      <a:endParaRPr lang="it-IT" sz="1600" dirty="0">
                        <a:latin typeface="Garamond" panose="02020404030301010803" pitchFamily="18" charset="0"/>
                      </a:endParaRPr>
                    </a:p>
                  </a:txBody>
                  <a:tcPr/>
                </a:tc>
                <a:tc>
                  <a:txBody>
                    <a:bodyPr/>
                    <a:lstStyle/>
                    <a:p>
                      <a:pPr algn="r"/>
                      <a:r>
                        <a:rPr lang="it-IT" sz="1600" dirty="0" smtClean="0"/>
                        <a:t>3,625</a:t>
                      </a:r>
                      <a:endParaRPr lang="it-IT" sz="1600" dirty="0">
                        <a:latin typeface="Garamond" panose="02020404030301010803" pitchFamily="18" charset="0"/>
                      </a:endParaRPr>
                    </a:p>
                  </a:txBody>
                  <a:tcPr/>
                </a:tc>
                <a:tc>
                  <a:txBody>
                    <a:bodyPr/>
                    <a:lstStyle/>
                    <a:p>
                      <a:pPr algn="r"/>
                      <a:r>
                        <a:rPr lang="it-IT" sz="1600" dirty="0" smtClean="0"/>
                        <a:t>56,362</a:t>
                      </a:r>
                      <a:endParaRPr lang="it-IT" sz="1600" dirty="0">
                        <a:latin typeface="Garamond" panose="02020404030301010803" pitchFamily="18" charset="0"/>
                      </a:endParaRPr>
                    </a:p>
                  </a:txBody>
                  <a:tcPr/>
                </a:tc>
              </a:tr>
              <a:tr h="327439">
                <a:tc>
                  <a:txBody>
                    <a:bodyPr/>
                    <a:lstStyle/>
                    <a:p>
                      <a:r>
                        <a:rPr lang="it-IT" sz="1600" dirty="0" smtClean="0"/>
                        <a:t>(B) Imposte beneficiario</a:t>
                      </a:r>
                      <a:endParaRPr lang="it-IT" sz="1600" dirty="0">
                        <a:latin typeface="Garamond" panose="02020404030301010803" pitchFamily="18" charset="0"/>
                      </a:endParaRPr>
                    </a:p>
                  </a:txBody>
                  <a:tcPr/>
                </a:tc>
                <a:tc>
                  <a:txBody>
                    <a:bodyPr/>
                    <a:lstStyle/>
                    <a:p>
                      <a:pPr algn="r"/>
                      <a:r>
                        <a:rPr lang="it-IT" sz="1600" dirty="0" smtClean="0"/>
                        <a:t>1,56</a:t>
                      </a:r>
                      <a:endParaRPr lang="it-IT" sz="1600" dirty="0">
                        <a:latin typeface="Garamond" panose="02020404030301010803" pitchFamily="18" charset="0"/>
                      </a:endParaRPr>
                    </a:p>
                  </a:txBody>
                  <a:tcPr/>
                </a:tc>
                <a:tc>
                  <a:txBody>
                    <a:bodyPr/>
                    <a:lstStyle/>
                    <a:p>
                      <a:pPr algn="r"/>
                      <a:r>
                        <a:rPr lang="it-IT" sz="1600" dirty="0" smtClean="0"/>
                        <a:t>24,24</a:t>
                      </a:r>
                      <a:endParaRPr lang="it-IT" sz="1600" dirty="0">
                        <a:latin typeface="Garamond" panose="02020404030301010803" pitchFamily="18" charset="0"/>
                      </a:endParaRPr>
                    </a:p>
                  </a:txBody>
                  <a:tcPr/>
                </a:tc>
              </a:tr>
              <a:tr h="327439">
                <a:tc>
                  <a:txBody>
                    <a:bodyPr/>
                    <a:lstStyle/>
                    <a:p>
                      <a:r>
                        <a:rPr lang="it-IT" sz="1600" b="1" dirty="0" smtClean="0"/>
                        <a:t>(A) + (B) Tassazione complessiva</a:t>
                      </a:r>
                      <a:endParaRPr lang="it-IT" sz="1600" b="1" dirty="0">
                        <a:latin typeface="Garamond" panose="02020404030301010803" pitchFamily="18" charset="0"/>
                      </a:endParaRPr>
                    </a:p>
                  </a:txBody>
                  <a:tcPr/>
                </a:tc>
                <a:tc>
                  <a:txBody>
                    <a:bodyPr/>
                    <a:lstStyle/>
                    <a:p>
                      <a:pPr algn="r"/>
                      <a:r>
                        <a:rPr lang="it-IT" sz="1600" b="1" dirty="0" smtClean="0"/>
                        <a:t>29,06</a:t>
                      </a:r>
                      <a:endParaRPr lang="it-IT" sz="1600" b="1" dirty="0">
                        <a:latin typeface="Garamond" panose="02020404030301010803" pitchFamily="18" charset="0"/>
                      </a:endParaRPr>
                    </a:p>
                  </a:txBody>
                  <a:tcPr/>
                </a:tc>
                <a:tc>
                  <a:txBody>
                    <a:bodyPr/>
                    <a:lstStyle/>
                    <a:p>
                      <a:pPr algn="r"/>
                      <a:r>
                        <a:rPr lang="it-IT" sz="1600" b="1" dirty="0" smtClean="0"/>
                        <a:t>51,74</a:t>
                      </a:r>
                      <a:endParaRPr lang="it-IT" sz="1600" b="1" dirty="0">
                        <a:latin typeface="Garamond" panose="02020404030301010803" pitchFamily="18" charset="0"/>
                      </a:endParaRPr>
                    </a:p>
                  </a:txBody>
                  <a:tcPr/>
                </a:tc>
              </a:tr>
            </a:tbl>
          </a:graphicData>
        </a:graphic>
      </p:graphicFrame>
      <p:graphicFrame>
        <p:nvGraphicFramePr>
          <p:cNvPr id="7" name="Tabella 6"/>
          <p:cNvGraphicFramePr>
            <a:graphicFrameLocks noGrp="1"/>
          </p:cNvGraphicFramePr>
          <p:nvPr>
            <p:extLst>
              <p:ext uri="{D42A27DB-BD31-4B8C-83A1-F6EECF244321}">
                <p14:modId xmlns:p14="http://schemas.microsoft.com/office/powerpoint/2010/main" val="1862628195"/>
              </p:ext>
            </p:extLst>
          </p:nvPr>
        </p:nvGraphicFramePr>
        <p:xfrm>
          <a:off x="971600" y="4869160"/>
          <a:ext cx="7200800" cy="1676400"/>
        </p:xfrm>
        <a:graphic>
          <a:graphicData uri="http://schemas.openxmlformats.org/drawingml/2006/table">
            <a:tbl>
              <a:tblPr firstRow="1" bandRow="1">
                <a:tableStyleId>{9D7B26C5-4107-4FEC-AEDC-1716B250A1EF}</a:tableStyleId>
              </a:tblPr>
              <a:tblGrid>
                <a:gridCol w="4248472"/>
                <a:gridCol w="1512168"/>
                <a:gridCol w="1440160"/>
              </a:tblGrid>
              <a:tr h="288032">
                <a:tc>
                  <a:txBody>
                    <a:bodyPr/>
                    <a:lstStyle/>
                    <a:p>
                      <a:pPr algn="ctr"/>
                      <a:r>
                        <a:rPr lang="it-IT" sz="1600" dirty="0" smtClean="0"/>
                        <a:t>Trust trasparente non commerciale residente</a:t>
                      </a:r>
                      <a:endParaRPr lang="it-IT" sz="1600" dirty="0">
                        <a:latin typeface="Garamond" panose="02020404030301010803" pitchFamily="18" charset="0"/>
                      </a:endParaRPr>
                    </a:p>
                  </a:txBody>
                  <a:tcPr/>
                </a:tc>
                <a:tc>
                  <a:txBody>
                    <a:bodyPr/>
                    <a:lstStyle/>
                    <a:p>
                      <a:pPr algn="ctr"/>
                      <a:r>
                        <a:rPr lang="it-IT" sz="1600" dirty="0" smtClean="0"/>
                        <a:t>Prima del </a:t>
                      </a:r>
                      <a:r>
                        <a:rPr lang="it-IT" sz="1600" dirty="0" err="1" smtClean="0"/>
                        <a:t>Ddl</a:t>
                      </a:r>
                      <a:endParaRPr lang="it-IT" sz="1600" dirty="0">
                        <a:latin typeface="Garamond" panose="02020404030301010803" pitchFamily="18" charset="0"/>
                      </a:endParaRPr>
                    </a:p>
                  </a:txBody>
                  <a:tcPr/>
                </a:tc>
                <a:tc>
                  <a:txBody>
                    <a:bodyPr/>
                    <a:lstStyle/>
                    <a:p>
                      <a:pPr algn="ctr"/>
                      <a:r>
                        <a:rPr lang="it-IT" sz="1600" dirty="0" smtClean="0"/>
                        <a:t>Dopo il </a:t>
                      </a:r>
                      <a:r>
                        <a:rPr lang="it-IT" sz="1600" dirty="0" err="1" smtClean="0"/>
                        <a:t>Ddl</a:t>
                      </a:r>
                      <a:endParaRPr lang="it-IT" sz="1600" dirty="0">
                        <a:latin typeface="Garamond" panose="02020404030301010803" pitchFamily="18" charset="0"/>
                      </a:endParaRPr>
                    </a:p>
                  </a:txBody>
                  <a:tcPr/>
                </a:tc>
              </a:tr>
              <a:tr h="288032">
                <a:tc>
                  <a:txBody>
                    <a:bodyPr/>
                    <a:lstStyle/>
                    <a:p>
                      <a:r>
                        <a:rPr lang="it-IT" sz="1600" dirty="0" smtClean="0"/>
                        <a:t>(A) Dividendo distribuito al trust</a:t>
                      </a:r>
                      <a:endParaRPr lang="it-IT" sz="1600" dirty="0">
                        <a:latin typeface="Garamond" panose="02020404030301010803" pitchFamily="18" charset="0"/>
                      </a:endParaRPr>
                    </a:p>
                  </a:txBody>
                  <a:tcPr/>
                </a:tc>
                <a:tc>
                  <a:txBody>
                    <a:bodyPr/>
                    <a:lstStyle/>
                    <a:p>
                      <a:pPr algn="r"/>
                      <a:r>
                        <a:rPr lang="it-IT" sz="1600" dirty="0" smtClean="0"/>
                        <a:t>72,5</a:t>
                      </a:r>
                      <a:endParaRPr lang="it-IT" sz="1600" dirty="0">
                        <a:latin typeface="Garamond" panose="02020404030301010803" pitchFamily="18" charset="0"/>
                      </a:endParaRPr>
                    </a:p>
                  </a:txBody>
                  <a:tcPr/>
                </a:tc>
                <a:tc>
                  <a:txBody>
                    <a:bodyPr/>
                    <a:lstStyle/>
                    <a:p>
                      <a:pPr algn="r"/>
                      <a:r>
                        <a:rPr lang="it-IT" sz="1600" dirty="0" smtClean="0"/>
                        <a:t>72,5</a:t>
                      </a:r>
                      <a:endParaRPr lang="it-IT" sz="1600" dirty="0">
                        <a:latin typeface="Garamond" panose="02020404030301010803" pitchFamily="18" charset="0"/>
                      </a:endParaRPr>
                    </a:p>
                  </a:txBody>
                  <a:tcPr/>
                </a:tc>
              </a:tr>
              <a:tr h="288032">
                <a:tc>
                  <a:txBody>
                    <a:bodyPr/>
                    <a:lstStyle/>
                    <a:p>
                      <a:r>
                        <a:rPr lang="it-IT" sz="1600" dirty="0" smtClean="0"/>
                        <a:t>Dividendo imponibile</a:t>
                      </a:r>
                      <a:r>
                        <a:rPr lang="it-IT" sz="1600" baseline="0" dirty="0" smtClean="0"/>
                        <a:t> per il beneficiario</a:t>
                      </a:r>
                      <a:endParaRPr lang="it-IT" sz="1600" dirty="0">
                        <a:latin typeface="Garamond" panose="02020404030301010803" pitchFamily="18" charset="0"/>
                      </a:endParaRPr>
                    </a:p>
                  </a:txBody>
                  <a:tcPr/>
                </a:tc>
                <a:tc>
                  <a:txBody>
                    <a:bodyPr/>
                    <a:lstStyle/>
                    <a:p>
                      <a:pPr algn="r"/>
                      <a:r>
                        <a:rPr lang="it-IT" sz="1600" dirty="0" smtClean="0"/>
                        <a:t>3,625</a:t>
                      </a:r>
                      <a:endParaRPr lang="it-IT" sz="1600" dirty="0">
                        <a:latin typeface="Garamond" panose="02020404030301010803" pitchFamily="18" charset="0"/>
                      </a:endParaRPr>
                    </a:p>
                  </a:txBody>
                  <a:tcPr/>
                </a:tc>
                <a:tc>
                  <a:txBody>
                    <a:bodyPr/>
                    <a:lstStyle/>
                    <a:p>
                      <a:pPr algn="r"/>
                      <a:r>
                        <a:rPr lang="it-IT" sz="1600" dirty="0" smtClean="0"/>
                        <a:t>56,362</a:t>
                      </a:r>
                      <a:endParaRPr lang="it-IT" sz="1600" dirty="0">
                        <a:latin typeface="Garamond" panose="02020404030301010803" pitchFamily="18" charset="0"/>
                      </a:endParaRPr>
                    </a:p>
                  </a:txBody>
                  <a:tcPr/>
                </a:tc>
              </a:tr>
              <a:tr h="288032">
                <a:tc>
                  <a:txBody>
                    <a:bodyPr/>
                    <a:lstStyle/>
                    <a:p>
                      <a:r>
                        <a:rPr lang="it-IT" sz="1600" dirty="0" smtClean="0"/>
                        <a:t>(B) Imposte beneficiario</a:t>
                      </a:r>
                      <a:endParaRPr lang="it-IT" sz="1600" dirty="0">
                        <a:latin typeface="Garamond" panose="02020404030301010803" pitchFamily="18" charset="0"/>
                      </a:endParaRPr>
                    </a:p>
                  </a:txBody>
                  <a:tcPr/>
                </a:tc>
                <a:tc>
                  <a:txBody>
                    <a:bodyPr/>
                    <a:lstStyle/>
                    <a:p>
                      <a:pPr algn="r"/>
                      <a:r>
                        <a:rPr lang="it-IT" sz="1600" dirty="0" smtClean="0"/>
                        <a:t>1,56</a:t>
                      </a:r>
                      <a:endParaRPr lang="it-IT" sz="1600" dirty="0">
                        <a:latin typeface="Garamond" panose="02020404030301010803" pitchFamily="18" charset="0"/>
                      </a:endParaRPr>
                    </a:p>
                  </a:txBody>
                  <a:tcPr/>
                </a:tc>
                <a:tc>
                  <a:txBody>
                    <a:bodyPr/>
                    <a:lstStyle/>
                    <a:p>
                      <a:pPr algn="r"/>
                      <a:r>
                        <a:rPr lang="it-IT" sz="1600" dirty="0" smtClean="0"/>
                        <a:t>24,24</a:t>
                      </a:r>
                      <a:endParaRPr lang="it-IT" sz="1600" dirty="0">
                        <a:latin typeface="Garamond" panose="02020404030301010803" pitchFamily="18" charset="0"/>
                      </a:endParaRPr>
                    </a:p>
                  </a:txBody>
                  <a:tcPr/>
                </a:tc>
              </a:tr>
              <a:tr h="288032">
                <a:tc>
                  <a:txBody>
                    <a:bodyPr/>
                    <a:lstStyle/>
                    <a:p>
                      <a:r>
                        <a:rPr lang="it-IT" sz="1600" b="1" dirty="0" smtClean="0"/>
                        <a:t>(B) / (A) Tassazione % in capo al beneficiario</a:t>
                      </a:r>
                      <a:endParaRPr lang="it-IT" sz="1600" b="1" dirty="0">
                        <a:latin typeface="Garamond" panose="02020404030301010803" pitchFamily="18" charset="0"/>
                      </a:endParaRPr>
                    </a:p>
                  </a:txBody>
                  <a:tcPr/>
                </a:tc>
                <a:tc>
                  <a:txBody>
                    <a:bodyPr/>
                    <a:lstStyle/>
                    <a:p>
                      <a:pPr algn="r"/>
                      <a:r>
                        <a:rPr lang="it-IT" sz="1600" b="1" dirty="0" smtClean="0"/>
                        <a:t>2,150%</a:t>
                      </a:r>
                      <a:endParaRPr lang="it-IT" sz="1600" b="1" dirty="0">
                        <a:latin typeface="Garamond" panose="02020404030301010803" pitchFamily="18" charset="0"/>
                      </a:endParaRPr>
                    </a:p>
                  </a:txBody>
                  <a:tcPr/>
                </a:tc>
                <a:tc>
                  <a:txBody>
                    <a:bodyPr/>
                    <a:lstStyle/>
                    <a:p>
                      <a:pPr algn="r"/>
                      <a:r>
                        <a:rPr lang="it-IT" sz="1600" b="1" dirty="0" smtClean="0"/>
                        <a:t>33,428%</a:t>
                      </a:r>
                      <a:endParaRPr lang="it-IT" sz="1600" b="1" dirty="0">
                        <a:latin typeface="Garamond" panose="02020404030301010803" pitchFamily="18" charset="0"/>
                      </a:endParaRPr>
                    </a:p>
                  </a:txBody>
                  <a:tcPr/>
                </a:tc>
              </a:tr>
            </a:tbl>
          </a:graphicData>
        </a:graphic>
      </p:graphicFrame>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16</a:t>
            </a:fld>
            <a:endParaRPr lang="it-IT"/>
          </a:p>
        </p:txBody>
      </p:sp>
      <p:sp>
        <p:nvSpPr>
          <p:cNvPr id="8"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a:latin typeface="Garamond" pitchFamily="18" charset="0"/>
              </a:rPr>
              <a:t>3. </a:t>
            </a:r>
            <a:r>
              <a:rPr lang="it-IT" sz="3200" strike="sngStrike" dirty="0">
                <a:latin typeface="Garamond" pitchFamily="18" charset="0"/>
              </a:rPr>
              <a:t>Ridotta tassazione di dividendi/plusvalenze</a:t>
            </a:r>
          </a:p>
          <a:p>
            <a:pPr algn="just"/>
            <a:r>
              <a:rPr lang="it-IT" sz="3200" dirty="0" smtClean="0">
                <a:latin typeface="Garamond" pitchFamily="18" charset="0"/>
              </a:rPr>
              <a:t>(segue)</a:t>
            </a:r>
            <a:endParaRPr lang="it-IT" sz="3200" dirty="0">
              <a:latin typeface="Garamond" pitchFamily="18" charset="0"/>
            </a:endParaRPr>
          </a:p>
        </p:txBody>
      </p:sp>
    </p:spTree>
    <p:extLst>
      <p:ext uri="{BB962C8B-B14F-4D97-AF65-F5344CB8AC3E}">
        <p14:creationId xmlns:p14="http://schemas.microsoft.com/office/powerpoint/2010/main" val="331708918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4. Società di comodo e Studi di settore</a:t>
            </a:r>
            <a:endParaRPr lang="it-IT" sz="3200" dirty="0">
              <a:latin typeface="Garamond" pitchFamily="18" charset="0"/>
            </a:endParaRPr>
          </a:p>
        </p:txBody>
      </p:sp>
      <p:sp>
        <p:nvSpPr>
          <p:cNvPr id="3075" name="Rectangle 3"/>
          <p:cNvSpPr>
            <a:spLocks noChangeArrowheads="1"/>
          </p:cNvSpPr>
          <p:nvPr/>
        </p:nvSpPr>
        <p:spPr bwMode="auto">
          <a:xfrm>
            <a:off x="457200" y="1772816"/>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100" dirty="0" smtClean="0">
                <a:latin typeface="Garamond" pitchFamily="18" charset="0"/>
              </a:rPr>
              <a:t>Al Trust (commerciale e non) non si applica </a:t>
            </a:r>
          </a:p>
          <a:p>
            <a:pPr marL="342900" indent="-342900" algn="just" defTabSz="914400">
              <a:lnSpc>
                <a:spcPct val="90000"/>
              </a:lnSpc>
              <a:spcBef>
                <a:spcPct val="20000"/>
              </a:spcBef>
              <a:buFont typeface="Arial" panose="020B0604020202020204" pitchFamily="34" charset="0"/>
              <a:buChar char="•"/>
            </a:pPr>
            <a:r>
              <a:rPr lang="it-IT" sz="2100" dirty="0">
                <a:latin typeface="Garamond" pitchFamily="18" charset="0"/>
              </a:rPr>
              <a:t>l</a:t>
            </a:r>
            <a:r>
              <a:rPr lang="it-IT" sz="2100" dirty="0" smtClean="0">
                <a:latin typeface="Garamond" pitchFamily="18" charset="0"/>
              </a:rPr>
              <a:t>a disciplina delle </a:t>
            </a:r>
            <a:r>
              <a:rPr lang="it-IT" sz="2100" b="1" u="sng" dirty="0" smtClean="0">
                <a:latin typeface="Garamond" pitchFamily="18" charset="0"/>
              </a:rPr>
              <a:t>società di comodo</a:t>
            </a:r>
            <a:r>
              <a:rPr lang="it-IT" sz="2100" b="1" dirty="0" smtClean="0">
                <a:latin typeface="Garamond" pitchFamily="18" charset="0"/>
              </a:rPr>
              <a:t> </a:t>
            </a:r>
            <a:r>
              <a:rPr lang="it-IT" sz="2100" dirty="0" smtClean="0">
                <a:latin typeface="Garamond" pitchFamily="18" charset="0"/>
              </a:rPr>
              <a:t>ex art. 30 L. 724/1994</a:t>
            </a:r>
          </a:p>
          <a:p>
            <a:pPr marL="800100" lvl="1" indent="-342900" algn="just" defTabSz="914400">
              <a:lnSpc>
                <a:spcPct val="90000"/>
              </a:lnSpc>
              <a:spcBef>
                <a:spcPct val="20000"/>
              </a:spcBef>
              <a:buFont typeface="Wingdings" panose="05000000000000000000" pitchFamily="2" charset="2"/>
              <a:buChar char="Ø"/>
            </a:pPr>
            <a:r>
              <a:rPr lang="it-IT" sz="2100" dirty="0" smtClean="0">
                <a:latin typeface="Garamond" pitchFamily="18" charset="0"/>
              </a:rPr>
              <a:t>Dichiarare reddito minimo</a:t>
            </a:r>
          </a:p>
          <a:p>
            <a:pPr marL="800100" lvl="1" indent="-342900" algn="just" defTabSz="914400">
              <a:lnSpc>
                <a:spcPct val="90000"/>
              </a:lnSpc>
              <a:spcBef>
                <a:spcPct val="20000"/>
              </a:spcBef>
              <a:buFont typeface="Wingdings" panose="05000000000000000000" pitchFamily="2" charset="2"/>
              <a:buChar char="Ø"/>
            </a:pPr>
            <a:r>
              <a:rPr lang="it-IT" sz="2100" dirty="0" smtClean="0">
                <a:latin typeface="Garamond" pitchFamily="18" charset="0"/>
              </a:rPr>
              <a:t>Società in perdita sistematica</a:t>
            </a:r>
          </a:p>
          <a:p>
            <a:pPr marL="800100" lvl="1" indent="-342900" algn="just" defTabSz="914400">
              <a:lnSpc>
                <a:spcPct val="90000"/>
              </a:lnSpc>
              <a:spcBef>
                <a:spcPct val="20000"/>
              </a:spcBef>
              <a:buFont typeface="Wingdings" panose="05000000000000000000" pitchFamily="2" charset="2"/>
              <a:buChar char="Ø"/>
            </a:pPr>
            <a:r>
              <a:rPr lang="it-IT" sz="2100" dirty="0" smtClean="0">
                <a:latin typeface="Garamond" pitchFamily="18" charset="0"/>
              </a:rPr>
              <a:t>Problematiche relative all’utilizzo del credito IVA</a:t>
            </a:r>
          </a:p>
          <a:p>
            <a:pPr lvl="1" algn="just" defTabSz="914400">
              <a:lnSpc>
                <a:spcPct val="90000"/>
              </a:lnSpc>
              <a:spcBef>
                <a:spcPct val="20000"/>
              </a:spcBef>
            </a:pPr>
            <a:endParaRPr lang="it-IT" sz="2100" dirty="0">
              <a:latin typeface="Garamond" pitchFamily="18" charset="0"/>
            </a:endParaRPr>
          </a:p>
          <a:p>
            <a:pPr lvl="1" algn="just" defTabSz="914400">
              <a:lnSpc>
                <a:spcPct val="90000"/>
              </a:lnSpc>
              <a:spcBef>
                <a:spcPct val="20000"/>
              </a:spcBef>
            </a:pPr>
            <a:r>
              <a:rPr lang="it-IT" sz="2100" dirty="0" smtClean="0">
                <a:latin typeface="Garamond" pitchFamily="18" charset="0"/>
              </a:rPr>
              <a:t>Al </a:t>
            </a:r>
            <a:r>
              <a:rPr lang="it-IT" sz="2100" dirty="0">
                <a:latin typeface="Garamond" pitchFamily="18" charset="0"/>
              </a:rPr>
              <a:t>Trust </a:t>
            </a:r>
            <a:r>
              <a:rPr lang="it-IT" sz="2100" dirty="0" smtClean="0">
                <a:latin typeface="Garamond" pitchFamily="18" charset="0"/>
              </a:rPr>
              <a:t>(non commerciale) </a:t>
            </a:r>
            <a:r>
              <a:rPr lang="it-IT" sz="2100" dirty="0">
                <a:latin typeface="Garamond" pitchFamily="18" charset="0"/>
              </a:rPr>
              <a:t>non si applica </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la disciplina degli </a:t>
            </a:r>
            <a:r>
              <a:rPr lang="it-IT" sz="2100" b="1" u="sng" dirty="0" smtClean="0">
                <a:latin typeface="Garamond" pitchFamily="18" charset="0"/>
              </a:rPr>
              <a:t>studi di settore (l. 146/1998)</a:t>
            </a:r>
          </a:p>
          <a:p>
            <a:pPr marL="914400" lvl="1" indent="-457200" algn="just" defTabSz="914400">
              <a:lnSpc>
                <a:spcPct val="90000"/>
              </a:lnSpc>
              <a:spcBef>
                <a:spcPct val="20000"/>
              </a:spcBef>
              <a:buFont typeface="Wingdings" panose="05000000000000000000" pitchFamily="2" charset="2"/>
              <a:buChar char="Ø"/>
            </a:pPr>
            <a:r>
              <a:rPr lang="it-IT" sz="2100" dirty="0" smtClean="0">
                <a:latin typeface="Garamond" pitchFamily="18" charset="0"/>
              </a:rPr>
              <a:t>Stima dei ricavi sulla base di un software applicativo</a:t>
            </a:r>
          </a:p>
          <a:p>
            <a:pPr marL="914400" lvl="1" indent="-457200" algn="just" defTabSz="914400">
              <a:lnSpc>
                <a:spcPct val="90000"/>
              </a:lnSpc>
              <a:spcBef>
                <a:spcPct val="20000"/>
              </a:spcBef>
              <a:buFont typeface="Wingdings" panose="05000000000000000000" pitchFamily="2" charset="2"/>
              <a:buChar char="Ø"/>
            </a:pPr>
            <a:r>
              <a:rPr lang="it-IT" sz="2100" dirty="0" smtClean="0">
                <a:latin typeface="Garamond" pitchFamily="18" charset="0"/>
              </a:rPr>
              <a:t>Accertamento induttivo</a:t>
            </a:r>
            <a:endParaRPr lang="it-IT" sz="21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17</a:t>
            </a:fld>
            <a:endParaRPr lang="it-IT"/>
          </a:p>
        </p:txBody>
      </p:sp>
    </p:spTree>
    <p:extLst>
      <p:ext uri="{BB962C8B-B14F-4D97-AF65-F5344CB8AC3E}">
        <p14:creationId xmlns:p14="http://schemas.microsoft.com/office/powerpoint/2010/main" val="303392148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5. Possibilità di affrancare i plusvalori latenti </a:t>
            </a: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457200" y="1340768"/>
            <a:ext cx="822960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100" dirty="0" smtClean="0">
                <a:latin typeface="Garamond" pitchFamily="18" charset="0"/>
              </a:rPr>
              <a:t>Per gli </a:t>
            </a:r>
            <a:r>
              <a:rPr lang="it-IT" sz="2100" u="sng" dirty="0" smtClean="0">
                <a:latin typeface="Garamond" pitchFamily="18" charset="0"/>
              </a:rPr>
              <a:t>enti non commerciali</a:t>
            </a:r>
            <a:r>
              <a:rPr lang="it-IT" sz="2100" dirty="0" smtClean="0">
                <a:latin typeface="Garamond" pitchFamily="18" charset="0"/>
              </a:rPr>
              <a:t> (</a:t>
            </a:r>
            <a:r>
              <a:rPr lang="it-IT" sz="2100" dirty="0" smtClean="0">
                <a:solidFill>
                  <a:srgbClr val="FF0000"/>
                </a:solidFill>
                <a:latin typeface="Garamond" pitchFamily="18" charset="0"/>
              </a:rPr>
              <a:t>trust non commerciale</a:t>
            </a:r>
            <a:r>
              <a:rPr lang="it-IT" sz="2100" dirty="0" smtClean="0">
                <a:latin typeface="Garamond" pitchFamily="18" charset="0"/>
              </a:rPr>
              <a:t>) è possibile affrancare i plusvalori delle </a:t>
            </a:r>
            <a:r>
              <a:rPr lang="it-IT" sz="2100" b="1" dirty="0" smtClean="0">
                <a:latin typeface="Garamond" pitchFamily="18" charset="0"/>
              </a:rPr>
              <a:t>partecipazioni</a:t>
            </a:r>
            <a:r>
              <a:rPr lang="it-IT" sz="2100" dirty="0" smtClean="0">
                <a:latin typeface="Garamond" pitchFamily="18" charset="0"/>
              </a:rPr>
              <a:t> (L. 282/2002, a più riprese prorogata):</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Anziché il costo di </a:t>
            </a:r>
            <a:r>
              <a:rPr lang="it-IT" sz="2100" dirty="0">
                <a:latin typeface="Garamond" pitchFamily="18" charset="0"/>
              </a:rPr>
              <a:t>acquisto della partecipazione non </a:t>
            </a:r>
            <a:r>
              <a:rPr lang="it-IT" sz="2100" dirty="0" smtClean="0">
                <a:latin typeface="Garamond" pitchFamily="18" charset="0"/>
              </a:rPr>
              <a:t>quotata, si assume il </a:t>
            </a:r>
            <a:r>
              <a:rPr lang="it-IT" sz="2100" dirty="0">
                <a:latin typeface="Garamond" pitchFamily="18" charset="0"/>
              </a:rPr>
              <a:t>valore determinato sulla base di </a:t>
            </a:r>
            <a:r>
              <a:rPr lang="it-IT" sz="2100" dirty="0" smtClean="0">
                <a:latin typeface="Garamond" pitchFamily="18" charset="0"/>
              </a:rPr>
              <a:t>apposita </a:t>
            </a:r>
            <a:r>
              <a:rPr lang="it-IT" sz="2100" dirty="0">
                <a:latin typeface="Garamond" pitchFamily="18" charset="0"/>
              </a:rPr>
              <a:t>perizia giurata di </a:t>
            </a:r>
            <a:r>
              <a:rPr lang="it-IT" sz="2100" dirty="0" smtClean="0">
                <a:latin typeface="Garamond" pitchFamily="18" charset="0"/>
              </a:rPr>
              <a:t>stima.</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subordinatamente </a:t>
            </a:r>
            <a:r>
              <a:rPr lang="it-IT" sz="2100" dirty="0">
                <a:latin typeface="Garamond" pitchFamily="18" charset="0"/>
              </a:rPr>
              <a:t>al pagamento di un'imposta </a:t>
            </a:r>
            <a:r>
              <a:rPr lang="it-IT" sz="2100" dirty="0" smtClean="0">
                <a:latin typeface="Garamond" pitchFamily="18" charset="0"/>
              </a:rPr>
              <a:t>sostitutiva del 4</a:t>
            </a:r>
            <a:r>
              <a:rPr lang="it-IT" sz="2100" dirty="0">
                <a:latin typeface="Garamond" pitchFamily="18" charset="0"/>
              </a:rPr>
              <a:t>% o </a:t>
            </a:r>
            <a:r>
              <a:rPr lang="it-IT" sz="2100" dirty="0" smtClean="0">
                <a:latin typeface="Garamond" pitchFamily="18" charset="0"/>
              </a:rPr>
              <a:t>2% (a </a:t>
            </a:r>
            <a:r>
              <a:rPr lang="it-IT" sz="2100" dirty="0">
                <a:latin typeface="Garamond" pitchFamily="18" charset="0"/>
              </a:rPr>
              <a:t>seconda che </a:t>
            </a:r>
            <a:r>
              <a:rPr lang="it-IT" sz="2100" dirty="0" smtClean="0">
                <a:latin typeface="Garamond" pitchFamily="18" charset="0"/>
              </a:rPr>
              <a:t>sia partecipazione "qualificata" </a:t>
            </a:r>
            <a:r>
              <a:rPr lang="it-IT" sz="2100" dirty="0">
                <a:latin typeface="Garamond" pitchFamily="18" charset="0"/>
              </a:rPr>
              <a:t>o "non </a:t>
            </a:r>
            <a:r>
              <a:rPr lang="it-IT" sz="2100" dirty="0" smtClean="0">
                <a:latin typeface="Garamond" pitchFamily="18" charset="0"/>
              </a:rPr>
              <a:t>qualificata«).</a:t>
            </a:r>
          </a:p>
          <a:p>
            <a:pPr algn="just" defTabSz="914400">
              <a:lnSpc>
                <a:spcPct val="90000"/>
              </a:lnSpc>
              <a:spcBef>
                <a:spcPct val="20000"/>
              </a:spcBef>
            </a:pPr>
            <a:endParaRPr lang="it-IT" sz="2100" dirty="0">
              <a:latin typeface="Garamond" pitchFamily="18" charset="0"/>
            </a:endParaRPr>
          </a:p>
          <a:p>
            <a:pPr algn="just" defTabSz="914400">
              <a:lnSpc>
                <a:spcPct val="90000"/>
              </a:lnSpc>
              <a:spcBef>
                <a:spcPct val="20000"/>
              </a:spcBef>
            </a:pPr>
            <a:r>
              <a:rPr lang="it-IT" sz="2100" u="sng" dirty="0" smtClean="0">
                <a:latin typeface="Garamond" pitchFamily="18" charset="0"/>
              </a:rPr>
              <a:t>Esempio</a:t>
            </a:r>
            <a:r>
              <a:rPr lang="it-IT" sz="2100" dirty="0" smtClean="0">
                <a:latin typeface="Garamond" pitchFamily="18" charset="0"/>
              </a:rPr>
              <a:t> - Affrancamento plusvalore partecipazione detenuta 100%</a:t>
            </a:r>
          </a:p>
          <a:p>
            <a:pPr algn="just" defTabSz="914400">
              <a:lnSpc>
                <a:spcPct val="90000"/>
              </a:lnSpc>
              <a:spcBef>
                <a:spcPct val="20000"/>
              </a:spcBef>
            </a:pPr>
            <a:r>
              <a:rPr lang="it-IT" sz="2100" dirty="0" smtClean="0">
                <a:latin typeface="Garamond" pitchFamily="18" charset="0"/>
              </a:rPr>
              <a:t>Valore contabile = 100.000</a:t>
            </a:r>
          </a:p>
          <a:p>
            <a:pPr algn="just" defTabSz="914400">
              <a:lnSpc>
                <a:spcPct val="90000"/>
              </a:lnSpc>
              <a:spcBef>
                <a:spcPct val="20000"/>
              </a:spcBef>
            </a:pPr>
            <a:r>
              <a:rPr lang="it-IT" sz="2100" dirty="0" smtClean="0">
                <a:latin typeface="Garamond" pitchFamily="18" charset="0"/>
              </a:rPr>
              <a:t>Valore corrente (da perizia) = 1.100.000</a:t>
            </a:r>
          </a:p>
          <a:p>
            <a:pPr algn="just" defTabSz="914400">
              <a:lnSpc>
                <a:spcPct val="90000"/>
              </a:lnSpc>
              <a:spcBef>
                <a:spcPct val="20000"/>
              </a:spcBef>
            </a:pPr>
            <a:r>
              <a:rPr lang="it-IT" sz="2100" dirty="0" smtClean="0">
                <a:latin typeface="Garamond" pitchFamily="18" charset="0"/>
              </a:rPr>
              <a:t>Imposta sostitutiva:</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44.000 (se qualificata);</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A tassazione ordinaria sarebbe 49,72% x aliquota massima (43%+addizionale  comunale e regionale)</a:t>
            </a:r>
          </a:p>
        </p:txBody>
      </p:sp>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18</a:t>
            </a:fld>
            <a:endParaRPr lang="it-IT"/>
          </a:p>
        </p:txBody>
      </p:sp>
    </p:spTree>
    <p:extLst>
      <p:ext uri="{BB962C8B-B14F-4D97-AF65-F5344CB8AC3E}">
        <p14:creationId xmlns:p14="http://schemas.microsoft.com/office/powerpoint/2010/main" val="28176997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6. Immobili: </a:t>
            </a:r>
            <a:r>
              <a:rPr lang="it-IT" sz="3200" dirty="0">
                <a:latin typeface="Garamond" pitchFamily="18" charset="0"/>
              </a:rPr>
              <a:t>dopo 5 </a:t>
            </a:r>
            <a:r>
              <a:rPr lang="it-IT" sz="3200" dirty="0" smtClean="0">
                <a:latin typeface="Garamond" pitchFamily="18" charset="0"/>
              </a:rPr>
              <a:t>anni plusvalori non tassati</a:t>
            </a:r>
            <a:endParaRPr lang="it-IT" sz="32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457200" y="2132856"/>
            <a:ext cx="82296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panose="020B0604020202020204" pitchFamily="34" charset="0"/>
              <a:buChar char="•"/>
            </a:pPr>
            <a:endParaRPr lang="it-IT" sz="2100" dirty="0">
              <a:latin typeface="Garamond" pitchFamily="18" charset="0"/>
            </a:endParaRPr>
          </a:p>
        </p:txBody>
      </p:sp>
      <p:sp>
        <p:nvSpPr>
          <p:cNvPr id="5" name="Rectangle 3"/>
          <p:cNvSpPr>
            <a:spLocks noChangeArrowheads="1"/>
          </p:cNvSpPr>
          <p:nvPr/>
        </p:nvSpPr>
        <p:spPr bwMode="auto">
          <a:xfrm>
            <a:off x="457200" y="1844824"/>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100" dirty="0" smtClean="0">
                <a:latin typeface="Garamond" pitchFamily="18" charset="0"/>
              </a:rPr>
              <a:t>In caso di immobili detenuti da un trust </a:t>
            </a:r>
            <a:r>
              <a:rPr lang="it-IT" sz="2100" dirty="0" smtClean="0">
                <a:solidFill>
                  <a:srgbClr val="FF0000"/>
                </a:solidFill>
                <a:latin typeface="Garamond" pitchFamily="18" charset="0"/>
              </a:rPr>
              <a:t>non commerciale </a:t>
            </a:r>
            <a:r>
              <a:rPr lang="it-IT" sz="2100" dirty="0" smtClean="0">
                <a:latin typeface="Garamond" pitchFamily="18" charset="0"/>
              </a:rPr>
              <a:t>si applica la disciplina di cui all’art. 67, comma 1, lettera b), del </a:t>
            </a:r>
            <a:r>
              <a:rPr lang="it-IT" sz="2100" dirty="0" err="1" smtClean="0">
                <a:latin typeface="Garamond" pitchFamily="18" charset="0"/>
              </a:rPr>
              <a:t>Tuir</a:t>
            </a:r>
            <a:r>
              <a:rPr lang="it-IT" sz="2100" dirty="0">
                <a:latin typeface="Garamond" pitchFamily="18" charset="0"/>
              </a:rPr>
              <a:t>:</a:t>
            </a:r>
            <a:endParaRPr lang="it-IT" sz="2100" dirty="0" smtClean="0">
              <a:latin typeface="Garamond" pitchFamily="18" charset="0"/>
            </a:endParaRP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La plusvalenza da cessione a titolo oneroso di beni immobili acquistati o costruiti da </a:t>
            </a:r>
            <a:r>
              <a:rPr lang="it-IT" sz="2100" u="sng" dirty="0" smtClean="0">
                <a:latin typeface="Garamond" pitchFamily="18" charset="0"/>
              </a:rPr>
              <a:t>oltre </a:t>
            </a:r>
            <a:r>
              <a:rPr lang="it-IT" sz="2100" b="1" u="sng" dirty="0" smtClean="0">
                <a:latin typeface="Garamond" pitchFamily="18" charset="0"/>
              </a:rPr>
              <a:t>cinque</a:t>
            </a:r>
            <a:r>
              <a:rPr lang="it-IT" sz="2100" u="sng" dirty="0" smtClean="0">
                <a:latin typeface="Garamond" pitchFamily="18" charset="0"/>
              </a:rPr>
              <a:t> anni</a:t>
            </a:r>
            <a:r>
              <a:rPr lang="it-IT" sz="2100" dirty="0" smtClean="0">
                <a:latin typeface="Garamond" pitchFamily="18" charset="0"/>
              </a:rPr>
              <a:t> non è imponibile</a:t>
            </a:r>
            <a:endParaRPr lang="it-IT" sz="2100" dirty="0">
              <a:latin typeface="Garamond" pitchFamily="18" charset="0"/>
            </a:endParaRPr>
          </a:p>
          <a:p>
            <a:pPr marL="342900" indent="-342900" algn="just" defTabSz="914400">
              <a:lnSpc>
                <a:spcPct val="90000"/>
              </a:lnSpc>
              <a:spcBef>
                <a:spcPct val="20000"/>
              </a:spcBef>
              <a:buFont typeface="Arial" panose="020B0604020202020204" pitchFamily="34" charset="0"/>
              <a:buChar char="•"/>
            </a:pPr>
            <a:r>
              <a:rPr lang="it-IT" sz="2100" dirty="0">
                <a:latin typeface="Garamond" pitchFamily="18" charset="0"/>
              </a:rPr>
              <a:t>Il trust </a:t>
            </a:r>
            <a:r>
              <a:rPr lang="it-IT" sz="2100" dirty="0">
                <a:solidFill>
                  <a:srgbClr val="FF0000"/>
                </a:solidFill>
                <a:latin typeface="Garamond" pitchFamily="18" charset="0"/>
              </a:rPr>
              <a:t>non commerciale </a:t>
            </a:r>
            <a:r>
              <a:rPr lang="it-IT" sz="2100" dirty="0">
                <a:latin typeface="Garamond" pitchFamily="18" charset="0"/>
              </a:rPr>
              <a:t>può </a:t>
            </a:r>
            <a:r>
              <a:rPr lang="it-IT" sz="2100" b="1" dirty="0">
                <a:latin typeface="Garamond" pitchFamily="18" charset="0"/>
              </a:rPr>
              <a:t>affrancare</a:t>
            </a:r>
            <a:r>
              <a:rPr lang="it-IT" sz="2100" dirty="0">
                <a:latin typeface="Garamond" pitchFamily="18" charset="0"/>
              </a:rPr>
              <a:t> anche i maggiori valori dei </a:t>
            </a:r>
            <a:r>
              <a:rPr lang="it-IT" sz="2100" b="1" dirty="0">
                <a:latin typeface="Garamond" pitchFamily="18" charset="0"/>
              </a:rPr>
              <a:t>terreni (</a:t>
            </a:r>
            <a:r>
              <a:rPr lang="it-IT" sz="2100" dirty="0">
                <a:latin typeface="Garamond" pitchFamily="18" charset="0"/>
              </a:rPr>
              <a:t>terreni agricoli, edificabili e lottizzati, </a:t>
            </a:r>
            <a:r>
              <a:rPr lang="it-IT" sz="2100" dirty="0" err="1">
                <a:latin typeface="Garamond" pitchFamily="18" charset="0"/>
              </a:rPr>
              <a:t>nonchè</a:t>
            </a:r>
            <a:r>
              <a:rPr lang="it-IT" sz="2100" dirty="0">
                <a:latin typeface="Garamond" pitchFamily="18" charset="0"/>
              </a:rPr>
              <a:t> i diritti edificatori)</a:t>
            </a:r>
          </a:p>
          <a:p>
            <a:pPr marL="342900" indent="-342900" algn="just" defTabSz="914400">
              <a:lnSpc>
                <a:spcPct val="90000"/>
              </a:lnSpc>
              <a:spcBef>
                <a:spcPct val="20000"/>
              </a:spcBef>
              <a:buFont typeface="Arial" panose="020B0604020202020204" pitchFamily="34" charset="0"/>
              <a:buChar char="•"/>
            </a:pPr>
            <a:endParaRPr lang="it-IT" sz="2100" dirty="0" smtClean="0">
              <a:latin typeface="Garamond" pitchFamily="18" charset="0"/>
            </a:endParaRPr>
          </a:p>
          <a:p>
            <a:pPr algn="just" defTabSz="914400">
              <a:lnSpc>
                <a:spcPct val="90000"/>
              </a:lnSpc>
              <a:spcBef>
                <a:spcPct val="20000"/>
              </a:spcBef>
            </a:pPr>
            <a:r>
              <a:rPr lang="it-IT" sz="2100" dirty="0" smtClean="0">
                <a:latin typeface="Garamond" pitchFamily="18" charset="0"/>
              </a:rPr>
              <a:t>Nella Società immobiliare tassazione ordinaria</a:t>
            </a:r>
          </a:p>
          <a:p>
            <a:pPr algn="just" defTabSz="914400">
              <a:lnSpc>
                <a:spcPct val="90000"/>
              </a:lnSpc>
              <a:spcBef>
                <a:spcPct val="20000"/>
              </a:spcBef>
            </a:pPr>
            <a:endParaRPr lang="it-IT" sz="2100" dirty="0">
              <a:latin typeface="Garamond" pitchFamily="18" charset="0"/>
            </a:endParaRPr>
          </a:p>
        </p:txBody>
      </p:sp>
      <p:sp>
        <p:nvSpPr>
          <p:cNvPr id="6" name="Segnaposto numero diapositiva 5"/>
          <p:cNvSpPr>
            <a:spLocks noGrp="1"/>
          </p:cNvSpPr>
          <p:nvPr>
            <p:ph type="sldNum" sz="quarter" idx="12"/>
          </p:nvPr>
        </p:nvSpPr>
        <p:spPr/>
        <p:txBody>
          <a:bodyPr/>
          <a:lstStyle/>
          <a:p>
            <a:pPr>
              <a:defRPr/>
            </a:pPr>
            <a:fld id="{CEA71E69-D7D0-41FC-AE7B-92F7428F5DCB}" type="slidenum">
              <a:rPr lang="it-IT" smtClean="0"/>
              <a:pPr>
                <a:defRPr/>
              </a:pPr>
              <a:t>19</a:t>
            </a:fld>
            <a:endParaRPr lang="it-IT"/>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9224" y="4464496"/>
            <a:ext cx="2132856" cy="2132856"/>
          </a:xfrm>
          <a:prstGeom prst="rect">
            <a:avLst/>
          </a:prstGeom>
        </p:spPr>
      </p:pic>
    </p:spTree>
    <p:extLst>
      <p:ext uri="{BB962C8B-B14F-4D97-AF65-F5344CB8AC3E}">
        <p14:creationId xmlns:p14="http://schemas.microsoft.com/office/powerpoint/2010/main" val="250027614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7. Patti di sindacato (più stabilità di </a:t>
            </a:r>
            <a:r>
              <a:rPr lang="it-IT" sz="3200" i="1" dirty="0" err="1" smtClean="0">
                <a:latin typeface="Garamond" pitchFamily="18" charset="0"/>
              </a:rPr>
              <a:t>governance</a:t>
            </a:r>
            <a:r>
              <a:rPr lang="it-IT" sz="3200" i="1" dirty="0" smtClean="0">
                <a:latin typeface="Garamond" pitchFamily="18" charset="0"/>
              </a:rPr>
              <a:t>)</a:t>
            </a:r>
            <a:endParaRPr lang="it-IT" sz="3200" i="1"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457200" y="2132856"/>
            <a:ext cx="82296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panose="020B0604020202020204" pitchFamily="34" charset="0"/>
              <a:buChar char="•"/>
            </a:pPr>
            <a:endParaRPr lang="it-IT" sz="2100" dirty="0">
              <a:latin typeface="Garamond" pitchFamily="18" charset="0"/>
            </a:endParaRPr>
          </a:p>
        </p:txBody>
      </p:sp>
      <p:sp>
        <p:nvSpPr>
          <p:cNvPr id="6" name="Rectangle 3"/>
          <p:cNvSpPr>
            <a:spLocks noChangeArrowheads="1"/>
          </p:cNvSpPr>
          <p:nvPr/>
        </p:nvSpPr>
        <p:spPr bwMode="auto">
          <a:xfrm>
            <a:off x="457200" y="1268760"/>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000" u="sng" dirty="0" smtClean="0">
                <a:latin typeface="Garamond" pitchFamily="18" charset="0"/>
              </a:rPr>
              <a:t>Limiti dei patti parasociali:</a:t>
            </a:r>
          </a:p>
          <a:p>
            <a:pPr marL="271463" lvl="1" indent="-271463" algn="just" defTabSz="914400">
              <a:lnSpc>
                <a:spcPct val="90000"/>
              </a:lnSpc>
              <a:spcBef>
                <a:spcPct val="20000"/>
              </a:spcBef>
              <a:buFont typeface="Arial" panose="020B0604020202020204" pitchFamily="34" charset="0"/>
              <a:buChar char="•"/>
            </a:pPr>
            <a:r>
              <a:rPr lang="it-IT" sz="2000" dirty="0" smtClean="0">
                <a:latin typeface="Garamond" pitchFamily="18" charset="0"/>
              </a:rPr>
              <a:t>Efficacia </a:t>
            </a:r>
            <a:r>
              <a:rPr lang="it-IT" sz="2000" dirty="0">
                <a:latin typeface="Garamond" pitchFamily="18" charset="0"/>
              </a:rPr>
              <a:t>obbligatoria e non </a:t>
            </a:r>
            <a:r>
              <a:rPr lang="it-IT" sz="2000" dirty="0" smtClean="0">
                <a:latin typeface="Garamond" pitchFamily="18" charset="0"/>
              </a:rPr>
              <a:t>reale</a:t>
            </a:r>
            <a:endParaRPr lang="it-IT" sz="2000" dirty="0">
              <a:latin typeface="Garamond" pitchFamily="18" charset="0"/>
            </a:endParaRPr>
          </a:p>
          <a:p>
            <a:pPr marL="271463" lvl="1" indent="-271463" algn="just" defTabSz="914400">
              <a:lnSpc>
                <a:spcPct val="90000"/>
              </a:lnSpc>
              <a:spcBef>
                <a:spcPct val="20000"/>
              </a:spcBef>
              <a:buFont typeface="Arial" panose="020B0604020202020204" pitchFamily="34" charset="0"/>
              <a:buChar char="•"/>
            </a:pPr>
            <a:r>
              <a:rPr lang="it-IT" sz="2000" dirty="0">
                <a:latin typeface="Garamond" pitchFamily="18" charset="0"/>
              </a:rPr>
              <a:t>Durata </a:t>
            </a:r>
            <a:r>
              <a:rPr lang="it-IT" sz="2000" dirty="0" smtClean="0">
                <a:latin typeface="Garamond" pitchFamily="18" charset="0"/>
              </a:rPr>
              <a:t>limitata</a:t>
            </a:r>
            <a:endParaRPr lang="it-IT" sz="2000" dirty="0">
              <a:latin typeface="Garamond" pitchFamily="18" charset="0"/>
            </a:endParaRPr>
          </a:p>
          <a:p>
            <a:pPr marL="271463" lvl="1" indent="-271463" algn="just" defTabSz="914400">
              <a:lnSpc>
                <a:spcPct val="90000"/>
              </a:lnSpc>
              <a:spcBef>
                <a:spcPct val="20000"/>
              </a:spcBef>
              <a:buFont typeface="Arial" panose="020B0604020202020204" pitchFamily="34" charset="0"/>
              <a:buChar char="•"/>
            </a:pPr>
            <a:r>
              <a:rPr lang="it-IT" sz="2000" dirty="0">
                <a:latin typeface="Garamond" pitchFamily="18" charset="0"/>
              </a:rPr>
              <a:t>Vulnerabilità in caso di morte del socio o di pignoramento delle azioni ad opera dei </a:t>
            </a:r>
            <a:r>
              <a:rPr lang="it-IT" sz="2000" dirty="0" smtClean="0">
                <a:latin typeface="Garamond" pitchFamily="18" charset="0"/>
              </a:rPr>
              <a:t>creditori</a:t>
            </a:r>
          </a:p>
          <a:p>
            <a:pPr marL="800100" lvl="1" indent="-342900" algn="just" defTabSz="914400">
              <a:lnSpc>
                <a:spcPct val="90000"/>
              </a:lnSpc>
              <a:spcBef>
                <a:spcPct val="20000"/>
              </a:spcBef>
              <a:buFont typeface="Arial" panose="020B0604020202020204" pitchFamily="34" charset="0"/>
              <a:buChar char="•"/>
            </a:pPr>
            <a:endParaRPr lang="it-IT" sz="2000" dirty="0">
              <a:latin typeface="Garamond" pitchFamily="18" charset="0"/>
            </a:endParaRPr>
          </a:p>
          <a:p>
            <a:pPr algn="just" defTabSz="914400">
              <a:lnSpc>
                <a:spcPct val="90000"/>
              </a:lnSpc>
              <a:spcBef>
                <a:spcPct val="20000"/>
              </a:spcBef>
            </a:pPr>
            <a:r>
              <a:rPr lang="it-IT" sz="2000" u="sng" dirty="0" smtClean="0">
                <a:latin typeface="Garamond" pitchFamily="18" charset="0"/>
              </a:rPr>
              <a:t>Vantaggi del trust rispetto al sindacato di voto</a:t>
            </a:r>
            <a:r>
              <a:rPr lang="it-IT" sz="2000" dirty="0" smtClean="0">
                <a:latin typeface="Garamond" pitchFamily="18" charset="0"/>
              </a:rPr>
              <a:t>:</a:t>
            </a:r>
          </a:p>
          <a:p>
            <a:pPr marL="271463" lvl="1" indent="-271463" algn="just" defTabSz="914400">
              <a:lnSpc>
                <a:spcPct val="90000"/>
              </a:lnSpc>
              <a:spcBef>
                <a:spcPct val="20000"/>
              </a:spcBef>
              <a:buFont typeface="Arial" panose="020B0604020202020204" pitchFamily="34" charset="0"/>
              <a:buChar char="•"/>
              <a:tabLst>
                <a:tab pos="271463" algn="r"/>
              </a:tabLst>
            </a:pPr>
            <a:r>
              <a:rPr lang="it-IT" sz="2000" dirty="0" smtClean="0">
                <a:latin typeface="Garamond" pitchFamily="18" charset="0"/>
              </a:rPr>
              <a:t>Relazione </a:t>
            </a:r>
            <a:r>
              <a:rPr lang="it-IT" sz="2000" dirty="0">
                <a:latin typeface="Garamond" pitchFamily="18" charset="0"/>
              </a:rPr>
              <a:t>fiduciaria tra trustee e </a:t>
            </a:r>
            <a:r>
              <a:rPr lang="it-IT" sz="2000" dirty="0" smtClean="0">
                <a:latin typeface="Garamond" pitchFamily="18" charset="0"/>
              </a:rPr>
              <a:t>beneficiari</a:t>
            </a:r>
          </a:p>
          <a:p>
            <a:pPr marL="271463" lvl="1" indent="-271463" algn="just" defTabSz="914400">
              <a:lnSpc>
                <a:spcPct val="90000"/>
              </a:lnSpc>
              <a:spcBef>
                <a:spcPct val="20000"/>
              </a:spcBef>
              <a:buFont typeface="Arial" panose="020B0604020202020204" pitchFamily="34" charset="0"/>
              <a:buChar char="•"/>
              <a:tabLst>
                <a:tab pos="271463" algn="r"/>
              </a:tabLst>
            </a:pPr>
            <a:r>
              <a:rPr lang="it-IT" sz="2000" dirty="0" smtClean="0">
                <a:latin typeface="Garamond" pitchFamily="18" charset="0"/>
              </a:rPr>
              <a:t>Trasferimento in capo al trustee della partecipazione della partecipazione e quindi del diritto a votare</a:t>
            </a:r>
            <a:endParaRPr lang="it-IT" sz="2000" dirty="0">
              <a:latin typeface="Garamond" pitchFamily="18" charset="0"/>
            </a:endParaRPr>
          </a:p>
        </p:txBody>
      </p:sp>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20</a:t>
            </a:fld>
            <a:endParaRPr lang="it-IT"/>
          </a:p>
        </p:txBody>
      </p:sp>
    </p:spTree>
    <p:extLst>
      <p:ext uri="{BB962C8B-B14F-4D97-AF65-F5344CB8AC3E}">
        <p14:creationId xmlns:p14="http://schemas.microsoft.com/office/powerpoint/2010/main" val="72092770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100" dirty="0">
                <a:latin typeface="Garamond" pitchFamily="18" charset="0"/>
              </a:rPr>
              <a:t>7. Patti di </a:t>
            </a:r>
            <a:r>
              <a:rPr lang="it-IT" sz="3100" dirty="0" smtClean="0">
                <a:latin typeface="Garamond" pitchFamily="18" charset="0"/>
              </a:rPr>
              <a:t>sindacato (più stabilità </a:t>
            </a:r>
            <a:r>
              <a:rPr lang="it-IT" sz="3100" dirty="0">
                <a:latin typeface="Garamond" pitchFamily="18" charset="0"/>
              </a:rPr>
              <a:t>di </a:t>
            </a:r>
            <a:r>
              <a:rPr lang="it-IT" sz="3100" i="1" dirty="0" err="1" smtClean="0">
                <a:latin typeface="Garamond" pitchFamily="18" charset="0"/>
              </a:rPr>
              <a:t>governance</a:t>
            </a:r>
            <a:r>
              <a:rPr lang="it-IT" sz="3100" i="1" dirty="0" smtClean="0">
                <a:latin typeface="Garamond" pitchFamily="18" charset="0"/>
              </a:rPr>
              <a:t>) </a:t>
            </a:r>
            <a:r>
              <a:rPr lang="it-IT" sz="3100" dirty="0" smtClean="0">
                <a:latin typeface="Garamond" pitchFamily="18" charset="0"/>
              </a:rPr>
              <a:t>(segue)</a:t>
            </a:r>
            <a:endParaRPr lang="it-IT" sz="31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457200" y="2132856"/>
            <a:ext cx="82296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panose="020B0604020202020204" pitchFamily="34" charset="0"/>
              <a:buChar char="•"/>
            </a:pPr>
            <a:endParaRPr lang="it-IT" sz="2100" dirty="0">
              <a:latin typeface="Garamond" pitchFamily="18" charset="0"/>
            </a:endParaRPr>
          </a:p>
        </p:txBody>
      </p:sp>
      <p:sp>
        <p:nvSpPr>
          <p:cNvPr id="8" name="Rectangle 3"/>
          <p:cNvSpPr>
            <a:spLocks noChangeArrowheads="1"/>
          </p:cNvSpPr>
          <p:nvPr/>
        </p:nvSpPr>
        <p:spPr bwMode="auto">
          <a:xfrm>
            <a:off x="457200" y="1412776"/>
            <a:ext cx="822960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100" i="1" u="sng" dirty="0" err="1" smtClean="0">
                <a:latin typeface="Garamond" pitchFamily="18" charset="0"/>
              </a:rPr>
              <a:t>Voting</a:t>
            </a:r>
            <a:r>
              <a:rPr lang="it-IT" sz="2100" i="1" u="sng" dirty="0" smtClean="0">
                <a:latin typeface="Garamond" pitchFamily="18" charset="0"/>
              </a:rPr>
              <a:t> trust </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Trasferimento delle partecipazioni al trustee che sarà l’unico soggetto titolato ad esercitare i diritti amministrativi e patrimoniali (diritto di voto, diritto al dividendo, ecc.)</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Il trust resta insensibile alle vicende debitorie del singolo aderente o alla sua eventuale morte</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Normativa meno stringente in termini di durata e di trasparenza</a:t>
            </a:r>
          </a:p>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r>
              <a:rPr lang="it-IT" sz="2100" i="1" u="sng" dirty="0" smtClean="0">
                <a:latin typeface="Garamond" pitchFamily="18" charset="0"/>
              </a:rPr>
              <a:t>Bare trust</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Mantenimento dell’intestazione del bene;</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Svolgimento di compiti meramente amministrativi</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Beneficiario può in ogni momento porre fine al trust e ottenere l’intestazione del bene</a:t>
            </a:r>
          </a:p>
          <a:p>
            <a:pPr algn="just" defTabSz="914400">
              <a:lnSpc>
                <a:spcPct val="90000"/>
              </a:lnSpc>
              <a:spcBef>
                <a:spcPct val="20000"/>
              </a:spcBef>
            </a:pPr>
            <a:endParaRPr lang="it-IT" sz="2100" dirty="0" smtClean="0">
              <a:latin typeface="Garamond" pitchFamily="18" charset="0"/>
            </a:endParaRPr>
          </a:p>
        </p:txBody>
      </p:sp>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21</a:t>
            </a:fld>
            <a:endParaRPr lang="it-IT"/>
          </a:p>
        </p:txBody>
      </p:sp>
    </p:spTree>
    <p:extLst>
      <p:ext uri="{BB962C8B-B14F-4D97-AF65-F5344CB8AC3E}">
        <p14:creationId xmlns:p14="http://schemas.microsoft.com/office/powerpoint/2010/main" val="334309964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8. Bilancio consolidato (però minore trasparenza)</a:t>
            </a:r>
            <a:endParaRPr lang="it-IT" sz="32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457200" y="2132856"/>
            <a:ext cx="82296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panose="020B0604020202020204" pitchFamily="34" charset="0"/>
              <a:buChar char="•"/>
            </a:pPr>
            <a:endParaRPr lang="it-IT" sz="2100" dirty="0">
              <a:latin typeface="Garamond" pitchFamily="18" charset="0"/>
            </a:endParaRPr>
          </a:p>
        </p:txBody>
      </p:sp>
      <p:sp>
        <p:nvSpPr>
          <p:cNvPr id="8" name="Rectangle 3"/>
          <p:cNvSpPr>
            <a:spLocks noChangeArrowheads="1"/>
          </p:cNvSpPr>
          <p:nvPr/>
        </p:nvSpPr>
        <p:spPr bwMode="auto">
          <a:xfrm>
            <a:off x="457200" y="1196752"/>
            <a:ext cx="8229600"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r>
              <a:rPr lang="it-IT" sz="2100" dirty="0" smtClean="0">
                <a:latin typeface="Garamond" pitchFamily="18" charset="0"/>
              </a:rPr>
              <a:t>Art</a:t>
            </a:r>
            <a:r>
              <a:rPr lang="it-IT" sz="2100" dirty="0">
                <a:latin typeface="Garamond" pitchFamily="18" charset="0"/>
              </a:rPr>
              <a:t>. </a:t>
            </a:r>
            <a:r>
              <a:rPr lang="it-IT" sz="2100" dirty="0" smtClean="0">
                <a:latin typeface="Garamond" pitchFamily="18" charset="0"/>
              </a:rPr>
              <a:t>25-26 del D.Lgs. 127/1991 obbliga Spa, Sapa e Srl al </a:t>
            </a:r>
            <a:r>
              <a:rPr lang="it-IT" sz="2100" b="1" dirty="0" smtClean="0">
                <a:latin typeface="Garamond" pitchFamily="18" charset="0"/>
              </a:rPr>
              <a:t>consolidamento di bilancio </a:t>
            </a:r>
            <a:r>
              <a:rPr lang="it-IT" sz="2100" dirty="0" smtClean="0">
                <a:latin typeface="Garamond" pitchFamily="18" charset="0"/>
              </a:rPr>
              <a:t>delle imprese </a:t>
            </a:r>
            <a:r>
              <a:rPr lang="it-IT" sz="2100" dirty="0">
                <a:latin typeface="Garamond" pitchFamily="18" charset="0"/>
              </a:rPr>
              <a:t>controllate </a:t>
            </a:r>
            <a:r>
              <a:rPr lang="it-IT" sz="2100" dirty="0" smtClean="0">
                <a:latin typeface="Garamond" pitchFamily="18" charset="0"/>
              </a:rPr>
              <a:t>:</a:t>
            </a:r>
          </a:p>
          <a:p>
            <a:pPr marL="342900" indent="-342900" algn="just">
              <a:buFont typeface="Arial" panose="020B0604020202020204" pitchFamily="34" charset="0"/>
              <a:buChar char="•"/>
            </a:pPr>
            <a:r>
              <a:rPr lang="it-IT" sz="2100" dirty="0" smtClean="0">
                <a:latin typeface="Garamond" pitchFamily="18" charset="0"/>
              </a:rPr>
              <a:t>1 </a:t>
            </a:r>
            <a:r>
              <a:rPr lang="it-IT" sz="2100" dirty="0">
                <a:latin typeface="Garamond" pitchFamily="18" charset="0"/>
              </a:rPr>
              <a:t>e 2 del primo comma dell’art. 2359 c.c.4</a:t>
            </a:r>
            <a:r>
              <a:rPr lang="it-IT" sz="2100" dirty="0" smtClean="0">
                <a:latin typeface="Garamond" pitchFamily="18" charset="0"/>
              </a:rPr>
              <a:t>.</a:t>
            </a:r>
            <a:endParaRPr lang="it-IT" sz="2100" dirty="0">
              <a:latin typeface="Garamond" pitchFamily="18" charset="0"/>
            </a:endParaRPr>
          </a:p>
          <a:p>
            <a:pPr marL="342900" indent="-342900" algn="just">
              <a:buFont typeface="Arial" panose="020B0604020202020204" pitchFamily="34" charset="0"/>
              <a:buChar char="•"/>
            </a:pPr>
            <a:r>
              <a:rPr lang="it-IT" sz="2100" dirty="0" smtClean="0">
                <a:latin typeface="Garamond" pitchFamily="18" charset="0"/>
              </a:rPr>
              <a:t>Imprese sotto influenza dominante</a:t>
            </a:r>
          </a:p>
          <a:p>
            <a:pPr marL="342900" indent="-342900" algn="just">
              <a:buFont typeface="Arial" panose="020B0604020202020204" pitchFamily="34" charset="0"/>
              <a:buChar char="•"/>
            </a:pPr>
            <a:r>
              <a:rPr lang="it-IT" sz="2100" dirty="0" smtClean="0">
                <a:latin typeface="Garamond" pitchFamily="18" charset="0"/>
              </a:rPr>
              <a:t>Imprese in cui, </a:t>
            </a:r>
            <a:r>
              <a:rPr lang="it-IT" sz="2100" dirty="0">
                <a:latin typeface="Garamond" pitchFamily="18" charset="0"/>
              </a:rPr>
              <a:t>in base ad accordi con altri soci, </a:t>
            </a:r>
            <a:r>
              <a:rPr lang="it-IT" sz="2100" dirty="0" smtClean="0">
                <a:latin typeface="Garamond" pitchFamily="18" charset="0"/>
              </a:rPr>
              <a:t>la holding controlla </a:t>
            </a:r>
            <a:r>
              <a:rPr lang="it-IT" sz="2100" dirty="0">
                <a:latin typeface="Garamond" pitchFamily="18" charset="0"/>
              </a:rPr>
              <a:t>da sola la </a:t>
            </a:r>
            <a:r>
              <a:rPr lang="it-IT" sz="2100" dirty="0" smtClean="0">
                <a:latin typeface="Garamond" pitchFamily="18" charset="0"/>
              </a:rPr>
              <a:t>maggioranza dei </a:t>
            </a:r>
            <a:r>
              <a:rPr lang="it-IT" sz="2100" dirty="0">
                <a:latin typeface="Garamond" pitchFamily="18" charset="0"/>
              </a:rPr>
              <a:t>diritti di </a:t>
            </a:r>
            <a:r>
              <a:rPr lang="it-IT" sz="2100" dirty="0" smtClean="0">
                <a:latin typeface="Garamond" pitchFamily="18" charset="0"/>
              </a:rPr>
              <a:t>voto</a:t>
            </a:r>
            <a:endParaRPr lang="it-IT" sz="2100" dirty="0">
              <a:latin typeface="Garamond" pitchFamily="18" charset="0"/>
            </a:endParaRPr>
          </a:p>
          <a:p>
            <a:pPr algn="just" defTabSz="914400">
              <a:lnSpc>
                <a:spcPct val="90000"/>
              </a:lnSpc>
              <a:spcBef>
                <a:spcPct val="20000"/>
              </a:spcBef>
            </a:pPr>
            <a:r>
              <a:rPr lang="it-IT" sz="2100" dirty="0" smtClean="0">
                <a:latin typeface="Garamond" pitchFamily="18" charset="0"/>
              </a:rPr>
              <a:t>Il trust non è soggetto indicato dall’art. 25 del D.Lgs. 127/1991</a:t>
            </a:r>
          </a:p>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r>
              <a:rPr lang="it-IT" sz="2100" dirty="0" smtClean="0">
                <a:latin typeface="Garamond" pitchFamily="18" charset="0"/>
              </a:rPr>
              <a:t>L’inserimento del trust nella catena di controllo determina l’interruzione del controllo stesso:</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Non è </a:t>
            </a:r>
            <a:r>
              <a:rPr lang="it-IT" sz="2100" b="1" dirty="0" smtClean="0">
                <a:latin typeface="Garamond" pitchFamily="18" charset="0"/>
              </a:rPr>
              <a:t>intestazione fiduciaria</a:t>
            </a:r>
            <a:r>
              <a:rPr lang="it-IT" sz="2100" dirty="0" smtClean="0">
                <a:latin typeface="Garamond" pitchFamily="18" charset="0"/>
              </a:rPr>
              <a:t>;</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Né </a:t>
            </a:r>
            <a:r>
              <a:rPr lang="it-IT" sz="2100" b="1" dirty="0" smtClean="0">
                <a:latin typeface="Garamond" pitchFamily="18" charset="0"/>
              </a:rPr>
              <a:t>interposizione di persona</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Perché il </a:t>
            </a:r>
            <a:r>
              <a:rPr lang="it-IT" sz="2100" dirty="0" err="1" smtClean="0">
                <a:latin typeface="Garamond" pitchFamily="18" charset="0"/>
              </a:rPr>
              <a:t>trustee</a:t>
            </a:r>
            <a:r>
              <a:rPr lang="it-IT" sz="2100" dirty="0" smtClean="0">
                <a:latin typeface="Garamond" pitchFamily="18" charset="0"/>
              </a:rPr>
              <a:t> non è soggetto nell’esercizio di voto alla volontà del disponente</a:t>
            </a:r>
          </a:p>
          <a:p>
            <a:pPr algn="just" defTabSz="914400">
              <a:lnSpc>
                <a:spcPct val="90000"/>
              </a:lnSpc>
              <a:spcBef>
                <a:spcPct val="20000"/>
              </a:spcBef>
            </a:pPr>
            <a:r>
              <a:rPr lang="it-IT" sz="2100" b="1" dirty="0" smtClean="0">
                <a:latin typeface="Garamond" pitchFamily="18" charset="0"/>
              </a:rPr>
              <a:t>Svantaggi</a:t>
            </a:r>
            <a:r>
              <a:rPr lang="it-IT" sz="2100" dirty="0" smtClean="0">
                <a:latin typeface="Garamond" pitchFamily="18" charset="0"/>
              </a:rPr>
              <a:t>: minore visibilità del Gruppo (ma posso fare un bilancio consolidato «volontario»).</a:t>
            </a:r>
          </a:p>
        </p:txBody>
      </p:sp>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22</a:t>
            </a:fld>
            <a:endParaRPr lang="it-IT"/>
          </a:p>
        </p:txBody>
      </p:sp>
    </p:spTree>
    <p:extLst>
      <p:ext uri="{BB962C8B-B14F-4D97-AF65-F5344CB8AC3E}">
        <p14:creationId xmlns:p14="http://schemas.microsoft.com/office/powerpoint/2010/main" val="303067868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100" dirty="0" smtClean="0">
                <a:latin typeface="Garamond" pitchFamily="18" charset="0"/>
              </a:rPr>
              <a:t>9. Direzione e coordinamento (minori responsabilità)</a:t>
            </a:r>
            <a:endParaRPr lang="it-IT" sz="31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457200" y="2132856"/>
            <a:ext cx="82296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panose="020B0604020202020204" pitchFamily="34" charset="0"/>
              <a:buChar char="•"/>
            </a:pPr>
            <a:endParaRPr lang="it-IT" sz="2100" dirty="0">
              <a:latin typeface="Garamond" pitchFamily="18" charset="0"/>
            </a:endParaRPr>
          </a:p>
        </p:txBody>
      </p:sp>
      <p:sp>
        <p:nvSpPr>
          <p:cNvPr id="6" name="Rectangle 3"/>
          <p:cNvSpPr>
            <a:spLocks noChangeArrowheads="1"/>
          </p:cNvSpPr>
          <p:nvPr/>
        </p:nvSpPr>
        <p:spPr bwMode="auto">
          <a:xfrm>
            <a:off x="457200" y="1484784"/>
            <a:ext cx="822960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100" dirty="0" smtClean="0">
                <a:latin typeface="Garamond" pitchFamily="18" charset="0"/>
              </a:rPr>
              <a:t>Art</a:t>
            </a:r>
            <a:r>
              <a:rPr lang="it-IT" sz="2100" dirty="0">
                <a:latin typeface="Garamond" pitchFamily="18" charset="0"/>
              </a:rPr>
              <a:t>. </a:t>
            </a:r>
            <a:r>
              <a:rPr lang="it-IT" sz="2100" b="1" dirty="0" smtClean="0">
                <a:latin typeface="Garamond" pitchFamily="18" charset="0"/>
              </a:rPr>
              <a:t>2497-2497 </a:t>
            </a:r>
            <a:r>
              <a:rPr lang="it-IT" sz="2100" b="1" i="1" dirty="0" err="1" smtClean="0">
                <a:latin typeface="Garamond" pitchFamily="18" charset="0"/>
              </a:rPr>
              <a:t>septies</a:t>
            </a:r>
            <a:r>
              <a:rPr lang="it-IT" sz="2100" b="1" i="1" dirty="0" smtClean="0">
                <a:latin typeface="Garamond" pitchFamily="18" charset="0"/>
              </a:rPr>
              <a:t> C.C</a:t>
            </a:r>
            <a:r>
              <a:rPr lang="it-IT" sz="2100" i="1" dirty="0" smtClean="0">
                <a:latin typeface="Garamond" pitchFamily="18" charset="0"/>
              </a:rPr>
              <a:t>: </a:t>
            </a:r>
            <a:r>
              <a:rPr lang="it-IT" sz="2100" dirty="0" smtClean="0">
                <a:latin typeface="Garamond" pitchFamily="18" charset="0"/>
              </a:rPr>
              <a:t>(presunzione </a:t>
            </a:r>
            <a:r>
              <a:rPr lang="it-IT" sz="2100" dirty="0">
                <a:latin typeface="Garamond" pitchFamily="18" charset="0"/>
              </a:rPr>
              <a:t>solo </a:t>
            </a:r>
            <a:r>
              <a:rPr lang="it-IT" sz="2100" dirty="0" smtClean="0">
                <a:latin typeface="Garamond" pitchFamily="18" charset="0"/>
              </a:rPr>
              <a:t>relativa)</a:t>
            </a:r>
          </a:p>
          <a:p>
            <a:pPr algn="just" defTabSz="914400">
              <a:lnSpc>
                <a:spcPct val="90000"/>
              </a:lnSpc>
              <a:spcBef>
                <a:spcPct val="20000"/>
              </a:spcBef>
            </a:pPr>
            <a:r>
              <a:rPr lang="it-IT" sz="2100" dirty="0" smtClean="0">
                <a:latin typeface="Garamond" pitchFamily="18" charset="0"/>
              </a:rPr>
              <a:t>L’attività </a:t>
            </a:r>
            <a:r>
              <a:rPr lang="it-IT" sz="2100" dirty="0">
                <a:latin typeface="Garamond" pitchFamily="18" charset="0"/>
              </a:rPr>
              <a:t>di </a:t>
            </a:r>
            <a:r>
              <a:rPr lang="it-IT" sz="2100" b="1" dirty="0">
                <a:latin typeface="Garamond" pitchFamily="18" charset="0"/>
              </a:rPr>
              <a:t>direzione e </a:t>
            </a:r>
            <a:r>
              <a:rPr lang="it-IT" sz="2100" b="1" dirty="0" smtClean="0">
                <a:latin typeface="Garamond" pitchFamily="18" charset="0"/>
              </a:rPr>
              <a:t>coordinamento </a:t>
            </a:r>
            <a:r>
              <a:rPr lang="it-IT" sz="2100" dirty="0" smtClean="0">
                <a:latin typeface="Garamond" pitchFamily="18" charset="0"/>
              </a:rPr>
              <a:t>(presunta per chi controlla società/enti </a:t>
            </a:r>
            <a:r>
              <a:rPr lang="it-IT" sz="2100" i="1" dirty="0">
                <a:latin typeface="Garamond" pitchFamily="18" charset="0"/>
              </a:rPr>
              <a:t>ex</a:t>
            </a:r>
            <a:r>
              <a:rPr lang="it-IT" sz="2100" dirty="0">
                <a:latin typeface="Garamond" pitchFamily="18" charset="0"/>
              </a:rPr>
              <a:t> art. </a:t>
            </a:r>
            <a:r>
              <a:rPr lang="it-IT" sz="2100" dirty="0" smtClean="0">
                <a:latin typeface="Garamond" pitchFamily="18" charset="0"/>
              </a:rPr>
              <a:t>2359 e/o redige bilancio consolidato) postula responsabilità diretta:</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nei confronti dei </a:t>
            </a:r>
            <a:r>
              <a:rPr lang="it-IT" sz="2100" b="1" dirty="0" smtClean="0">
                <a:latin typeface="Garamond" pitchFamily="18" charset="0"/>
              </a:rPr>
              <a:t>soci</a:t>
            </a:r>
            <a:r>
              <a:rPr lang="it-IT" sz="2100" dirty="0" smtClean="0">
                <a:latin typeface="Garamond" pitchFamily="18" charset="0"/>
              </a:rPr>
              <a:t> di queste ultime per pregiudizio alla redditività/valore;</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Nei confronti dei </a:t>
            </a:r>
            <a:r>
              <a:rPr lang="it-IT" sz="2100" b="1" dirty="0" smtClean="0">
                <a:latin typeface="Garamond" pitchFamily="18" charset="0"/>
              </a:rPr>
              <a:t>creditori sociali </a:t>
            </a:r>
            <a:r>
              <a:rPr lang="it-IT" sz="2100" dirty="0" smtClean="0">
                <a:latin typeface="Garamond" pitchFamily="18" charset="0"/>
              </a:rPr>
              <a:t>per lesioni all’integrità patrimoniale</a:t>
            </a:r>
          </a:p>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r>
              <a:rPr lang="it-IT" sz="2100" dirty="0" smtClean="0">
                <a:latin typeface="Garamond" pitchFamily="18" charset="0"/>
              </a:rPr>
              <a:t>Secondo l’opinione comune (ad eccezione del </a:t>
            </a:r>
            <a:r>
              <a:rPr lang="it-IT" sz="2100" i="1" dirty="0" smtClean="0">
                <a:latin typeface="Garamond" pitchFamily="18" charset="0"/>
              </a:rPr>
              <a:t>bare trust</a:t>
            </a:r>
            <a:r>
              <a:rPr lang="it-IT" sz="2100" dirty="0" smtClean="0">
                <a:latin typeface="Garamond" pitchFamily="18" charset="0"/>
              </a:rPr>
              <a:t>), il </a:t>
            </a:r>
            <a:r>
              <a:rPr lang="it-IT" sz="2100" dirty="0" err="1" smtClean="0">
                <a:latin typeface="Garamond" pitchFamily="18" charset="0"/>
              </a:rPr>
              <a:t>trustee</a:t>
            </a:r>
            <a:r>
              <a:rPr lang="it-IT" sz="2100" dirty="0" smtClean="0">
                <a:latin typeface="Garamond" pitchFamily="18" charset="0"/>
              </a:rPr>
              <a:t> riceve istruzioni vincolanti dal soggetto indicato nell’atto istitutivo (disponente, guardiano o beneficiario) alle quali deve sottostare, pena l’inadempimento dell’obbligazione fiduciaria), il che comporta </a:t>
            </a:r>
            <a:r>
              <a:rPr lang="it-IT" sz="2100" u="sng" dirty="0" smtClean="0">
                <a:latin typeface="Garamond" pitchFamily="18" charset="0"/>
              </a:rPr>
              <a:t>l’interruzione della catena di controllo</a:t>
            </a:r>
          </a:p>
        </p:txBody>
      </p:sp>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23</a:t>
            </a:fld>
            <a:endParaRPr lang="it-IT"/>
          </a:p>
        </p:txBody>
      </p:sp>
    </p:spTree>
    <p:extLst>
      <p:ext uri="{BB962C8B-B14F-4D97-AF65-F5344CB8AC3E}">
        <p14:creationId xmlns:p14="http://schemas.microsoft.com/office/powerpoint/2010/main" val="19145234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100" dirty="0" smtClean="0">
                <a:latin typeface="Garamond" pitchFamily="18" charset="0"/>
              </a:rPr>
              <a:t>9. Direzione e coordinamento (minori responsabilità)</a:t>
            </a:r>
            <a:endParaRPr lang="it-IT" sz="31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457200" y="2132856"/>
            <a:ext cx="82296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panose="020B0604020202020204" pitchFamily="34" charset="0"/>
              <a:buChar char="•"/>
            </a:pPr>
            <a:endParaRPr lang="it-IT" sz="2100" dirty="0">
              <a:latin typeface="Garamond" pitchFamily="18" charset="0"/>
            </a:endParaRPr>
          </a:p>
        </p:txBody>
      </p:sp>
      <p:sp>
        <p:nvSpPr>
          <p:cNvPr id="6" name="Rectangle 3"/>
          <p:cNvSpPr>
            <a:spLocks noChangeArrowheads="1"/>
          </p:cNvSpPr>
          <p:nvPr/>
        </p:nvSpPr>
        <p:spPr bwMode="auto">
          <a:xfrm>
            <a:off x="457200" y="1484784"/>
            <a:ext cx="822960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100" dirty="0" smtClean="0">
                <a:latin typeface="Garamond" pitchFamily="18" charset="0"/>
              </a:rPr>
              <a:t>Art</a:t>
            </a:r>
            <a:r>
              <a:rPr lang="it-IT" sz="2100" dirty="0">
                <a:latin typeface="Garamond" pitchFamily="18" charset="0"/>
              </a:rPr>
              <a:t>. </a:t>
            </a:r>
            <a:r>
              <a:rPr lang="it-IT" sz="2100" b="1" dirty="0" smtClean="0">
                <a:latin typeface="Garamond" pitchFamily="18" charset="0"/>
              </a:rPr>
              <a:t>2497-2497 </a:t>
            </a:r>
            <a:r>
              <a:rPr lang="it-IT" sz="2100" b="1" i="1" dirty="0" err="1" smtClean="0">
                <a:latin typeface="Garamond" pitchFamily="18" charset="0"/>
              </a:rPr>
              <a:t>septies</a:t>
            </a:r>
            <a:r>
              <a:rPr lang="it-IT" sz="2100" b="1" i="1" dirty="0" smtClean="0">
                <a:latin typeface="Garamond" pitchFamily="18" charset="0"/>
              </a:rPr>
              <a:t> C.C</a:t>
            </a:r>
            <a:r>
              <a:rPr lang="it-IT" sz="2100" i="1" dirty="0" smtClean="0">
                <a:latin typeface="Garamond" pitchFamily="18" charset="0"/>
              </a:rPr>
              <a:t>: </a:t>
            </a:r>
            <a:r>
              <a:rPr lang="it-IT" sz="2100" dirty="0" smtClean="0">
                <a:latin typeface="Garamond" pitchFamily="18" charset="0"/>
              </a:rPr>
              <a:t>(presunzione </a:t>
            </a:r>
            <a:r>
              <a:rPr lang="it-IT" sz="2100" dirty="0">
                <a:latin typeface="Garamond" pitchFamily="18" charset="0"/>
              </a:rPr>
              <a:t>solo </a:t>
            </a:r>
            <a:r>
              <a:rPr lang="it-IT" sz="2100" dirty="0" smtClean="0">
                <a:latin typeface="Garamond" pitchFamily="18" charset="0"/>
              </a:rPr>
              <a:t>relativa)</a:t>
            </a:r>
          </a:p>
          <a:p>
            <a:pPr algn="just" defTabSz="914400">
              <a:lnSpc>
                <a:spcPct val="90000"/>
              </a:lnSpc>
              <a:spcBef>
                <a:spcPct val="20000"/>
              </a:spcBef>
            </a:pPr>
            <a:r>
              <a:rPr lang="it-IT" sz="2100" dirty="0" smtClean="0">
                <a:latin typeface="Garamond" pitchFamily="18" charset="0"/>
              </a:rPr>
              <a:t>L’attività </a:t>
            </a:r>
            <a:r>
              <a:rPr lang="it-IT" sz="2100" dirty="0">
                <a:latin typeface="Garamond" pitchFamily="18" charset="0"/>
              </a:rPr>
              <a:t>di </a:t>
            </a:r>
            <a:r>
              <a:rPr lang="it-IT" sz="2100" b="1" dirty="0">
                <a:latin typeface="Garamond" pitchFamily="18" charset="0"/>
              </a:rPr>
              <a:t>direzione e </a:t>
            </a:r>
            <a:r>
              <a:rPr lang="it-IT" sz="2100" b="1" dirty="0" smtClean="0">
                <a:latin typeface="Garamond" pitchFamily="18" charset="0"/>
              </a:rPr>
              <a:t>coordinamento </a:t>
            </a:r>
            <a:r>
              <a:rPr lang="it-IT" sz="2100" dirty="0" smtClean="0">
                <a:latin typeface="Garamond" pitchFamily="18" charset="0"/>
              </a:rPr>
              <a:t>(presunta per chi controlla società/enti </a:t>
            </a:r>
            <a:r>
              <a:rPr lang="it-IT" sz="2100" i="1" dirty="0">
                <a:latin typeface="Garamond" pitchFamily="18" charset="0"/>
              </a:rPr>
              <a:t>ex</a:t>
            </a:r>
            <a:r>
              <a:rPr lang="it-IT" sz="2100" dirty="0">
                <a:latin typeface="Garamond" pitchFamily="18" charset="0"/>
              </a:rPr>
              <a:t> art. </a:t>
            </a:r>
            <a:r>
              <a:rPr lang="it-IT" sz="2100" dirty="0" smtClean="0">
                <a:latin typeface="Garamond" pitchFamily="18" charset="0"/>
              </a:rPr>
              <a:t>2359 e/o redige bilancio consolidato) postula responsabilità diretta:</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nei confronti dei </a:t>
            </a:r>
            <a:r>
              <a:rPr lang="it-IT" sz="2100" b="1" dirty="0" smtClean="0">
                <a:latin typeface="Garamond" pitchFamily="18" charset="0"/>
              </a:rPr>
              <a:t>soci</a:t>
            </a:r>
            <a:r>
              <a:rPr lang="it-IT" sz="2100" dirty="0" smtClean="0">
                <a:latin typeface="Garamond" pitchFamily="18" charset="0"/>
              </a:rPr>
              <a:t> di queste ultime per pregiudizio alla redditività/valore;</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Nei confronti dei </a:t>
            </a:r>
            <a:r>
              <a:rPr lang="it-IT" sz="2100" b="1" dirty="0" smtClean="0">
                <a:latin typeface="Garamond" pitchFamily="18" charset="0"/>
              </a:rPr>
              <a:t>creditori sociali </a:t>
            </a:r>
            <a:r>
              <a:rPr lang="it-IT" sz="2100" dirty="0" smtClean="0">
                <a:latin typeface="Garamond" pitchFamily="18" charset="0"/>
              </a:rPr>
              <a:t>per lesioni all’integrità patrimoniale</a:t>
            </a:r>
          </a:p>
          <a:p>
            <a:endParaRPr lang="it-IT" sz="2400" b="1" dirty="0" smtClean="0"/>
          </a:p>
          <a:p>
            <a:r>
              <a:rPr lang="it-IT" sz="2100" dirty="0">
                <a:latin typeface="Garamond" pitchFamily="18" charset="0"/>
              </a:rPr>
              <a:t>L’attività di direzione e </a:t>
            </a:r>
            <a:r>
              <a:rPr lang="it-IT" sz="2100" dirty="0" smtClean="0">
                <a:latin typeface="Garamond" pitchFamily="18" charset="0"/>
              </a:rPr>
              <a:t>coordinamento:</a:t>
            </a:r>
            <a:endParaRPr lang="it-IT" sz="2100" dirty="0">
              <a:latin typeface="Garamond" pitchFamily="18" charset="0"/>
            </a:endParaRPr>
          </a:p>
          <a:p>
            <a:pPr marL="342900" indent="-342900">
              <a:buFont typeface="Arial" panose="020B0604020202020204" pitchFamily="34" charset="0"/>
              <a:buChar char="•"/>
            </a:pPr>
            <a:r>
              <a:rPr lang="it-IT" sz="2100" dirty="0">
                <a:latin typeface="Garamond" pitchFamily="18" charset="0"/>
              </a:rPr>
              <a:t>si distingue dall'amministrazione di fatto della società, </a:t>
            </a:r>
            <a:r>
              <a:rPr lang="it-IT" sz="2100" dirty="0" err="1">
                <a:latin typeface="Garamond" pitchFamily="18" charset="0"/>
              </a:rPr>
              <a:t>perchè</a:t>
            </a:r>
            <a:r>
              <a:rPr lang="it-IT" sz="2100" dirty="0">
                <a:latin typeface="Garamond" pitchFamily="18" charset="0"/>
              </a:rPr>
              <a:t> l'ente dirigente non agisce compiendo atti di gestione della società eterodiretta</a:t>
            </a:r>
          </a:p>
          <a:p>
            <a:pPr marL="342900" indent="-342900">
              <a:buFont typeface="Arial" panose="020B0604020202020204" pitchFamily="34" charset="0"/>
              <a:buChar char="•"/>
            </a:pPr>
            <a:r>
              <a:rPr lang="it-IT" sz="2100" dirty="0">
                <a:latin typeface="Garamond" pitchFamily="18" charset="0"/>
              </a:rPr>
              <a:t>influenza o determina le scelte </a:t>
            </a:r>
            <a:r>
              <a:rPr lang="it-IT" sz="2100" dirty="0" err="1">
                <a:latin typeface="Garamond" pitchFamily="18" charset="0"/>
              </a:rPr>
              <a:t>gestorie</a:t>
            </a:r>
            <a:r>
              <a:rPr lang="it-IT" sz="2100" dirty="0">
                <a:latin typeface="Garamond" pitchFamily="18" charset="0"/>
              </a:rPr>
              <a:t> operate dagli amministratori della società </a:t>
            </a:r>
            <a:r>
              <a:rPr lang="it-IT" sz="2100" dirty="0" smtClean="0">
                <a:latin typeface="Garamond" pitchFamily="18" charset="0"/>
              </a:rPr>
              <a:t>eterodiretta</a:t>
            </a:r>
            <a:endParaRPr lang="it-IT" sz="2100" dirty="0">
              <a:latin typeface="Garamond" pitchFamily="18" charset="0"/>
            </a:endParaRPr>
          </a:p>
          <a:p>
            <a:pPr marL="342900" indent="-342900">
              <a:buFont typeface="Arial" panose="020B0604020202020204" pitchFamily="34" charset="0"/>
              <a:buChar char="•"/>
            </a:pPr>
            <a:r>
              <a:rPr lang="it-IT" sz="2100" dirty="0">
                <a:latin typeface="Garamond" pitchFamily="18" charset="0"/>
              </a:rPr>
              <a:t>attività atipica che può assumere forma orale o scritta e le modalità più svariate</a:t>
            </a:r>
          </a:p>
          <a:p>
            <a:r>
              <a:rPr lang="it-IT" sz="2400" dirty="0"/>
              <a:t> </a:t>
            </a:r>
          </a:p>
          <a:p>
            <a:r>
              <a:rPr lang="it-IT" sz="2400" dirty="0"/>
              <a:t> </a:t>
            </a:r>
          </a:p>
          <a:p>
            <a:pPr algn="just" defTabSz="914400">
              <a:lnSpc>
                <a:spcPct val="90000"/>
              </a:lnSpc>
              <a:spcBef>
                <a:spcPct val="20000"/>
              </a:spcBef>
            </a:pPr>
            <a:endParaRPr lang="it-IT" sz="2100" dirty="0" smtClean="0">
              <a:latin typeface="Garamond" pitchFamily="18" charset="0"/>
            </a:endParaRPr>
          </a:p>
        </p:txBody>
      </p:sp>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24</a:t>
            </a:fld>
            <a:endParaRPr lang="it-IT"/>
          </a:p>
        </p:txBody>
      </p:sp>
    </p:spTree>
    <p:extLst>
      <p:ext uri="{BB962C8B-B14F-4D97-AF65-F5344CB8AC3E}">
        <p14:creationId xmlns:p14="http://schemas.microsoft.com/office/powerpoint/2010/main" val="16731213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100" dirty="0" smtClean="0">
                <a:latin typeface="Garamond" pitchFamily="18" charset="0"/>
              </a:rPr>
              <a:t>9. Direzione e coordinamento (minori responsabilità)</a:t>
            </a:r>
            <a:endParaRPr lang="it-IT" sz="31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457200" y="2132856"/>
            <a:ext cx="82296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panose="020B0604020202020204" pitchFamily="34" charset="0"/>
              <a:buChar char="•"/>
            </a:pPr>
            <a:endParaRPr lang="it-IT" sz="2100" dirty="0">
              <a:latin typeface="Garamond" pitchFamily="18" charset="0"/>
            </a:endParaRPr>
          </a:p>
        </p:txBody>
      </p:sp>
      <p:sp>
        <p:nvSpPr>
          <p:cNvPr id="6" name="Rectangle 3"/>
          <p:cNvSpPr>
            <a:spLocks noChangeArrowheads="1"/>
          </p:cNvSpPr>
          <p:nvPr/>
        </p:nvSpPr>
        <p:spPr bwMode="auto">
          <a:xfrm>
            <a:off x="457200" y="1484784"/>
            <a:ext cx="822960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100" dirty="0" smtClean="0">
                <a:latin typeface="Garamond" pitchFamily="18" charset="0"/>
              </a:rPr>
              <a:t>Secondo l’opinione comune</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il </a:t>
            </a:r>
            <a:r>
              <a:rPr lang="it-IT" sz="2100" dirty="0" err="1" smtClean="0">
                <a:latin typeface="Garamond" pitchFamily="18" charset="0"/>
              </a:rPr>
              <a:t>trustee</a:t>
            </a:r>
            <a:r>
              <a:rPr lang="it-IT" sz="2100" dirty="0" smtClean="0">
                <a:latin typeface="Garamond" pitchFamily="18" charset="0"/>
              </a:rPr>
              <a:t> riceve istruzioni vincolanti dal soggetto indicato nell’atto istitutivo (disponente, guardiano o beneficiario) alle quali deve sottostare, pena l’inadempimento dell’obbligazione fiduciaria)</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Ciò comporta </a:t>
            </a:r>
            <a:r>
              <a:rPr lang="it-IT" sz="2100" u="sng" dirty="0" smtClean="0">
                <a:latin typeface="Garamond" pitchFamily="18" charset="0"/>
              </a:rPr>
              <a:t>l’interruzione della catena di controllo</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Fa eccezione il </a:t>
            </a:r>
            <a:r>
              <a:rPr lang="it-IT" sz="2100" i="1" dirty="0" smtClean="0">
                <a:latin typeface="Garamond" pitchFamily="18" charset="0"/>
              </a:rPr>
              <a:t>bare trust</a:t>
            </a:r>
            <a:endParaRPr lang="it-IT" sz="2100" dirty="0">
              <a:latin typeface="Garamond" pitchFamily="18" charset="0"/>
            </a:endParaRPr>
          </a:p>
          <a:p>
            <a:pPr marL="342900" indent="-342900" algn="just" defTabSz="914400">
              <a:lnSpc>
                <a:spcPct val="90000"/>
              </a:lnSpc>
              <a:spcBef>
                <a:spcPct val="20000"/>
              </a:spcBef>
              <a:buFont typeface="Arial" panose="020B0604020202020204" pitchFamily="34" charset="0"/>
              <a:buChar char="•"/>
            </a:pPr>
            <a:endParaRPr lang="it-IT" sz="2100" u="sng" dirty="0" smtClean="0">
              <a:latin typeface="Garamond" pitchFamily="18" charset="0"/>
            </a:endParaRPr>
          </a:p>
          <a:p>
            <a:pPr marL="342900" indent="-342900" algn="just" defTabSz="914400">
              <a:lnSpc>
                <a:spcPct val="90000"/>
              </a:lnSpc>
              <a:spcBef>
                <a:spcPct val="20000"/>
              </a:spcBef>
              <a:buFont typeface="Arial" panose="020B0604020202020204" pitchFamily="34" charset="0"/>
              <a:buChar char="•"/>
            </a:pPr>
            <a:r>
              <a:rPr lang="it-IT" sz="2100" u="sng" dirty="0" smtClean="0">
                <a:latin typeface="Garamond" pitchFamily="18" charset="0"/>
              </a:rPr>
              <a:t>N.B: </a:t>
            </a:r>
            <a:r>
              <a:rPr lang="it-IT" sz="2100" dirty="0" smtClean="0">
                <a:latin typeface="Garamond" pitchFamily="18" charset="0"/>
              </a:rPr>
              <a:t>attenzione all’evoluzione giurisprudenziale che guarda alla sostanza e molto poco alla forma</a:t>
            </a:r>
            <a:endParaRPr lang="it-IT" sz="2100" u="sng" dirty="0" smtClean="0">
              <a:latin typeface="Garamond" pitchFamily="18" charset="0"/>
            </a:endParaRPr>
          </a:p>
        </p:txBody>
      </p:sp>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25</a:t>
            </a:fld>
            <a:endParaRPr lang="it-IT"/>
          </a:p>
        </p:txBody>
      </p:sp>
    </p:spTree>
    <p:extLst>
      <p:ext uri="{BB962C8B-B14F-4D97-AF65-F5344CB8AC3E}">
        <p14:creationId xmlns:p14="http://schemas.microsoft.com/office/powerpoint/2010/main" val="362616717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10. Gestione di piani di </a:t>
            </a:r>
            <a:r>
              <a:rPr lang="it-IT" sz="3200" i="1" dirty="0" smtClean="0">
                <a:latin typeface="Garamond" pitchFamily="18" charset="0"/>
              </a:rPr>
              <a:t>stock option</a:t>
            </a:r>
            <a:endParaRPr lang="it-IT" sz="3200" i="1"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457200" y="2132856"/>
            <a:ext cx="82296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panose="020B0604020202020204" pitchFamily="34" charset="0"/>
              <a:buChar char="•"/>
            </a:pPr>
            <a:endParaRPr lang="it-IT" sz="2100" dirty="0">
              <a:latin typeface="Garamond" pitchFamily="18" charset="0"/>
            </a:endParaRPr>
          </a:p>
        </p:txBody>
      </p:sp>
      <p:sp>
        <p:nvSpPr>
          <p:cNvPr id="7" name="Rectangle 3"/>
          <p:cNvSpPr>
            <a:spLocks noChangeArrowheads="1"/>
          </p:cNvSpPr>
          <p:nvPr/>
        </p:nvSpPr>
        <p:spPr bwMode="auto">
          <a:xfrm>
            <a:off x="457200" y="1484784"/>
            <a:ext cx="822960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r>
              <a:rPr lang="it-IT" sz="2100" dirty="0" smtClean="0">
                <a:latin typeface="Garamond" pitchFamily="18" charset="0"/>
              </a:rPr>
              <a:t>L’attribuzione di stock option fa nascere una molteplicità di soci di minoranza, che possono cerare fastidi e ostacolare l’armonia della </a:t>
            </a:r>
            <a:r>
              <a:rPr lang="it-IT" sz="2100" i="1" dirty="0" smtClean="0">
                <a:latin typeface="Garamond" pitchFamily="18" charset="0"/>
              </a:rPr>
              <a:t>corporate </a:t>
            </a:r>
            <a:r>
              <a:rPr lang="it-IT" sz="2100" i="1" dirty="0" err="1" smtClean="0">
                <a:latin typeface="Garamond" pitchFamily="18" charset="0"/>
              </a:rPr>
              <a:t>governance</a:t>
            </a:r>
            <a:endParaRPr lang="it-IT" sz="2100" i="1" dirty="0" smtClean="0">
              <a:latin typeface="Garamond" pitchFamily="18" charset="0"/>
            </a:endParaRPr>
          </a:p>
          <a:p>
            <a:pPr algn="just" defTabSz="914400">
              <a:lnSpc>
                <a:spcPct val="90000"/>
              </a:lnSpc>
              <a:spcBef>
                <a:spcPct val="20000"/>
              </a:spcBef>
            </a:pPr>
            <a:endParaRPr lang="it-IT" sz="2100" dirty="0" smtClean="0">
              <a:latin typeface="Garamond" pitchFamily="18" charset="0"/>
            </a:endParaRPr>
          </a:p>
          <a:p>
            <a:pPr algn="just" defTabSz="914400">
              <a:lnSpc>
                <a:spcPct val="90000"/>
              </a:lnSpc>
              <a:spcBef>
                <a:spcPct val="20000"/>
              </a:spcBef>
            </a:pPr>
            <a:r>
              <a:rPr lang="it-IT" sz="2100" dirty="0" smtClean="0">
                <a:latin typeface="Garamond" pitchFamily="18" charset="0"/>
              </a:rPr>
              <a:t>L’utilizzo del trust, al quale la società promotrice trasferisce le azioni oggetto del piano di incentivazione, indicando i dipendenti/manager quali beneficiari ha molteplici vantaggi:</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Il </a:t>
            </a:r>
            <a:r>
              <a:rPr lang="it-IT" sz="2100" dirty="0" err="1" smtClean="0">
                <a:latin typeface="Garamond" pitchFamily="18" charset="0"/>
              </a:rPr>
              <a:t>trustee</a:t>
            </a:r>
            <a:r>
              <a:rPr lang="it-IT" sz="2100" dirty="0" smtClean="0">
                <a:latin typeface="Garamond" pitchFamily="18" charset="0"/>
              </a:rPr>
              <a:t> (individuato dalla società promotrice) resta titolare del diritto di voto e si pone come </a:t>
            </a:r>
            <a:r>
              <a:rPr lang="it-IT" sz="2100" u="sng" dirty="0">
                <a:latin typeface="Garamond" pitchFamily="18" charset="0"/>
              </a:rPr>
              <a:t>unico interlocutore</a:t>
            </a:r>
            <a:r>
              <a:rPr lang="it-IT" sz="2100" dirty="0" smtClean="0">
                <a:latin typeface="Garamond" pitchFamily="18" charset="0"/>
              </a:rPr>
              <a:t> in assemblea;</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Maggiore controllo sulla cessione delle azioni una volta trascorso il periodo di </a:t>
            </a:r>
            <a:r>
              <a:rPr lang="it-IT" sz="2100" i="1" dirty="0" err="1" smtClean="0">
                <a:latin typeface="Garamond" pitchFamily="18" charset="0"/>
              </a:rPr>
              <a:t>vesting</a:t>
            </a:r>
            <a:r>
              <a:rPr lang="it-IT" sz="2100" dirty="0" smtClean="0">
                <a:latin typeface="Garamond" pitchFamily="18" charset="0"/>
              </a:rPr>
              <a:t>;</a:t>
            </a:r>
          </a:p>
          <a:p>
            <a:pPr marL="342900" indent="-342900" algn="just" defTabSz="914400">
              <a:lnSpc>
                <a:spcPct val="90000"/>
              </a:lnSpc>
              <a:spcBef>
                <a:spcPct val="20000"/>
              </a:spcBef>
              <a:buFont typeface="Arial" panose="020B0604020202020204" pitchFamily="34" charset="0"/>
              <a:buChar char="•"/>
            </a:pPr>
            <a:r>
              <a:rPr lang="it-IT" sz="2100" dirty="0" smtClean="0">
                <a:latin typeface="Garamond" pitchFamily="18" charset="0"/>
              </a:rPr>
              <a:t>Libera i beneficiari dagli adempimenti relativi all’esecuzione delle condizioni relative al piano di </a:t>
            </a:r>
            <a:r>
              <a:rPr lang="it-IT" sz="2100" i="1" dirty="0" smtClean="0">
                <a:latin typeface="Garamond" pitchFamily="18" charset="0"/>
              </a:rPr>
              <a:t>stock option</a:t>
            </a:r>
            <a:r>
              <a:rPr lang="it-IT" sz="2100" dirty="0" smtClean="0">
                <a:latin typeface="Garamond" pitchFamily="18" charset="0"/>
              </a:rPr>
              <a:t>.</a:t>
            </a:r>
          </a:p>
          <a:p>
            <a:pPr algn="just" defTabSz="914400">
              <a:lnSpc>
                <a:spcPct val="90000"/>
              </a:lnSpc>
              <a:spcBef>
                <a:spcPct val="20000"/>
              </a:spcBef>
            </a:pPr>
            <a:endParaRPr lang="it-IT" sz="2100" dirty="0">
              <a:latin typeface="Garamond" pitchFamily="18" charset="0"/>
            </a:endParaRPr>
          </a:p>
        </p:txBody>
      </p:sp>
      <p:sp>
        <p:nvSpPr>
          <p:cNvPr id="5" name="Segnaposto numero diapositiva 4"/>
          <p:cNvSpPr>
            <a:spLocks noGrp="1"/>
          </p:cNvSpPr>
          <p:nvPr>
            <p:ph type="sldNum" sz="quarter" idx="12"/>
          </p:nvPr>
        </p:nvSpPr>
        <p:spPr/>
        <p:txBody>
          <a:bodyPr/>
          <a:lstStyle/>
          <a:p>
            <a:pPr>
              <a:defRPr/>
            </a:pPr>
            <a:fld id="{CEA71E69-D7D0-41FC-AE7B-92F7428F5DCB}" type="slidenum">
              <a:rPr lang="it-IT" smtClean="0"/>
              <a:pPr>
                <a:defRPr/>
              </a:pPr>
              <a:t>26</a:t>
            </a:fld>
            <a:endParaRPr lang="it-IT"/>
          </a:p>
        </p:txBody>
      </p:sp>
    </p:spTree>
    <p:extLst>
      <p:ext uri="{BB962C8B-B14F-4D97-AF65-F5344CB8AC3E}">
        <p14:creationId xmlns:p14="http://schemas.microsoft.com/office/powerpoint/2010/main" val="84261343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11. Minori «costi di gestione»</a:t>
            </a:r>
            <a:endParaRPr lang="it-IT" sz="32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457200" y="2132856"/>
            <a:ext cx="82296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panose="020B0604020202020204" pitchFamily="34" charset="0"/>
              <a:buChar char="•"/>
            </a:pPr>
            <a:endParaRPr lang="it-IT" sz="2100" dirty="0">
              <a:latin typeface="Garamond" pitchFamily="18" charset="0"/>
            </a:endParaRPr>
          </a:p>
        </p:txBody>
      </p:sp>
      <p:sp>
        <p:nvSpPr>
          <p:cNvPr id="6" name="Segnaposto numero diapositiva 5"/>
          <p:cNvSpPr>
            <a:spLocks noGrp="1"/>
          </p:cNvSpPr>
          <p:nvPr>
            <p:ph type="sldNum" sz="quarter" idx="12"/>
          </p:nvPr>
        </p:nvSpPr>
        <p:spPr/>
        <p:txBody>
          <a:bodyPr/>
          <a:lstStyle/>
          <a:p>
            <a:pPr>
              <a:defRPr/>
            </a:pPr>
            <a:fld id="{CEA71E69-D7D0-41FC-AE7B-92F7428F5DCB}" type="slidenum">
              <a:rPr lang="it-IT" smtClean="0"/>
              <a:pPr>
                <a:defRPr/>
              </a:pPr>
              <a:t>27</a:t>
            </a:fld>
            <a:endParaRPr lang="it-IT"/>
          </a:p>
        </p:txBody>
      </p:sp>
      <p:graphicFrame>
        <p:nvGraphicFramePr>
          <p:cNvPr id="8" name="Tabella 7"/>
          <p:cNvGraphicFramePr>
            <a:graphicFrameLocks noGrp="1"/>
          </p:cNvGraphicFramePr>
          <p:nvPr>
            <p:extLst>
              <p:ext uri="{D42A27DB-BD31-4B8C-83A1-F6EECF244321}">
                <p14:modId xmlns:p14="http://schemas.microsoft.com/office/powerpoint/2010/main" val="1316727319"/>
              </p:ext>
            </p:extLst>
          </p:nvPr>
        </p:nvGraphicFramePr>
        <p:xfrm>
          <a:off x="827584" y="1397000"/>
          <a:ext cx="7776864" cy="3760192"/>
        </p:xfrm>
        <a:graphic>
          <a:graphicData uri="http://schemas.openxmlformats.org/drawingml/2006/table">
            <a:tbl>
              <a:tblPr firstRow="1" bandRow="1">
                <a:tableStyleId>{5C22544A-7EE6-4342-B048-85BDC9FD1C3A}</a:tableStyleId>
              </a:tblPr>
              <a:tblGrid>
                <a:gridCol w="3888432"/>
                <a:gridCol w="3888432"/>
              </a:tblGrid>
              <a:tr h="3760192">
                <a:tc>
                  <a:txBody>
                    <a:bodyPr/>
                    <a:lstStyle/>
                    <a:p>
                      <a:pPr marL="0" indent="0" algn="ctr">
                        <a:buFont typeface="Arial" panose="020B0604020202020204" pitchFamily="34" charset="0"/>
                        <a:buNone/>
                      </a:pPr>
                      <a:r>
                        <a:rPr lang="it-IT" b="0" dirty="0" smtClean="0">
                          <a:solidFill>
                            <a:sysClr val="windowText" lastClr="000000"/>
                          </a:solidFill>
                          <a:latin typeface="Garamond" panose="02020404030301010803" pitchFamily="18" charset="0"/>
                        </a:rPr>
                        <a:t>HOLDING</a:t>
                      </a:r>
                    </a:p>
                    <a:p>
                      <a:pPr marL="285750" indent="-285750">
                        <a:buFont typeface="Arial" panose="020B0604020202020204" pitchFamily="34" charset="0"/>
                        <a:buChar char="•"/>
                      </a:pPr>
                      <a:endParaRPr lang="it-IT" b="0" dirty="0" smtClean="0">
                        <a:solidFill>
                          <a:sysClr val="windowText" lastClr="000000"/>
                        </a:solidFill>
                        <a:latin typeface="Garamond" panose="02020404030301010803" pitchFamily="18" charset="0"/>
                      </a:endParaRPr>
                    </a:p>
                    <a:p>
                      <a:pPr marL="285750" indent="-285750">
                        <a:buFont typeface="Arial" panose="020B0604020202020204" pitchFamily="34" charset="0"/>
                        <a:buChar char="•"/>
                      </a:pPr>
                      <a:r>
                        <a:rPr lang="it-IT" b="0" dirty="0" smtClean="0">
                          <a:solidFill>
                            <a:sysClr val="windowText" lastClr="000000"/>
                          </a:solidFill>
                          <a:latin typeface="Garamond" panose="02020404030301010803" pitchFamily="18" charset="0"/>
                        </a:rPr>
                        <a:t>Compenso al Consiglio</a:t>
                      </a:r>
                      <a:r>
                        <a:rPr lang="it-IT" b="0" baseline="0" dirty="0" smtClean="0">
                          <a:solidFill>
                            <a:sysClr val="windowText" lastClr="000000"/>
                          </a:solidFill>
                          <a:latin typeface="Garamond" panose="02020404030301010803" pitchFamily="18" charset="0"/>
                        </a:rPr>
                        <a:t> di Amministrazione</a:t>
                      </a:r>
                    </a:p>
                    <a:p>
                      <a:pPr marL="0" indent="0">
                        <a:buFont typeface="Arial" panose="020B0604020202020204" pitchFamily="34" charset="0"/>
                        <a:buNone/>
                      </a:pPr>
                      <a:endParaRPr lang="it-IT" b="0" baseline="0" dirty="0" smtClean="0">
                        <a:solidFill>
                          <a:sysClr val="windowText" lastClr="000000"/>
                        </a:solidFill>
                        <a:latin typeface="Garamond" panose="02020404030301010803" pitchFamily="18" charset="0"/>
                      </a:endParaRPr>
                    </a:p>
                    <a:p>
                      <a:pPr marL="285750" indent="-285750">
                        <a:buFont typeface="Arial" panose="020B0604020202020204" pitchFamily="34" charset="0"/>
                        <a:buChar char="•"/>
                      </a:pPr>
                      <a:r>
                        <a:rPr lang="it-IT" b="0" baseline="0" dirty="0" smtClean="0">
                          <a:solidFill>
                            <a:sysClr val="windowText" lastClr="000000"/>
                          </a:solidFill>
                          <a:latin typeface="Garamond" panose="02020404030301010803" pitchFamily="18" charset="0"/>
                        </a:rPr>
                        <a:t>Compenso al Collegio Sindacale</a:t>
                      </a:r>
                    </a:p>
                    <a:p>
                      <a:pPr marL="0" indent="0">
                        <a:buFont typeface="Arial" panose="020B0604020202020204" pitchFamily="34" charset="0"/>
                        <a:buNone/>
                      </a:pPr>
                      <a:endParaRPr lang="it-IT" b="0" baseline="0" dirty="0" smtClean="0">
                        <a:solidFill>
                          <a:sysClr val="windowText" lastClr="000000"/>
                        </a:solidFill>
                        <a:latin typeface="Garamond" panose="02020404030301010803" pitchFamily="18" charset="0"/>
                      </a:endParaRPr>
                    </a:p>
                    <a:p>
                      <a:pPr marL="285750" indent="-285750">
                        <a:buFont typeface="Arial" panose="020B0604020202020204" pitchFamily="34" charset="0"/>
                        <a:buChar char="•"/>
                      </a:pPr>
                      <a:r>
                        <a:rPr lang="it-IT" b="0" baseline="0" dirty="0" smtClean="0">
                          <a:solidFill>
                            <a:sysClr val="windowText" lastClr="000000"/>
                          </a:solidFill>
                          <a:latin typeface="Garamond" panose="02020404030301010803" pitchFamily="18" charset="0"/>
                        </a:rPr>
                        <a:t>Costi per redazione bilancio e  bilancio consolidato</a:t>
                      </a:r>
                    </a:p>
                    <a:p>
                      <a:pPr marL="0" indent="0">
                        <a:buFont typeface="Arial" panose="020B0604020202020204" pitchFamily="34" charset="0"/>
                        <a:buNone/>
                      </a:pPr>
                      <a:endParaRPr lang="it-IT" b="0" baseline="0" dirty="0" smtClean="0">
                        <a:solidFill>
                          <a:sysClr val="windowText" lastClr="000000"/>
                        </a:solidFill>
                        <a:latin typeface="Garamond" panose="02020404030301010803" pitchFamily="18" charset="0"/>
                      </a:endParaRPr>
                    </a:p>
                    <a:p>
                      <a:pPr marL="285750" indent="-285750">
                        <a:buFont typeface="Arial" panose="020B0604020202020204" pitchFamily="34" charset="0"/>
                        <a:buChar char="•"/>
                      </a:pPr>
                      <a:r>
                        <a:rPr lang="it-IT" b="0" baseline="0" dirty="0" smtClean="0">
                          <a:solidFill>
                            <a:sysClr val="windowText" lastClr="000000"/>
                          </a:solidFill>
                          <a:latin typeface="Garamond" panose="02020404030301010803" pitchFamily="18" charset="0"/>
                        </a:rPr>
                        <a:t>Vari adempimenti amministrativi/fiscali</a:t>
                      </a:r>
                    </a:p>
                    <a:p>
                      <a:endParaRPr lang="it-IT" b="0" dirty="0">
                        <a:solidFill>
                          <a:sysClr val="windowText" lastClr="000000"/>
                        </a:solidFill>
                        <a:latin typeface="Garamond" panose="02020404030301010803" pitchFamily="18" charset="0"/>
                      </a:endParaRPr>
                    </a:p>
                  </a:txBody>
                  <a:tcPr>
                    <a:lnR w="12700" cap="flat" cmpd="sng" algn="ctr">
                      <a:solidFill>
                        <a:schemeClr val="tx1"/>
                      </a:solidFill>
                      <a:prstDash val="solid"/>
                      <a:round/>
                      <a:headEnd type="none" w="med" len="med"/>
                      <a:tailEnd type="none" w="med" len="med"/>
                    </a:lnR>
                    <a:noFill/>
                  </a:tcPr>
                </a:tc>
                <a:tc>
                  <a:txBody>
                    <a:bodyPr/>
                    <a:lstStyle/>
                    <a:p>
                      <a:pPr marL="90488" indent="0" algn="ctr">
                        <a:buFont typeface="Arial" panose="020B0604020202020204" pitchFamily="34" charset="0"/>
                        <a:buNone/>
                      </a:pPr>
                      <a:r>
                        <a:rPr lang="it-IT" b="0" dirty="0" smtClean="0">
                          <a:solidFill>
                            <a:sysClr val="windowText" lastClr="000000"/>
                          </a:solidFill>
                          <a:latin typeface="Garamond" panose="02020404030301010803" pitchFamily="18" charset="0"/>
                        </a:rPr>
                        <a:t>TRUST</a:t>
                      </a:r>
                    </a:p>
                    <a:p>
                      <a:pPr marL="90488" indent="0">
                        <a:buFont typeface="Arial" panose="020B0604020202020204" pitchFamily="34" charset="0"/>
                        <a:buChar char="•"/>
                      </a:pPr>
                      <a:endParaRPr lang="it-IT" b="0" dirty="0" smtClean="0">
                        <a:solidFill>
                          <a:sysClr val="windowText" lastClr="000000"/>
                        </a:solidFill>
                        <a:latin typeface="Garamond" panose="02020404030301010803" pitchFamily="18" charset="0"/>
                      </a:endParaRPr>
                    </a:p>
                    <a:p>
                      <a:pPr marL="361950" indent="-271463">
                        <a:buFont typeface="Arial" panose="020B0604020202020204" pitchFamily="34" charset="0"/>
                        <a:buChar char="•"/>
                      </a:pPr>
                      <a:r>
                        <a:rPr lang="it-IT" b="0" dirty="0" smtClean="0">
                          <a:solidFill>
                            <a:sysClr val="windowText" lastClr="000000"/>
                          </a:solidFill>
                          <a:latin typeface="Garamond" panose="02020404030301010803" pitchFamily="18" charset="0"/>
                        </a:rPr>
                        <a:t>Compenso al </a:t>
                      </a:r>
                      <a:r>
                        <a:rPr lang="it-IT" b="0" i="1" dirty="0" err="1" smtClean="0">
                          <a:solidFill>
                            <a:sysClr val="windowText" lastClr="000000"/>
                          </a:solidFill>
                          <a:latin typeface="Garamond" panose="02020404030301010803" pitchFamily="18" charset="0"/>
                        </a:rPr>
                        <a:t>trustee</a:t>
                      </a:r>
                      <a:endParaRPr lang="it-IT" b="0" i="1" dirty="0" smtClean="0">
                        <a:solidFill>
                          <a:sysClr val="windowText" lastClr="000000"/>
                        </a:solidFill>
                        <a:latin typeface="Garamond" panose="02020404030301010803" pitchFamily="18" charset="0"/>
                      </a:endParaRPr>
                    </a:p>
                    <a:p>
                      <a:pPr marL="361950" indent="-271463">
                        <a:buFont typeface="Arial" panose="020B0604020202020204" pitchFamily="34" charset="0"/>
                        <a:buChar char="•"/>
                      </a:pPr>
                      <a:endParaRPr lang="it-IT" b="0" dirty="0" smtClean="0">
                        <a:solidFill>
                          <a:sysClr val="windowText" lastClr="000000"/>
                        </a:solidFill>
                        <a:latin typeface="Garamond" panose="02020404030301010803" pitchFamily="18" charset="0"/>
                      </a:endParaRPr>
                    </a:p>
                    <a:p>
                      <a:pPr marL="361950" indent="-271463">
                        <a:buFont typeface="Arial" panose="020B0604020202020204" pitchFamily="34" charset="0"/>
                        <a:buChar char="•"/>
                      </a:pPr>
                      <a:endParaRPr lang="it-IT" b="0" dirty="0" smtClean="0">
                        <a:solidFill>
                          <a:sysClr val="windowText" lastClr="000000"/>
                        </a:solidFill>
                        <a:latin typeface="Garamond" panose="02020404030301010803" pitchFamily="18" charset="0"/>
                      </a:endParaRPr>
                    </a:p>
                    <a:p>
                      <a:pPr marL="361950" indent="-271463">
                        <a:buFont typeface="Arial" panose="020B0604020202020204" pitchFamily="34" charset="0"/>
                        <a:buChar char="•"/>
                      </a:pPr>
                      <a:r>
                        <a:rPr lang="it-IT" b="0" dirty="0" smtClean="0">
                          <a:solidFill>
                            <a:sysClr val="windowText" lastClr="000000"/>
                          </a:solidFill>
                          <a:latin typeface="Garamond" panose="02020404030301010803" pitchFamily="18" charset="0"/>
                        </a:rPr>
                        <a:t>Compenso al </a:t>
                      </a:r>
                      <a:r>
                        <a:rPr lang="it-IT" b="0" dirty="0" err="1" smtClean="0">
                          <a:solidFill>
                            <a:sysClr val="windowText" lastClr="000000"/>
                          </a:solidFill>
                          <a:latin typeface="Garamond" panose="02020404030301010803" pitchFamily="18" charset="0"/>
                        </a:rPr>
                        <a:t>protector</a:t>
                      </a:r>
                      <a:r>
                        <a:rPr lang="it-IT" b="0" dirty="0" smtClean="0">
                          <a:solidFill>
                            <a:sysClr val="windowText" lastClr="000000"/>
                          </a:solidFill>
                          <a:latin typeface="Garamond" panose="02020404030301010803" pitchFamily="18" charset="0"/>
                        </a:rPr>
                        <a:t> (eventuale)</a:t>
                      </a:r>
                    </a:p>
                    <a:p>
                      <a:pPr marL="361950" indent="-271463">
                        <a:buFont typeface="Arial" panose="020B0604020202020204" pitchFamily="34" charset="0"/>
                        <a:buNone/>
                      </a:pPr>
                      <a:endParaRPr lang="it-IT" b="0" dirty="0" smtClean="0">
                        <a:solidFill>
                          <a:sysClr val="windowText" lastClr="000000"/>
                        </a:solidFill>
                        <a:latin typeface="Garamond" panose="02020404030301010803" pitchFamily="18" charset="0"/>
                      </a:endParaRPr>
                    </a:p>
                    <a:p>
                      <a:pPr marL="361950" indent="-271463">
                        <a:buFont typeface="Arial" panose="020B0604020202020204" pitchFamily="34" charset="0"/>
                        <a:buChar char="•"/>
                      </a:pPr>
                      <a:r>
                        <a:rPr lang="it-IT" b="0" dirty="0" smtClean="0">
                          <a:solidFill>
                            <a:sysClr val="windowText" lastClr="000000"/>
                          </a:solidFill>
                          <a:latin typeface="Garamond" panose="02020404030301010803" pitchFamily="18" charset="0"/>
                        </a:rPr>
                        <a:t>Costi</a:t>
                      </a:r>
                      <a:r>
                        <a:rPr lang="it-IT" b="0" baseline="0" dirty="0" smtClean="0">
                          <a:solidFill>
                            <a:sysClr val="windowText" lastClr="000000"/>
                          </a:solidFill>
                          <a:latin typeface="Garamond" panose="02020404030301010803" pitchFamily="18" charset="0"/>
                        </a:rPr>
                        <a:t> (limitati) per rendiconto</a:t>
                      </a:r>
                    </a:p>
                    <a:p>
                      <a:pPr marL="0" indent="0">
                        <a:buFont typeface="Arial" panose="020B0604020202020204" pitchFamily="34" charset="0"/>
                        <a:buNone/>
                      </a:pPr>
                      <a:endParaRPr lang="it-IT" b="0" dirty="0" smtClean="0">
                        <a:solidFill>
                          <a:sysClr val="windowText" lastClr="000000"/>
                        </a:solidFill>
                        <a:latin typeface="Garamond" panose="02020404030301010803" pitchFamily="18" charset="0"/>
                      </a:endParaRPr>
                    </a:p>
                  </a:txBody>
                  <a:tcPr>
                    <a:lnL w="12700" cap="flat" cmpd="sng" algn="ctr">
                      <a:solidFill>
                        <a:schemeClr val="tx1"/>
                      </a:solidFill>
                      <a:prstDash val="solid"/>
                      <a:round/>
                      <a:headEnd type="none" w="med" len="med"/>
                      <a:tailEnd type="none" w="med" len="med"/>
                    </a:lnL>
                    <a:noFill/>
                  </a:tcPr>
                </a:tc>
              </a:tr>
            </a:tbl>
          </a:graphicData>
        </a:graphic>
      </p:graphicFrame>
    </p:spTree>
    <p:extLst>
      <p:ext uri="{BB962C8B-B14F-4D97-AF65-F5344CB8AC3E}">
        <p14:creationId xmlns:p14="http://schemas.microsoft.com/office/powerpoint/2010/main" val="252473088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APPENDICE: Cenni sulla fiscalità dei Trust</a:t>
            </a:r>
            <a:endParaRPr lang="it-IT" sz="32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28</a:t>
            </a:fld>
            <a:endParaRPr lang="it-IT"/>
          </a:p>
        </p:txBody>
      </p:sp>
    </p:spTree>
    <p:extLst>
      <p:ext uri="{BB962C8B-B14F-4D97-AF65-F5344CB8AC3E}">
        <p14:creationId xmlns:p14="http://schemas.microsoft.com/office/powerpoint/2010/main" val="173736088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a:latin typeface="Garamond" pitchFamily="18" charset="0"/>
              </a:rPr>
              <a:t>Riferimenti normativi e di prassi – imposte dirette</a:t>
            </a:r>
          </a:p>
        </p:txBody>
      </p:sp>
      <p:sp>
        <p:nvSpPr>
          <p:cNvPr id="3075" name="Rectangle 3"/>
          <p:cNvSpPr>
            <a:spLocks noChangeArrowheads="1"/>
          </p:cNvSpPr>
          <p:nvPr/>
        </p:nvSpPr>
        <p:spPr bwMode="auto">
          <a:xfrm>
            <a:off x="457200" y="1989138"/>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charset="0"/>
              <a:buChar char="•"/>
            </a:pPr>
            <a:r>
              <a:rPr lang="it-IT" sz="2100" dirty="0">
                <a:latin typeface="Garamond" pitchFamily="18" charset="0"/>
              </a:rPr>
              <a:t>Art. 73, DPR n. 917 del 22 dicembre 1986</a:t>
            </a:r>
          </a:p>
          <a:p>
            <a:pPr marL="342900" indent="-342900" algn="just" defTabSz="914400">
              <a:lnSpc>
                <a:spcPct val="90000"/>
              </a:lnSpc>
              <a:spcBef>
                <a:spcPct val="20000"/>
              </a:spcBef>
              <a:buFont typeface="Arial" charset="0"/>
              <a:buChar char="•"/>
            </a:pPr>
            <a:r>
              <a:rPr lang="it-IT" sz="2100" dirty="0">
                <a:latin typeface="Garamond" pitchFamily="18" charset="0"/>
              </a:rPr>
              <a:t>Art. 44, comma  1, </a:t>
            </a:r>
            <a:r>
              <a:rPr lang="it-IT" sz="2100" dirty="0" err="1">
                <a:latin typeface="Garamond" pitchFamily="18" charset="0"/>
              </a:rPr>
              <a:t>lett</a:t>
            </a:r>
            <a:r>
              <a:rPr lang="it-IT" sz="2100" dirty="0">
                <a:latin typeface="Garamond" pitchFamily="18" charset="0"/>
              </a:rPr>
              <a:t>. g-</a:t>
            </a:r>
            <a:r>
              <a:rPr lang="it-IT" sz="2100" i="1" dirty="0" err="1">
                <a:latin typeface="Garamond" pitchFamily="18" charset="0"/>
              </a:rPr>
              <a:t>sexies</a:t>
            </a:r>
            <a:r>
              <a:rPr lang="it-IT" sz="2100" dirty="0">
                <a:latin typeface="Garamond" pitchFamily="18" charset="0"/>
              </a:rPr>
              <a:t>, DPR n. 917 del 22 dicembre 1986</a:t>
            </a:r>
          </a:p>
          <a:p>
            <a:pPr marL="342900" indent="-342900" algn="just" defTabSz="914400">
              <a:lnSpc>
                <a:spcPct val="90000"/>
              </a:lnSpc>
              <a:spcBef>
                <a:spcPct val="20000"/>
              </a:spcBef>
              <a:buFont typeface="Arial" charset="0"/>
              <a:buChar char="•"/>
            </a:pPr>
            <a:r>
              <a:rPr lang="it-IT" sz="2100" dirty="0">
                <a:latin typeface="Garamond" pitchFamily="18" charset="0"/>
              </a:rPr>
              <a:t>Circolare Agenzia delle Entrate n. 48/E del 6 agosto 2007</a:t>
            </a:r>
          </a:p>
          <a:p>
            <a:pPr marL="342900" indent="-342900" algn="just" defTabSz="914400">
              <a:lnSpc>
                <a:spcPct val="90000"/>
              </a:lnSpc>
              <a:spcBef>
                <a:spcPct val="20000"/>
              </a:spcBef>
              <a:buFont typeface="Arial" charset="0"/>
              <a:buChar char="•"/>
            </a:pPr>
            <a:r>
              <a:rPr lang="it-IT" sz="2100" dirty="0">
                <a:latin typeface="Garamond" pitchFamily="18" charset="0"/>
              </a:rPr>
              <a:t>Risoluzione Agenzia delle Entrate n. 4/E del 4 gennaio 2008</a:t>
            </a:r>
          </a:p>
          <a:p>
            <a:pPr marL="342900" indent="-342900" algn="just" defTabSz="914400">
              <a:lnSpc>
                <a:spcPct val="90000"/>
              </a:lnSpc>
              <a:spcBef>
                <a:spcPct val="20000"/>
              </a:spcBef>
              <a:buFont typeface="Arial" charset="0"/>
              <a:buChar char="•"/>
            </a:pPr>
            <a:r>
              <a:rPr lang="it-IT" sz="2100" dirty="0">
                <a:latin typeface="Garamond" pitchFamily="18" charset="0"/>
              </a:rPr>
              <a:t>Risoluzione Agenzia delle Entrate n. 81/E del 7 marzo 2008</a:t>
            </a:r>
          </a:p>
          <a:p>
            <a:pPr marL="342900" indent="-342900" algn="just" defTabSz="914400">
              <a:lnSpc>
                <a:spcPct val="90000"/>
              </a:lnSpc>
              <a:spcBef>
                <a:spcPct val="20000"/>
              </a:spcBef>
              <a:buFont typeface="Arial" charset="0"/>
              <a:buChar char="•"/>
            </a:pPr>
            <a:r>
              <a:rPr lang="it-IT" sz="2100" dirty="0">
                <a:latin typeface="Garamond" pitchFamily="18" charset="0"/>
              </a:rPr>
              <a:t>Risoluzione Agenzia delle Entrate n. 425/E del 5 novembre 2008</a:t>
            </a:r>
          </a:p>
          <a:p>
            <a:pPr marL="342900" indent="-342900" algn="just" defTabSz="914400">
              <a:lnSpc>
                <a:spcPct val="90000"/>
              </a:lnSpc>
              <a:spcBef>
                <a:spcPct val="20000"/>
              </a:spcBef>
              <a:buFont typeface="Arial" charset="0"/>
              <a:buChar char="•"/>
            </a:pPr>
            <a:r>
              <a:rPr lang="it-IT" sz="2100" dirty="0">
                <a:latin typeface="Garamond" pitchFamily="18" charset="0"/>
              </a:rPr>
              <a:t>Circolare Agenzia delle Entrate n. 61/E del 27 dicembre 2010</a:t>
            </a:r>
          </a:p>
          <a:p>
            <a:pPr marL="342900" indent="-342900" algn="just" defTabSz="914400">
              <a:lnSpc>
                <a:spcPct val="90000"/>
              </a:lnSpc>
              <a:spcBef>
                <a:spcPct val="20000"/>
              </a:spcBef>
              <a:buFont typeface="Arial" charset="0"/>
              <a:buChar char="•"/>
            </a:pPr>
            <a:endParaRPr lang="it-IT" dirty="0">
              <a:latin typeface="Calibri" pitchFamily="-65"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29</a:t>
            </a:fld>
            <a:endParaRPr lang="it-IT"/>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457200" y="8461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it-IT" sz="3200" dirty="0">
              <a:latin typeface="Garamond" pitchFamily="18" charset="0"/>
            </a:endParaRPr>
          </a:p>
        </p:txBody>
      </p:sp>
      <p:sp>
        <p:nvSpPr>
          <p:cNvPr id="5123" name="Rectangle 3"/>
          <p:cNvSpPr>
            <a:spLocks noChangeArrowheads="1"/>
          </p:cNvSpPr>
          <p:nvPr/>
        </p:nvSpPr>
        <p:spPr bwMode="auto">
          <a:xfrm>
            <a:off x="457200" y="1700808"/>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charset="0"/>
              <a:buChar char="•"/>
            </a:pPr>
            <a:r>
              <a:rPr lang="it-IT" sz="2000" b="1" dirty="0">
                <a:latin typeface="Garamond" pitchFamily="18" charset="0"/>
              </a:rPr>
              <a:t>L’art. 73, comma 1, TUIR </a:t>
            </a:r>
            <a:r>
              <a:rPr lang="it-IT" sz="2000" dirty="0">
                <a:latin typeface="Garamond" pitchFamily="18" charset="0"/>
              </a:rPr>
              <a:t>riconosce al trust autonoma soggettività tributaria inserendolo tra i soggetti passivi </a:t>
            </a:r>
            <a:r>
              <a:rPr lang="it-IT" sz="2000" dirty="0" smtClean="0">
                <a:latin typeface="Garamond" pitchFamily="18" charset="0"/>
              </a:rPr>
              <a:t>IRES:</a:t>
            </a:r>
          </a:p>
          <a:p>
            <a:pPr marL="361950" algn="just" defTabSz="914400">
              <a:lnSpc>
                <a:spcPct val="90000"/>
              </a:lnSpc>
              <a:spcBef>
                <a:spcPct val="20000"/>
              </a:spcBef>
            </a:pPr>
            <a:r>
              <a:rPr lang="it-IT" sz="2000" dirty="0" smtClean="0">
                <a:latin typeface="Garamond" pitchFamily="18" charset="0"/>
              </a:rPr>
              <a:t>b) Trust residenti commerciali </a:t>
            </a:r>
          </a:p>
          <a:p>
            <a:pPr marL="361950" algn="just" defTabSz="914400">
              <a:lnSpc>
                <a:spcPct val="90000"/>
              </a:lnSpc>
              <a:spcBef>
                <a:spcPct val="20000"/>
              </a:spcBef>
            </a:pPr>
            <a:r>
              <a:rPr lang="it-IT" sz="2000" dirty="0" smtClean="0">
                <a:latin typeface="Garamond" pitchFamily="18" charset="0"/>
              </a:rPr>
              <a:t>c) Trust residenti non commerciali</a:t>
            </a:r>
          </a:p>
          <a:p>
            <a:pPr marL="361950" algn="just" defTabSz="914400">
              <a:lnSpc>
                <a:spcPct val="90000"/>
              </a:lnSpc>
              <a:spcBef>
                <a:spcPct val="20000"/>
              </a:spcBef>
            </a:pPr>
            <a:r>
              <a:rPr lang="it-IT" sz="2000" dirty="0" smtClean="0">
                <a:latin typeface="Garamond" pitchFamily="18" charset="0"/>
              </a:rPr>
              <a:t>d) Trust non residenti</a:t>
            </a:r>
            <a:endParaRPr lang="it-IT" sz="2000" dirty="0">
              <a:latin typeface="Garamond" pitchFamily="18" charset="0"/>
            </a:endParaRPr>
          </a:p>
          <a:p>
            <a:pPr marL="342900" indent="-342900" algn="just" defTabSz="914400">
              <a:lnSpc>
                <a:spcPct val="90000"/>
              </a:lnSpc>
              <a:spcBef>
                <a:spcPct val="20000"/>
              </a:spcBef>
              <a:buFont typeface="Arial" charset="0"/>
              <a:buChar char="•"/>
            </a:pPr>
            <a:endParaRPr lang="it-IT" sz="2000" dirty="0">
              <a:latin typeface="Garamond" pitchFamily="18" charset="0"/>
            </a:endParaRPr>
          </a:p>
          <a:p>
            <a:pPr marL="342900" indent="-342900" algn="just" defTabSz="914400">
              <a:lnSpc>
                <a:spcPct val="90000"/>
              </a:lnSpc>
              <a:spcBef>
                <a:spcPct val="20000"/>
              </a:spcBef>
              <a:buFont typeface="Arial" charset="0"/>
              <a:buChar char="•"/>
            </a:pPr>
            <a:r>
              <a:rPr lang="it-IT" sz="2000" b="1" dirty="0">
                <a:latin typeface="Garamond" pitchFamily="18" charset="0"/>
              </a:rPr>
              <a:t>L’art. 73, comma 2, TUIR</a:t>
            </a:r>
            <a:r>
              <a:rPr lang="it-IT" sz="2000" dirty="0">
                <a:latin typeface="Garamond" pitchFamily="18" charset="0"/>
              </a:rPr>
              <a:t>, stabilisce che «</a:t>
            </a:r>
            <a:r>
              <a:rPr lang="it-IT" sz="2000" i="1" dirty="0">
                <a:latin typeface="Garamond" pitchFamily="18" charset="0"/>
              </a:rPr>
              <a:t>nei casi in cui i beneficiari del trust siano individuati, i redditi conseguiti dal trust sono imputati in ogni caso ai beneficiari in proporzione alla quota di partecipazione individuata nell’atto di costituzione del trust o in altri documenti successivi ovvero, in mancanza, in parti uguali</a:t>
            </a:r>
            <a:r>
              <a:rPr lang="it-IT" sz="2000" dirty="0">
                <a:latin typeface="Garamond" pitchFamily="18" charset="0"/>
              </a:rPr>
              <a:t>».</a:t>
            </a:r>
          </a:p>
          <a:p>
            <a:pPr marL="342900" indent="-342900" algn="just" defTabSz="914400">
              <a:lnSpc>
                <a:spcPct val="90000"/>
              </a:lnSpc>
              <a:spcBef>
                <a:spcPct val="20000"/>
              </a:spcBef>
              <a:buFont typeface="Arial" charset="0"/>
              <a:buChar char="•"/>
            </a:pPr>
            <a:endParaRPr lang="it-IT" sz="2000" dirty="0">
              <a:latin typeface="Garamond" pitchFamily="18" charset="0"/>
            </a:endParaRPr>
          </a:p>
          <a:p>
            <a:pPr marL="342900" indent="-342900" algn="just" defTabSz="914400">
              <a:lnSpc>
                <a:spcPct val="90000"/>
              </a:lnSpc>
              <a:spcBef>
                <a:spcPct val="20000"/>
              </a:spcBef>
              <a:buFont typeface="Arial" charset="0"/>
              <a:buChar char="•"/>
            </a:pPr>
            <a:r>
              <a:rPr lang="it-IT" sz="2000" b="1" dirty="0">
                <a:latin typeface="Garamond" pitchFamily="18" charset="0"/>
              </a:rPr>
              <a:t>L’art. 44, comma 1, </a:t>
            </a:r>
            <a:r>
              <a:rPr lang="it-IT" sz="2000" b="1" dirty="0" err="1">
                <a:latin typeface="Garamond" pitchFamily="18" charset="0"/>
              </a:rPr>
              <a:t>lett</a:t>
            </a:r>
            <a:r>
              <a:rPr lang="it-IT" sz="2000" b="1" dirty="0">
                <a:latin typeface="Garamond" pitchFamily="18" charset="0"/>
              </a:rPr>
              <a:t>. g-</a:t>
            </a:r>
            <a:r>
              <a:rPr lang="it-IT" sz="2000" b="1" i="1" dirty="0" err="1">
                <a:latin typeface="Garamond" pitchFamily="18" charset="0"/>
              </a:rPr>
              <a:t>sexies</a:t>
            </a:r>
            <a:r>
              <a:rPr lang="it-IT" sz="2000" dirty="0">
                <a:latin typeface="Garamond" pitchFamily="18" charset="0"/>
              </a:rPr>
              <a:t>, TUIR stabilisce che «</a:t>
            </a:r>
            <a:r>
              <a:rPr lang="it-IT" sz="2000" i="1" dirty="0">
                <a:latin typeface="Garamond" pitchFamily="18" charset="0"/>
              </a:rPr>
              <a:t>sono redditi di capitale … i redditi imputati al beneficiario di trust ai sensi dell’art. 73, comma 2, anche se non residenti</a:t>
            </a:r>
            <a:r>
              <a:rPr lang="it-IT" sz="2000" dirty="0">
                <a:latin typeface="Garamond" pitchFamily="18" charset="0"/>
              </a:rPr>
              <a:t>».</a:t>
            </a:r>
          </a:p>
        </p:txBody>
      </p:sp>
      <p:sp>
        <p:nvSpPr>
          <p:cNvPr id="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Appendice - Disciplina fiscale: imposte dirette</a:t>
            </a:r>
            <a:endParaRPr lang="it-IT" sz="3200" dirty="0">
              <a:latin typeface="Garamond" pitchFamily="18" charset="0"/>
            </a:endParaRPr>
          </a:p>
        </p:txBody>
      </p:sp>
      <p:cxnSp>
        <p:nvCxnSpPr>
          <p:cNvPr id="5" name="Connettore 1 4"/>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Segnaposto numero diapositiva 2"/>
          <p:cNvSpPr>
            <a:spLocks noGrp="1"/>
          </p:cNvSpPr>
          <p:nvPr>
            <p:ph type="sldNum" sz="quarter" idx="12"/>
          </p:nvPr>
        </p:nvSpPr>
        <p:spPr/>
        <p:txBody>
          <a:bodyPr/>
          <a:lstStyle/>
          <a:p>
            <a:pPr>
              <a:defRPr/>
            </a:pPr>
            <a:fld id="{CEA71E69-D7D0-41FC-AE7B-92F7428F5DCB}" type="slidenum">
              <a:rPr lang="it-IT" smtClean="0"/>
              <a:pPr>
                <a:defRPr/>
              </a:pPr>
              <a:t>30</a:t>
            </a:fld>
            <a:endParaRPr lang="it-IT"/>
          </a:p>
        </p:txBody>
      </p:sp>
    </p:spTree>
    <p:extLst>
      <p:ext uri="{BB962C8B-B14F-4D97-AF65-F5344CB8AC3E}">
        <p14:creationId xmlns:p14="http://schemas.microsoft.com/office/powerpoint/2010/main" val="260446863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457200" y="8461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it-IT" sz="3200" dirty="0">
              <a:latin typeface="Garamond" pitchFamily="18" charset="0"/>
            </a:endParaRPr>
          </a:p>
        </p:txBody>
      </p:sp>
      <p:sp>
        <p:nvSpPr>
          <p:cNvPr id="12291" name="Rectangle 3"/>
          <p:cNvSpPr>
            <a:spLocks noChangeArrowheads="1"/>
          </p:cNvSpPr>
          <p:nvPr/>
        </p:nvSpPr>
        <p:spPr bwMode="auto">
          <a:xfrm>
            <a:off x="459879" y="1916832"/>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defRPr/>
            </a:pPr>
            <a:r>
              <a:rPr lang="it-IT" sz="2000" dirty="0">
                <a:latin typeface="Garamond" pitchFamily="18" charset="0"/>
              </a:rPr>
              <a:t>Ai fini delle imposte sui redditi, occorre distinguere tra:</a:t>
            </a:r>
          </a:p>
          <a:p>
            <a:pPr algn="just" defTabSz="914400">
              <a:lnSpc>
                <a:spcPct val="90000"/>
              </a:lnSpc>
              <a:spcBef>
                <a:spcPct val="20000"/>
              </a:spcBef>
              <a:defRPr/>
            </a:pPr>
            <a:endParaRPr lang="it-IT" sz="2000" dirty="0">
              <a:latin typeface="Garamond" pitchFamily="18" charset="0"/>
            </a:endParaRPr>
          </a:p>
          <a:p>
            <a:pPr marL="342900" indent="-342900" algn="just" defTabSz="914400">
              <a:lnSpc>
                <a:spcPct val="90000"/>
              </a:lnSpc>
              <a:spcBef>
                <a:spcPct val="20000"/>
              </a:spcBef>
              <a:buFont typeface="Arial" charset="0"/>
              <a:buChar char="•"/>
              <a:defRPr/>
            </a:pPr>
            <a:r>
              <a:rPr lang="it-IT" sz="2000" dirty="0">
                <a:latin typeface="Garamond" pitchFamily="18" charset="0"/>
              </a:rPr>
              <a:t>trust con </a:t>
            </a:r>
            <a:r>
              <a:rPr lang="it-IT" sz="2000" u="sng" dirty="0">
                <a:latin typeface="Garamond" pitchFamily="18" charset="0"/>
              </a:rPr>
              <a:t>beneficiari individuati</a:t>
            </a:r>
            <a:r>
              <a:rPr lang="it-IT" sz="2000" dirty="0">
                <a:latin typeface="Garamond" pitchFamily="18" charset="0"/>
              </a:rPr>
              <a:t> (trust </a:t>
            </a:r>
            <a:r>
              <a:rPr lang="it-IT" sz="2000" b="1" dirty="0">
                <a:latin typeface="Garamond" pitchFamily="18" charset="0"/>
              </a:rPr>
              <a:t>trasparenti</a:t>
            </a:r>
            <a:r>
              <a:rPr lang="it-IT" sz="2000" dirty="0">
                <a:latin typeface="Garamond" pitchFamily="18" charset="0"/>
              </a:rPr>
              <a:t>) i cui redditi qualificati come “redditi di capitale” vengono imputati per trasparenza agli stessi.</a:t>
            </a:r>
          </a:p>
          <a:p>
            <a:pPr marL="342900" indent="-342900" algn="just" defTabSz="914400">
              <a:lnSpc>
                <a:spcPct val="90000"/>
              </a:lnSpc>
              <a:spcBef>
                <a:spcPct val="20000"/>
              </a:spcBef>
              <a:buFont typeface="Arial" charset="0"/>
              <a:buChar char="•"/>
              <a:defRPr/>
            </a:pPr>
            <a:endParaRPr lang="it-IT" sz="2000" dirty="0">
              <a:latin typeface="Garamond" pitchFamily="18" charset="0"/>
            </a:endParaRPr>
          </a:p>
          <a:p>
            <a:pPr marL="342900" indent="-342900" algn="just" defTabSz="914400">
              <a:lnSpc>
                <a:spcPct val="90000"/>
              </a:lnSpc>
              <a:spcBef>
                <a:spcPct val="20000"/>
              </a:spcBef>
              <a:buFont typeface="Arial" charset="0"/>
              <a:buChar char="•"/>
              <a:defRPr/>
            </a:pPr>
            <a:r>
              <a:rPr lang="it-IT" sz="2000" dirty="0">
                <a:latin typeface="Garamond" pitchFamily="18" charset="0"/>
              </a:rPr>
              <a:t>trust </a:t>
            </a:r>
            <a:r>
              <a:rPr lang="it-IT" sz="2000" u="sng" dirty="0">
                <a:latin typeface="Garamond" pitchFamily="18" charset="0"/>
              </a:rPr>
              <a:t>senza beneficiari individuati</a:t>
            </a:r>
            <a:r>
              <a:rPr lang="it-IT" sz="2000" dirty="0">
                <a:latin typeface="Garamond" pitchFamily="18" charset="0"/>
              </a:rPr>
              <a:t> (trust </a:t>
            </a:r>
            <a:r>
              <a:rPr lang="it-IT" sz="2000" b="1" dirty="0">
                <a:latin typeface="Garamond" pitchFamily="18" charset="0"/>
              </a:rPr>
              <a:t>opachi</a:t>
            </a:r>
            <a:r>
              <a:rPr lang="it-IT" sz="2000" dirty="0">
                <a:latin typeface="Garamond" pitchFamily="18" charset="0"/>
              </a:rPr>
              <a:t>) i cui redditi vengono tassati direttamente in capo al trust.</a:t>
            </a:r>
          </a:p>
          <a:p>
            <a:pPr algn="just" defTabSz="914400">
              <a:lnSpc>
                <a:spcPct val="90000"/>
              </a:lnSpc>
              <a:spcBef>
                <a:spcPct val="20000"/>
              </a:spcBef>
              <a:defRPr/>
            </a:pPr>
            <a:endParaRPr lang="it-IT" sz="2000" dirty="0">
              <a:latin typeface="Garamond" pitchFamily="18" charset="0"/>
            </a:endParaRPr>
          </a:p>
          <a:p>
            <a:pPr marL="342900" indent="-342900" algn="just" defTabSz="914400">
              <a:lnSpc>
                <a:spcPct val="90000"/>
              </a:lnSpc>
              <a:spcBef>
                <a:spcPct val="20000"/>
              </a:spcBef>
              <a:buFont typeface="Arial" charset="0"/>
              <a:buChar char="•"/>
              <a:defRPr/>
            </a:pPr>
            <a:r>
              <a:rPr lang="it-IT" sz="2000" u="sng" dirty="0" smtClean="0">
                <a:latin typeface="Garamond" pitchFamily="18" charset="0"/>
              </a:rPr>
              <a:t>trust </a:t>
            </a:r>
            <a:r>
              <a:rPr lang="it-IT" sz="2000" b="1" u="sng" dirty="0" smtClean="0">
                <a:latin typeface="Garamond" pitchFamily="18" charset="0"/>
              </a:rPr>
              <a:t>misto</a:t>
            </a:r>
            <a:r>
              <a:rPr lang="it-IT" sz="2000" dirty="0" smtClean="0">
                <a:latin typeface="Garamond" pitchFamily="18" charset="0"/>
              </a:rPr>
              <a:t> dove parte del </a:t>
            </a:r>
            <a:r>
              <a:rPr lang="it-IT" sz="2000" dirty="0">
                <a:latin typeface="Garamond" pitchFamily="18" charset="0"/>
              </a:rPr>
              <a:t>reddito </a:t>
            </a:r>
            <a:r>
              <a:rPr lang="it-IT" sz="2000" dirty="0" smtClean="0">
                <a:latin typeface="Garamond" pitchFamily="18" charset="0"/>
              </a:rPr>
              <a:t>è accantonata </a:t>
            </a:r>
            <a:r>
              <a:rPr lang="it-IT" sz="2000" dirty="0">
                <a:latin typeface="Garamond" pitchFamily="18" charset="0"/>
              </a:rPr>
              <a:t>a capitale </a:t>
            </a:r>
            <a:r>
              <a:rPr lang="it-IT" sz="2000" dirty="0" smtClean="0">
                <a:latin typeface="Garamond" pitchFamily="18" charset="0"/>
              </a:rPr>
              <a:t>(tassata in capo al trust) e </a:t>
            </a:r>
            <a:r>
              <a:rPr lang="it-IT" sz="2000" dirty="0">
                <a:latin typeface="Garamond" pitchFamily="18" charset="0"/>
              </a:rPr>
              <a:t>parte </a:t>
            </a:r>
            <a:r>
              <a:rPr lang="it-IT" sz="2000" dirty="0" smtClean="0">
                <a:latin typeface="Garamond" pitchFamily="18" charset="0"/>
              </a:rPr>
              <a:t>è attribuita </a:t>
            </a:r>
            <a:r>
              <a:rPr lang="it-IT" sz="2000" dirty="0">
                <a:latin typeface="Garamond" pitchFamily="18" charset="0"/>
              </a:rPr>
              <a:t>ai beneficiari </a:t>
            </a:r>
            <a:r>
              <a:rPr lang="it-IT" sz="2000" dirty="0" smtClean="0">
                <a:latin typeface="Garamond" pitchFamily="18" charset="0"/>
              </a:rPr>
              <a:t>(imputata ai beneficiari).</a:t>
            </a:r>
            <a:endParaRPr lang="it-IT" sz="2000" dirty="0">
              <a:latin typeface="Garamond" pitchFamily="18" charset="0"/>
            </a:endParaRPr>
          </a:p>
          <a:p>
            <a:pPr algn="just" defTabSz="914400">
              <a:lnSpc>
                <a:spcPct val="90000"/>
              </a:lnSpc>
              <a:spcBef>
                <a:spcPct val="20000"/>
              </a:spcBef>
              <a:defRPr/>
            </a:pPr>
            <a:endParaRPr lang="it-IT" sz="2000" i="1" dirty="0">
              <a:latin typeface="Calibri" pitchFamily="-65" charset="0"/>
            </a:endParaRPr>
          </a:p>
        </p:txBody>
      </p:sp>
      <p:sp>
        <p:nvSpPr>
          <p:cNvPr id="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Trust opaco e trasparente</a:t>
            </a:r>
            <a:endParaRPr lang="it-IT" sz="3200" dirty="0">
              <a:latin typeface="Garamond" pitchFamily="18" charset="0"/>
            </a:endParaRPr>
          </a:p>
        </p:txBody>
      </p:sp>
      <p:cxnSp>
        <p:nvCxnSpPr>
          <p:cNvPr id="5" name="Connettore 1 4"/>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Segnaposto numero diapositiva 2"/>
          <p:cNvSpPr>
            <a:spLocks noGrp="1"/>
          </p:cNvSpPr>
          <p:nvPr>
            <p:ph type="sldNum" sz="quarter" idx="12"/>
          </p:nvPr>
        </p:nvSpPr>
        <p:spPr/>
        <p:txBody>
          <a:bodyPr/>
          <a:lstStyle/>
          <a:p>
            <a:pPr>
              <a:defRPr/>
            </a:pPr>
            <a:fld id="{CEA71E69-D7D0-41FC-AE7B-92F7428F5DCB}" type="slidenum">
              <a:rPr lang="it-IT" smtClean="0"/>
              <a:pPr>
                <a:defRPr/>
              </a:pPr>
              <a:t>31</a:t>
            </a:fld>
            <a:endParaRPr lang="it-IT"/>
          </a:p>
        </p:txBody>
      </p:sp>
    </p:spTree>
    <p:extLst>
      <p:ext uri="{BB962C8B-B14F-4D97-AF65-F5344CB8AC3E}">
        <p14:creationId xmlns:p14="http://schemas.microsoft.com/office/powerpoint/2010/main" val="254923351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457200" y="1989138"/>
            <a:ext cx="8229600" cy="4533900"/>
          </a:xfrm>
          <a:prstGeom prst="rect">
            <a:avLst/>
          </a:prstGeom>
          <a:noFill/>
          <a:ln w="9525">
            <a:no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000" dirty="0">
                <a:latin typeface="Garamond" panose="02020404030301010803" pitchFamily="18" charset="0"/>
              </a:rPr>
              <a:t>La </a:t>
            </a:r>
            <a:r>
              <a:rPr lang="it-IT" sz="2000" b="1" dirty="0">
                <a:latin typeface="Garamond" pitchFamily="18" charset="0"/>
              </a:rPr>
              <a:t>Circolare Agenzia delle Entrate n. 48/E </a:t>
            </a:r>
            <a:r>
              <a:rPr lang="it-IT" sz="2000" dirty="0">
                <a:latin typeface="Garamond" pitchFamily="18" charset="0"/>
              </a:rPr>
              <a:t>del 6 agosto 2007 ha chiarito </a:t>
            </a:r>
            <a:r>
              <a:rPr lang="it-IT" sz="2000" dirty="0" smtClean="0">
                <a:latin typeface="Garamond" pitchFamily="18" charset="0"/>
              </a:rPr>
              <a:t>che: </a:t>
            </a:r>
          </a:p>
          <a:p>
            <a:pPr marL="342900" indent="-342900" algn="just" defTabSz="914400">
              <a:lnSpc>
                <a:spcPct val="90000"/>
              </a:lnSpc>
              <a:spcBef>
                <a:spcPct val="20000"/>
              </a:spcBef>
              <a:buFont typeface="Arial" charset="0"/>
              <a:buChar char="•"/>
            </a:pPr>
            <a:r>
              <a:rPr lang="it-IT" sz="2000" dirty="0" smtClean="0">
                <a:latin typeface="Garamond" pitchFamily="18" charset="0"/>
              </a:rPr>
              <a:t>«</a:t>
            </a:r>
            <a:r>
              <a:rPr lang="it-IT" sz="2000" i="1" dirty="0">
                <a:latin typeface="Garamond" pitchFamily="18" charset="0"/>
              </a:rPr>
              <a:t>per “</a:t>
            </a:r>
            <a:r>
              <a:rPr lang="it-IT" sz="2000" b="1" i="1" dirty="0">
                <a:latin typeface="Garamond" pitchFamily="18" charset="0"/>
              </a:rPr>
              <a:t>beneficiario individuato</a:t>
            </a:r>
            <a:r>
              <a:rPr lang="it-IT" sz="2000" i="1" dirty="0">
                <a:latin typeface="Garamond" pitchFamily="18" charset="0"/>
              </a:rPr>
              <a:t>” è da intendersi il beneficiario di “reddito individuato”, vale a dire il soggetto che esprime, rispetto a quel reddito, una </a:t>
            </a:r>
            <a:r>
              <a:rPr lang="it-IT" sz="2000" b="1" i="1" dirty="0">
                <a:latin typeface="Garamond" pitchFamily="18" charset="0"/>
              </a:rPr>
              <a:t>capacità contributiva attuale</a:t>
            </a:r>
            <a:r>
              <a:rPr lang="it-IT" sz="2000" i="1" dirty="0">
                <a:latin typeface="Garamond" pitchFamily="18" charset="0"/>
              </a:rPr>
              <a:t>. </a:t>
            </a:r>
            <a:endParaRPr lang="it-IT" sz="2000" i="1" dirty="0" smtClean="0">
              <a:latin typeface="Garamond" pitchFamily="18" charset="0"/>
            </a:endParaRPr>
          </a:p>
          <a:p>
            <a:pPr marL="342900" indent="-342900" algn="just" defTabSz="914400">
              <a:lnSpc>
                <a:spcPct val="90000"/>
              </a:lnSpc>
              <a:spcBef>
                <a:spcPct val="20000"/>
              </a:spcBef>
              <a:buFont typeface="Arial" charset="0"/>
              <a:buChar char="•"/>
            </a:pPr>
            <a:r>
              <a:rPr lang="it-IT" sz="2000" i="1" dirty="0" smtClean="0">
                <a:latin typeface="Garamond" pitchFamily="18" charset="0"/>
              </a:rPr>
              <a:t>E</a:t>
            </a:r>
            <a:r>
              <a:rPr lang="it-IT" sz="2000" i="1" dirty="0">
                <a:latin typeface="Garamond" pitchFamily="18" charset="0"/>
              </a:rPr>
              <a:t>’ necessario, quindi, che il beneficiario non solo sia puntualmente individuato, ma che risulti </a:t>
            </a:r>
            <a:r>
              <a:rPr lang="it-IT" sz="2000" b="1" i="1" dirty="0">
                <a:latin typeface="Garamond" pitchFamily="18" charset="0"/>
              </a:rPr>
              <a:t>titolare del diritto di pretendere dal trustee l’assegnazione di quella parte di reddito che gli viene imputata per trasparenza</a:t>
            </a:r>
            <a:r>
              <a:rPr lang="it-IT" sz="2000" i="1" dirty="0">
                <a:latin typeface="Garamond" pitchFamily="18" charset="0"/>
              </a:rPr>
              <a:t>. </a:t>
            </a:r>
            <a:endParaRPr lang="it-IT" sz="2000" i="1" dirty="0" smtClean="0">
              <a:latin typeface="Garamond" pitchFamily="18" charset="0"/>
            </a:endParaRPr>
          </a:p>
          <a:p>
            <a:pPr marL="342900" indent="-342900" algn="just" defTabSz="914400">
              <a:lnSpc>
                <a:spcPct val="90000"/>
              </a:lnSpc>
              <a:spcBef>
                <a:spcPct val="20000"/>
              </a:spcBef>
              <a:buFont typeface="Arial" charset="0"/>
              <a:buChar char="•"/>
            </a:pPr>
            <a:r>
              <a:rPr lang="it-IT" sz="2000" i="1" dirty="0" smtClean="0">
                <a:latin typeface="Garamond" pitchFamily="18" charset="0"/>
              </a:rPr>
              <a:t>Infatti</a:t>
            </a:r>
            <a:r>
              <a:rPr lang="it-IT" sz="2000" i="1" dirty="0">
                <a:latin typeface="Garamond" pitchFamily="18" charset="0"/>
              </a:rPr>
              <a:t>, a differenza dei soci delle società trasparenti, che possono autonomamente stabilire i criteri di distribuzione degli utili societari, i beneficiari di un trust non hanno alcun potere in ordine all’imputazione del reddito del trust, cui provvede unicamente il trustee sulla base dei criteri stabiliti dal disponente.</a:t>
            </a:r>
            <a:r>
              <a:rPr lang="it-IT" sz="2000" dirty="0">
                <a:latin typeface="Garamond" pitchFamily="18" charset="0"/>
              </a:rPr>
              <a:t>».</a:t>
            </a:r>
          </a:p>
          <a:p>
            <a:pPr marL="342900" indent="-342900" algn="just" defTabSz="914400">
              <a:lnSpc>
                <a:spcPct val="90000"/>
              </a:lnSpc>
              <a:spcBef>
                <a:spcPct val="20000"/>
              </a:spcBef>
              <a:buFont typeface="Arial" charset="0"/>
              <a:buChar char="•"/>
            </a:pPr>
            <a:endParaRPr lang="it-IT" sz="2000" dirty="0">
              <a:latin typeface="Garamond" pitchFamily="18" charset="0"/>
            </a:endParaRPr>
          </a:p>
          <a:p>
            <a:pPr marL="342900" indent="-342900" algn="just" defTabSz="914400">
              <a:lnSpc>
                <a:spcPct val="90000"/>
              </a:lnSpc>
              <a:spcBef>
                <a:spcPct val="20000"/>
              </a:spcBef>
              <a:buFont typeface="Arial" charset="0"/>
              <a:buChar char="•"/>
            </a:pPr>
            <a:endParaRPr lang="it-IT" sz="2000" dirty="0">
              <a:latin typeface="Garamond" pitchFamily="18" charset="0"/>
            </a:endParaRPr>
          </a:p>
          <a:p>
            <a:pPr marL="342900" indent="-342900" algn="just" defTabSz="914400">
              <a:lnSpc>
                <a:spcPct val="90000"/>
              </a:lnSpc>
              <a:spcBef>
                <a:spcPct val="20000"/>
              </a:spcBef>
              <a:buFont typeface="Arial" charset="0"/>
              <a:buChar char="•"/>
            </a:pPr>
            <a:endParaRPr lang="it-IT" sz="2000" dirty="0">
              <a:latin typeface="Garamond" pitchFamily="18" charset="0"/>
            </a:endParaRPr>
          </a:p>
        </p:txBody>
      </p:sp>
      <p:sp>
        <p:nvSpPr>
          <p:cNvPr id="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Trust opaco e trasparente (</a:t>
            </a:r>
            <a:r>
              <a:rPr lang="it-IT" sz="3200" i="1" dirty="0" smtClean="0">
                <a:latin typeface="Garamond" pitchFamily="18" charset="0"/>
              </a:rPr>
              <a:t>segue</a:t>
            </a:r>
            <a:r>
              <a:rPr lang="it-IT" sz="3200" dirty="0" smtClean="0">
                <a:latin typeface="Garamond" pitchFamily="18" charset="0"/>
              </a:rPr>
              <a:t>)</a:t>
            </a:r>
            <a:endParaRPr lang="it-IT" sz="3200" dirty="0">
              <a:latin typeface="Garamond" pitchFamily="18" charset="0"/>
            </a:endParaRPr>
          </a:p>
        </p:txBody>
      </p:sp>
      <p:cxnSp>
        <p:nvCxnSpPr>
          <p:cNvPr id="5" name="Connettore 1 4"/>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Segnaposto numero diapositiva 2"/>
          <p:cNvSpPr>
            <a:spLocks noGrp="1"/>
          </p:cNvSpPr>
          <p:nvPr>
            <p:ph type="sldNum" sz="quarter" idx="12"/>
          </p:nvPr>
        </p:nvSpPr>
        <p:spPr/>
        <p:txBody>
          <a:bodyPr/>
          <a:lstStyle/>
          <a:p>
            <a:pPr>
              <a:defRPr/>
            </a:pPr>
            <a:fld id="{CEA71E69-D7D0-41FC-AE7B-92F7428F5DCB}" type="slidenum">
              <a:rPr lang="it-IT" smtClean="0"/>
              <a:pPr>
                <a:defRPr/>
              </a:pPr>
              <a:t>32</a:t>
            </a:fld>
            <a:endParaRPr lang="it-IT"/>
          </a:p>
        </p:txBody>
      </p:sp>
    </p:spTree>
    <p:extLst>
      <p:ext uri="{BB962C8B-B14F-4D97-AF65-F5344CB8AC3E}">
        <p14:creationId xmlns:p14="http://schemas.microsoft.com/office/powerpoint/2010/main" val="56399437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457200" y="8461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it-IT" sz="3200" dirty="0">
              <a:latin typeface="Garamond" pitchFamily="18" charset="0"/>
            </a:endParaRPr>
          </a:p>
        </p:txBody>
      </p:sp>
      <p:sp>
        <p:nvSpPr>
          <p:cNvPr id="9219" name="Rectangle 3"/>
          <p:cNvSpPr>
            <a:spLocks noChangeArrowheads="1"/>
          </p:cNvSpPr>
          <p:nvPr/>
        </p:nvSpPr>
        <p:spPr bwMode="auto">
          <a:xfrm>
            <a:off x="449213" y="1638350"/>
            <a:ext cx="8229600" cy="45339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000" dirty="0">
                <a:latin typeface="Garamond" pitchFamily="18" charset="0"/>
              </a:rPr>
              <a:t>La </a:t>
            </a:r>
            <a:r>
              <a:rPr lang="it-IT" sz="2000" b="1" dirty="0" smtClean="0">
                <a:latin typeface="Garamond" pitchFamily="18" charset="0"/>
              </a:rPr>
              <a:t>Risoluzione </a:t>
            </a:r>
            <a:r>
              <a:rPr lang="it-IT" sz="2000" b="1" dirty="0">
                <a:latin typeface="Garamond" pitchFamily="18" charset="0"/>
              </a:rPr>
              <a:t>Agenzia delle Entrate n. 425/E </a:t>
            </a:r>
            <a:r>
              <a:rPr lang="it-IT" sz="2000" dirty="0">
                <a:latin typeface="Garamond" pitchFamily="18" charset="0"/>
              </a:rPr>
              <a:t>del 5 novembre 2008 ha chiarito </a:t>
            </a:r>
            <a:r>
              <a:rPr lang="it-IT" sz="2000" dirty="0" smtClean="0">
                <a:latin typeface="Garamond" pitchFamily="18" charset="0"/>
              </a:rPr>
              <a:t>che:</a:t>
            </a:r>
          </a:p>
          <a:p>
            <a:pPr marL="342900"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 </a:t>
            </a:r>
            <a:r>
              <a:rPr lang="it-IT" sz="2000" dirty="0">
                <a:latin typeface="Garamond" pitchFamily="18" charset="0"/>
              </a:rPr>
              <a:t>«</a:t>
            </a:r>
            <a:r>
              <a:rPr lang="it-IT" sz="2000" i="1" dirty="0">
                <a:latin typeface="Garamond" pitchFamily="18" charset="0"/>
              </a:rPr>
              <a:t>La riferibilità immediata dei redditi ai beneficiari – quale presupposto della tassazione per trasparenza - </a:t>
            </a:r>
            <a:r>
              <a:rPr lang="it-IT" sz="2000" b="1" i="1" dirty="0">
                <a:latin typeface="Garamond" pitchFamily="18" charset="0"/>
              </a:rPr>
              <a:t>esclude che vi sia discrezionalità alcuna </a:t>
            </a:r>
            <a:r>
              <a:rPr lang="it-IT" sz="2000" i="1" dirty="0">
                <a:latin typeface="Garamond" pitchFamily="18" charset="0"/>
              </a:rPr>
              <a:t>in capo al trustee in ordine sia alla individuazione dei beneficiari sia alla eventuale imputazione del reddito ai beneficiari stessi. </a:t>
            </a:r>
            <a:endParaRPr lang="it-IT" sz="2000" i="1" dirty="0" smtClean="0">
              <a:latin typeface="Garamond" pitchFamily="18" charset="0"/>
            </a:endParaRPr>
          </a:p>
          <a:p>
            <a:pPr marL="342900" indent="-342900" algn="just" defTabSz="914400">
              <a:lnSpc>
                <a:spcPct val="90000"/>
              </a:lnSpc>
              <a:spcBef>
                <a:spcPct val="20000"/>
              </a:spcBef>
              <a:buFont typeface="Arial" panose="020B0604020202020204" pitchFamily="34" charset="0"/>
              <a:buChar char="•"/>
            </a:pPr>
            <a:r>
              <a:rPr lang="it-IT" sz="2000" i="1" dirty="0" smtClean="0">
                <a:latin typeface="Garamond" pitchFamily="18" charset="0"/>
              </a:rPr>
              <a:t>In </a:t>
            </a:r>
            <a:r>
              <a:rPr lang="it-IT" sz="2000" i="1" dirty="0">
                <a:latin typeface="Garamond" pitchFamily="18" charset="0"/>
              </a:rPr>
              <a:t>sostanza, il diritto all’assegnazione del reddito deve nascere ab origine a favore di determinati beneficiari. Al contrario, se il trustee ha il potere di scegliere </a:t>
            </a:r>
            <a:r>
              <a:rPr lang="it-IT" sz="2000" b="1" i="1" dirty="0">
                <a:latin typeface="Garamond" pitchFamily="18" charset="0"/>
              </a:rPr>
              <a:t>se, quando, in che misura o a chi </a:t>
            </a:r>
            <a:r>
              <a:rPr lang="it-IT" sz="2000" i="1" dirty="0">
                <a:latin typeface="Garamond" pitchFamily="18" charset="0"/>
              </a:rPr>
              <a:t>attribuire il reddito del trust, tale discrezionalità fa venir meno l’automatismo che è il presupposto della imputazione per trasparenza, indipendentemente dalla effettiva percezione, in capo al beneficiario.</a:t>
            </a:r>
            <a:r>
              <a:rPr lang="it-IT" sz="2000" dirty="0">
                <a:latin typeface="Garamond" pitchFamily="18" charset="0"/>
              </a:rPr>
              <a:t>».</a:t>
            </a:r>
          </a:p>
          <a:p>
            <a:pPr marL="342900" indent="-342900" algn="just" defTabSz="914400">
              <a:lnSpc>
                <a:spcPct val="90000"/>
              </a:lnSpc>
              <a:spcBef>
                <a:spcPct val="20000"/>
              </a:spcBef>
              <a:buFont typeface="Arial" charset="0"/>
              <a:buChar char="•"/>
            </a:pPr>
            <a:r>
              <a:rPr lang="it-IT" sz="2000" dirty="0" smtClean="0">
                <a:latin typeface="Garamond" pitchFamily="18" charset="0"/>
              </a:rPr>
              <a:t>Pertanto</a:t>
            </a:r>
            <a:r>
              <a:rPr lang="it-IT" sz="2000" dirty="0">
                <a:latin typeface="Garamond" pitchFamily="18" charset="0"/>
              </a:rPr>
              <a:t>, un trust è opaco anche quando il disponente ha identificato una classe ben definita di beneficiari, lasciando però al trustee la facoltà di stabilire se, e in quale misura attribuire agli stessi il reddito del </a:t>
            </a:r>
            <a:r>
              <a:rPr lang="it-IT" sz="2000" dirty="0" smtClean="0">
                <a:latin typeface="Garamond" pitchFamily="18" charset="0"/>
              </a:rPr>
              <a:t>trust (</a:t>
            </a:r>
            <a:r>
              <a:rPr lang="it-IT" sz="2000" dirty="0" err="1" smtClean="0">
                <a:latin typeface="Garamond" pitchFamily="18" charset="0"/>
              </a:rPr>
              <a:t>exhaustive</a:t>
            </a:r>
            <a:r>
              <a:rPr lang="it-IT" sz="2000" dirty="0" smtClean="0">
                <a:latin typeface="Garamond" pitchFamily="18" charset="0"/>
              </a:rPr>
              <a:t> </a:t>
            </a:r>
            <a:r>
              <a:rPr lang="it-IT" sz="2000" dirty="0" err="1" smtClean="0">
                <a:latin typeface="Garamond" pitchFamily="18" charset="0"/>
              </a:rPr>
              <a:t>discretionary</a:t>
            </a:r>
            <a:r>
              <a:rPr lang="it-IT" sz="2000" dirty="0" smtClean="0">
                <a:latin typeface="Garamond" pitchFamily="18" charset="0"/>
              </a:rPr>
              <a:t> trust).</a:t>
            </a:r>
            <a:endParaRPr lang="it-IT" sz="2000" dirty="0">
              <a:latin typeface="Garamond" pitchFamily="18" charset="0"/>
            </a:endParaRPr>
          </a:p>
          <a:p>
            <a:pPr marL="342900" indent="-342900" algn="just" defTabSz="914400">
              <a:lnSpc>
                <a:spcPct val="90000"/>
              </a:lnSpc>
              <a:spcBef>
                <a:spcPct val="20000"/>
              </a:spcBef>
              <a:buFont typeface="Arial" charset="0"/>
              <a:buChar char="•"/>
            </a:pPr>
            <a:endParaRPr lang="it-IT" sz="2000" dirty="0">
              <a:latin typeface="Calibri" pitchFamily="-65" charset="0"/>
            </a:endParaRPr>
          </a:p>
          <a:p>
            <a:pPr marL="342900" indent="-342900" algn="just" defTabSz="914400">
              <a:lnSpc>
                <a:spcPct val="90000"/>
              </a:lnSpc>
              <a:spcBef>
                <a:spcPct val="20000"/>
              </a:spcBef>
              <a:buFont typeface="Arial" charset="0"/>
              <a:buChar char="•"/>
            </a:pPr>
            <a:endParaRPr lang="it-IT" sz="2000" dirty="0">
              <a:latin typeface="Calibri" pitchFamily="-65" charset="0"/>
            </a:endParaRPr>
          </a:p>
          <a:p>
            <a:pPr marL="342900" indent="-342900" algn="just" defTabSz="914400">
              <a:lnSpc>
                <a:spcPct val="90000"/>
              </a:lnSpc>
              <a:spcBef>
                <a:spcPct val="20000"/>
              </a:spcBef>
              <a:buFont typeface="Arial" charset="0"/>
              <a:buChar char="•"/>
            </a:pPr>
            <a:endParaRPr lang="it-IT" sz="2000" dirty="0">
              <a:latin typeface="Calibri" pitchFamily="-65" charset="0"/>
            </a:endParaRPr>
          </a:p>
        </p:txBody>
      </p:sp>
      <p:sp>
        <p:nvSpPr>
          <p:cNvPr id="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Trust opaco e trasparente (</a:t>
            </a:r>
            <a:r>
              <a:rPr lang="it-IT" sz="3200" i="1" dirty="0" smtClean="0">
                <a:latin typeface="Garamond" pitchFamily="18" charset="0"/>
              </a:rPr>
              <a:t>segue</a:t>
            </a:r>
            <a:r>
              <a:rPr lang="it-IT" sz="3200" dirty="0" smtClean="0">
                <a:latin typeface="Garamond" pitchFamily="18" charset="0"/>
              </a:rPr>
              <a:t>)</a:t>
            </a:r>
            <a:endParaRPr lang="it-IT" sz="3200" dirty="0">
              <a:latin typeface="Garamond" pitchFamily="18" charset="0"/>
            </a:endParaRPr>
          </a:p>
        </p:txBody>
      </p:sp>
      <p:cxnSp>
        <p:nvCxnSpPr>
          <p:cNvPr id="5" name="Connettore 1 4"/>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Segnaposto numero diapositiva 2"/>
          <p:cNvSpPr>
            <a:spLocks noGrp="1"/>
          </p:cNvSpPr>
          <p:nvPr>
            <p:ph type="sldNum" sz="quarter" idx="12"/>
          </p:nvPr>
        </p:nvSpPr>
        <p:spPr/>
        <p:txBody>
          <a:bodyPr/>
          <a:lstStyle/>
          <a:p>
            <a:pPr>
              <a:defRPr/>
            </a:pPr>
            <a:fld id="{CEA71E69-D7D0-41FC-AE7B-92F7428F5DCB}" type="slidenum">
              <a:rPr lang="it-IT" smtClean="0"/>
              <a:pPr>
                <a:defRPr/>
              </a:pPr>
              <a:t>33</a:t>
            </a:fld>
            <a:endParaRPr lang="it-IT"/>
          </a:p>
        </p:txBody>
      </p:sp>
    </p:spTree>
    <p:extLst>
      <p:ext uri="{BB962C8B-B14F-4D97-AF65-F5344CB8AC3E}">
        <p14:creationId xmlns:p14="http://schemas.microsoft.com/office/powerpoint/2010/main" val="302323620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457200" y="8461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it-IT" sz="3200" dirty="0">
              <a:latin typeface="Garamond" pitchFamily="18" charset="0"/>
            </a:endParaRPr>
          </a:p>
        </p:txBody>
      </p:sp>
      <p:sp>
        <p:nvSpPr>
          <p:cNvPr id="12291" name="Rectangle 3"/>
          <p:cNvSpPr>
            <a:spLocks noChangeArrowheads="1"/>
          </p:cNvSpPr>
          <p:nvPr/>
        </p:nvSpPr>
        <p:spPr bwMode="auto">
          <a:xfrm>
            <a:off x="457200" y="1556792"/>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defRPr/>
            </a:pPr>
            <a:r>
              <a:rPr lang="it-IT" sz="2000" dirty="0">
                <a:latin typeface="Garamond" pitchFamily="18" charset="0"/>
              </a:rPr>
              <a:t>La </a:t>
            </a:r>
            <a:r>
              <a:rPr lang="it-IT" sz="2000" b="1" dirty="0">
                <a:latin typeface="Garamond" pitchFamily="18" charset="0"/>
              </a:rPr>
              <a:t>Circolare Agenzia delle Entrate n. 61/E </a:t>
            </a:r>
            <a:r>
              <a:rPr lang="it-IT" sz="2000" dirty="0">
                <a:latin typeface="Garamond" pitchFamily="18" charset="0"/>
              </a:rPr>
              <a:t>del 27 dicembre 2010 ha chiarito </a:t>
            </a:r>
            <a:r>
              <a:rPr lang="it-IT" sz="2000" dirty="0" smtClean="0">
                <a:latin typeface="Garamond" pitchFamily="18" charset="0"/>
              </a:rPr>
              <a:t>che:</a:t>
            </a:r>
          </a:p>
          <a:p>
            <a:pPr marL="342900" indent="-342900" algn="just" defTabSz="914400">
              <a:lnSpc>
                <a:spcPct val="90000"/>
              </a:lnSpc>
              <a:spcBef>
                <a:spcPct val="20000"/>
              </a:spcBef>
              <a:buFont typeface="Arial" panose="020B0604020202020204" pitchFamily="34" charset="0"/>
              <a:buChar char="•"/>
              <a:defRPr/>
            </a:pPr>
            <a:r>
              <a:rPr lang="it-IT" sz="2000" dirty="0" smtClean="0">
                <a:latin typeface="Garamond" pitchFamily="18" charset="0"/>
              </a:rPr>
              <a:t> </a:t>
            </a:r>
            <a:r>
              <a:rPr lang="it-IT" sz="2000" dirty="0">
                <a:latin typeface="Garamond" pitchFamily="18" charset="0"/>
              </a:rPr>
              <a:t>«</a:t>
            </a:r>
            <a:r>
              <a:rPr lang="it-IT" sz="2000" i="1" dirty="0">
                <a:latin typeface="Garamond" pitchFamily="18" charset="0"/>
              </a:rPr>
              <a:t>Se, dunque, nell’atto costitutivo è fatta </a:t>
            </a:r>
            <a:r>
              <a:rPr lang="it-IT" sz="2000" b="1" i="1" dirty="0">
                <a:latin typeface="Garamond" pitchFamily="18" charset="0"/>
              </a:rPr>
              <a:t>espressa menzione nominativa dei beneficiari dei trust</a:t>
            </a:r>
            <a:r>
              <a:rPr lang="it-IT" sz="2000" i="1" dirty="0">
                <a:latin typeface="Garamond" pitchFamily="18" charset="0"/>
              </a:rPr>
              <a:t>, quest’ultimo assume ai fini delle imposte sui redditi la qualifica di </a:t>
            </a:r>
            <a:r>
              <a:rPr lang="it-IT" sz="2000" b="1" i="1" dirty="0">
                <a:latin typeface="Garamond" pitchFamily="18" charset="0"/>
              </a:rPr>
              <a:t>soggetto trasparente “per natura</a:t>
            </a:r>
            <a:r>
              <a:rPr lang="it-IT" sz="2000" i="1" dirty="0">
                <a:latin typeface="Garamond" pitchFamily="18" charset="0"/>
              </a:rPr>
              <a:t>”:</a:t>
            </a:r>
            <a:r>
              <a:rPr lang="it-IT" sz="2000" b="1" i="1" dirty="0">
                <a:latin typeface="Garamond" pitchFamily="18" charset="0"/>
              </a:rPr>
              <a:t> </a:t>
            </a:r>
            <a:r>
              <a:rPr lang="it-IT" sz="2000" i="1" dirty="0">
                <a:latin typeface="Garamond" pitchFamily="18" charset="0"/>
              </a:rPr>
              <a:t>in tal caso, infatti, il trust configura un soggetto trasparente </a:t>
            </a:r>
            <a:r>
              <a:rPr lang="it-IT" sz="2000" b="1" i="1" dirty="0">
                <a:latin typeface="Garamond" pitchFamily="18" charset="0"/>
              </a:rPr>
              <a:t>ex se</a:t>
            </a:r>
            <a:r>
              <a:rPr lang="it-IT" sz="2000" i="1" dirty="0">
                <a:latin typeface="Garamond" pitchFamily="18" charset="0"/>
              </a:rPr>
              <a:t>,</a:t>
            </a:r>
            <a:r>
              <a:rPr lang="it-IT" sz="2000" b="1" i="1" dirty="0">
                <a:latin typeface="Garamond" pitchFamily="18" charset="0"/>
              </a:rPr>
              <a:t> </a:t>
            </a:r>
            <a:r>
              <a:rPr lang="it-IT" sz="2000" i="1" dirty="0">
                <a:latin typeface="Garamond" pitchFamily="18" charset="0"/>
              </a:rPr>
              <a:t>non rendendosi necessaria alcuna opzione in proposito da parte dello stesso e dei relativi beneficiari.</a:t>
            </a:r>
            <a:r>
              <a:rPr lang="it-IT" sz="2000" dirty="0">
                <a:latin typeface="Garamond" pitchFamily="18" charset="0"/>
              </a:rPr>
              <a:t>».</a:t>
            </a:r>
          </a:p>
          <a:p>
            <a:pPr algn="just" defTabSz="914400">
              <a:lnSpc>
                <a:spcPct val="90000"/>
              </a:lnSpc>
              <a:spcBef>
                <a:spcPct val="20000"/>
              </a:spcBef>
              <a:defRPr/>
            </a:pPr>
            <a:r>
              <a:rPr lang="it-IT" sz="2000" dirty="0" smtClean="0">
                <a:latin typeface="Garamond" pitchFamily="18" charset="0"/>
              </a:rPr>
              <a:t>Tale </a:t>
            </a:r>
            <a:r>
              <a:rPr lang="it-IT" sz="2000" dirty="0">
                <a:latin typeface="Garamond" pitchFamily="18" charset="0"/>
              </a:rPr>
              <a:t>chiarimento deve essere tuttavia coordinato con un passaggio precedente della medesima Circolare ai sensi del quale </a:t>
            </a:r>
            <a:endParaRPr lang="it-IT" sz="2000" dirty="0" smtClean="0">
              <a:latin typeface="Garamond" pitchFamily="18" charset="0"/>
            </a:endParaRPr>
          </a:p>
          <a:p>
            <a:pPr marL="342900" indent="-342900" algn="just" defTabSz="914400">
              <a:lnSpc>
                <a:spcPct val="90000"/>
              </a:lnSpc>
              <a:spcBef>
                <a:spcPct val="20000"/>
              </a:spcBef>
              <a:buFont typeface="Arial" charset="0"/>
              <a:buChar char="•"/>
              <a:defRPr/>
            </a:pPr>
            <a:r>
              <a:rPr lang="it-IT" sz="2000" dirty="0" smtClean="0">
                <a:latin typeface="Garamond" pitchFamily="18" charset="0"/>
              </a:rPr>
              <a:t>«</a:t>
            </a:r>
            <a:r>
              <a:rPr lang="it-IT" sz="2000" i="1" dirty="0">
                <a:latin typeface="Garamond" pitchFamily="18" charset="0"/>
              </a:rPr>
              <a:t>per beneficiario individuato deve intendersi il beneficiario di reddito individuato, vale a dire un soggetto che esprima, rispetto a quel reddito, una capacità contributiva attuale. E’ necessario, quindi, che il beneficiario non solo sia puntualmente individuato, ma che risulti titolare del diritto di pretendere dal trustee il pagamento di quella parte di reddito che gli viene imputata.</a:t>
            </a:r>
            <a:r>
              <a:rPr lang="it-IT" sz="2000" dirty="0">
                <a:latin typeface="Garamond" pitchFamily="18" charset="0"/>
              </a:rPr>
              <a:t>»</a:t>
            </a:r>
          </a:p>
          <a:p>
            <a:pPr algn="just" defTabSz="914400">
              <a:lnSpc>
                <a:spcPct val="90000"/>
              </a:lnSpc>
              <a:spcBef>
                <a:spcPct val="20000"/>
              </a:spcBef>
              <a:defRPr/>
            </a:pPr>
            <a:endParaRPr lang="it-IT" sz="2000" dirty="0">
              <a:latin typeface="Calibri" pitchFamily="-65" charset="0"/>
            </a:endParaRPr>
          </a:p>
          <a:p>
            <a:pPr marL="342900" indent="-342900" algn="just" defTabSz="914400">
              <a:lnSpc>
                <a:spcPct val="90000"/>
              </a:lnSpc>
              <a:spcBef>
                <a:spcPct val="20000"/>
              </a:spcBef>
              <a:buFont typeface="Arial" charset="0"/>
              <a:buChar char="•"/>
              <a:defRPr/>
            </a:pPr>
            <a:endParaRPr lang="it-IT" sz="2000" dirty="0">
              <a:latin typeface="Calibri" pitchFamily="-65" charset="0"/>
            </a:endParaRPr>
          </a:p>
        </p:txBody>
      </p:sp>
      <p:sp>
        <p:nvSpPr>
          <p:cNvPr id="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Trust opaco e trasparente (</a:t>
            </a:r>
            <a:r>
              <a:rPr lang="it-IT" sz="3200" i="1" dirty="0" smtClean="0">
                <a:latin typeface="Garamond" pitchFamily="18" charset="0"/>
              </a:rPr>
              <a:t>segue</a:t>
            </a:r>
            <a:r>
              <a:rPr lang="it-IT" sz="3200" dirty="0" smtClean="0">
                <a:latin typeface="Garamond" pitchFamily="18" charset="0"/>
              </a:rPr>
              <a:t>)</a:t>
            </a:r>
            <a:endParaRPr lang="it-IT" sz="3200" dirty="0">
              <a:latin typeface="Garamond" pitchFamily="18" charset="0"/>
            </a:endParaRPr>
          </a:p>
        </p:txBody>
      </p:sp>
      <p:cxnSp>
        <p:nvCxnSpPr>
          <p:cNvPr id="5" name="Connettore 1 4"/>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Segnaposto numero diapositiva 2"/>
          <p:cNvSpPr>
            <a:spLocks noGrp="1"/>
          </p:cNvSpPr>
          <p:nvPr>
            <p:ph type="sldNum" sz="quarter" idx="12"/>
          </p:nvPr>
        </p:nvSpPr>
        <p:spPr/>
        <p:txBody>
          <a:bodyPr/>
          <a:lstStyle/>
          <a:p>
            <a:pPr>
              <a:defRPr/>
            </a:pPr>
            <a:fld id="{CEA71E69-D7D0-41FC-AE7B-92F7428F5DCB}" type="slidenum">
              <a:rPr lang="it-IT" smtClean="0"/>
              <a:pPr>
                <a:defRPr/>
              </a:pPr>
              <a:t>34</a:t>
            </a:fld>
            <a:endParaRPr lang="it-IT"/>
          </a:p>
        </p:txBody>
      </p:sp>
    </p:spTree>
    <p:extLst>
      <p:ext uri="{BB962C8B-B14F-4D97-AF65-F5344CB8AC3E}">
        <p14:creationId xmlns:p14="http://schemas.microsoft.com/office/powerpoint/2010/main" val="343310645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457200" y="8461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it-IT" sz="3200" dirty="0">
              <a:latin typeface="Garamond" pitchFamily="18" charset="0"/>
            </a:endParaRPr>
          </a:p>
        </p:txBody>
      </p:sp>
      <p:sp>
        <p:nvSpPr>
          <p:cNvPr id="12291" name="Rectangle 3"/>
          <p:cNvSpPr>
            <a:spLocks noChangeArrowheads="1"/>
          </p:cNvSpPr>
          <p:nvPr/>
        </p:nvSpPr>
        <p:spPr bwMode="auto">
          <a:xfrm>
            <a:off x="457200" y="1989138"/>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defRPr/>
            </a:pPr>
            <a:r>
              <a:rPr lang="it-IT" sz="2000" dirty="0">
                <a:latin typeface="Garamond" pitchFamily="18" charset="0"/>
              </a:rPr>
              <a:t>La </a:t>
            </a:r>
            <a:r>
              <a:rPr lang="it-IT" sz="2000" b="1" dirty="0">
                <a:latin typeface="Garamond" pitchFamily="18" charset="0"/>
              </a:rPr>
              <a:t>Risoluzione Agenzia delle Entrate n. 4/E</a:t>
            </a:r>
            <a:r>
              <a:rPr lang="it-IT" sz="2000" dirty="0">
                <a:latin typeface="Garamond" pitchFamily="18" charset="0"/>
              </a:rPr>
              <a:t> del 4 gennaio 2008 ha chiarito </a:t>
            </a:r>
            <a:r>
              <a:rPr lang="it-IT" sz="2000" dirty="0" smtClean="0">
                <a:latin typeface="Garamond" pitchFamily="18" charset="0"/>
              </a:rPr>
              <a:t>che:</a:t>
            </a:r>
          </a:p>
          <a:p>
            <a:pPr marL="285750" indent="-285750" algn="just" defTabSz="914400">
              <a:lnSpc>
                <a:spcPct val="90000"/>
              </a:lnSpc>
              <a:spcBef>
                <a:spcPct val="20000"/>
              </a:spcBef>
              <a:buFont typeface="Arial" panose="020B0604020202020204" pitchFamily="34" charset="0"/>
              <a:buChar char="•"/>
              <a:defRPr/>
            </a:pPr>
            <a:r>
              <a:rPr lang="it-IT" sz="2000" dirty="0" smtClean="0">
                <a:latin typeface="Garamond" pitchFamily="18" charset="0"/>
              </a:rPr>
              <a:t> </a:t>
            </a:r>
            <a:r>
              <a:rPr lang="it-IT" sz="2000" dirty="0">
                <a:latin typeface="Garamond" pitchFamily="18" charset="0"/>
              </a:rPr>
              <a:t>«benché nell’atto istitutivo del Trust vengano indicati quali “</a:t>
            </a:r>
            <a:r>
              <a:rPr lang="it-IT" sz="2000" i="1" dirty="0">
                <a:latin typeface="Garamond" pitchFamily="18" charset="0"/>
              </a:rPr>
              <a:t>beneficiari immediati la massa dei creditori del Concordato”, tali soggetti non corrispondono ai “beneficiari individuati” di cui all’articolo 73, comma 2 del TUIR.</a:t>
            </a:r>
            <a:r>
              <a:rPr lang="it-IT" sz="2000" dirty="0">
                <a:latin typeface="Garamond" pitchFamily="18" charset="0"/>
              </a:rPr>
              <a:t>». </a:t>
            </a:r>
          </a:p>
          <a:p>
            <a:pPr marL="342900" indent="-342900" algn="just" defTabSz="914400">
              <a:lnSpc>
                <a:spcPct val="90000"/>
              </a:lnSpc>
              <a:spcBef>
                <a:spcPct val="20000"/>
              </a:spcBef>
              <a:buFont typeface="Arial" charset="0"/>
              <a:buChar char="•"/>
              <a:defRPr/>
            </a:pPr>
            <a:r>
              <a:rPr lang="it-IT" sz="2000" dirty="0">
                <a:latin typeface="Garamond" pitchFamily="18" charset="0"/>
              </a:rPr>
              <a:t>i</a:t>
            </a:r>
            <a:r>
              <a:rPr lang="it-IT" sz="2000" dirty="0" smtClean="0">
                <a:latin typeface="Garamond" pitchFamily="18" charset="0"/>
              </a:rPr>
              <a:t>n </a:t>
            </a:r>
            <a:r>
              <a:rPr lang="it-IT" sz="2000" dirty="0">
                <a:latin typeface="Garamond" pitchFamily="18" charset="0"/>
              </a:rPr>
              <a:t>tal caso, infatti, la massa dei creditori del concordato non potrebbe pretendere dal trustee alcunché, fino a quando il concordato preventivo non si è concluso.</a:t>
            </a:r>
          </a:p>
          <a:p>
            <a:pPr algn="just" defTabSz="914400">
              <a:lnSpc>
                <a:spcPct val="90000"/>
              </a:lnSpc>
              <a:spcBef>
                <a:spcPct val="20000"/>
              </a:spcBef>
              <a:defRPr/>
            </a:pPr>
            <a:endParaRPr lang="it-IT" sz="2000" dirty="0">
              <a:latin typeface="Calibri" pitchFamily="-65" charset="0"/>
            </a:endParaRPr>
          </a:p>
          <a:p>
            <a:pPr marL="342900" indent="-342900" algn="just" defTabSz="914400">
              <a:lnSpc>
                <a:spcPct val="90000"/>
              </a:lnSpc>
              <a:spcBef>
                <a:spcPct val="20000"/>
              </a:spcBef>
              <a:buFont typeface="Arial" charset="0"/>
              <a:buChar char="•"/>
              <a:defRPr/>
            </a:pPr>
            <a:endParaRPr lang="it-IT" sz="2000" dirty="0">
              <a:latin typeface="Calibri" pitchFamily="-65" charset="0"/>
            </a:endParaRPr>
          </a:p>
        </p:txBody>
      </p:sp>
      <p:sp>
        <p:nvSpPr>
          <p:cNvPr id="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Trust opaco e trasparente (</a:t>
            </a:r>
            <a:r>
              <a:rPr lang="it-IT" sz="3200" i="1" dirty="0" smtClean="0">
                <a:latin typeface="Garamond" pitchFamily="18" charset="0"/>
              </a:rPr>
              <a:t>segue</a:t>
            </a:r>
            <a:r>
              <a:rPr lang="it-IT" sz="3200" dirty="0" smtClean="0">
                <a:latin typeface="Garamond" pitchFamily="18" charset="0"/>
              </a:rPr>
              <a:t>)</a:t>
            </a:r>
            <a:endParaRPr lang="it-IT" sz="3200" dirty="0">
              <a:latin typeface="Garamond" pitchFamily="18" charset="0"/>
            </a:endParaRPr>
          </a:p>
        </p:txBody>
      </p:sp>
      <p:cxnSp>
        <p:nvCxnSpPr>
          <p:cNvPr id="5" name="Connettore 1 4"/>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Segnaposto numero diapositiva 2"/>
          <p:cNvSpPr>
            <a:spLocks noGrp="1"/>
          </p:cNvSpPr>
          <p:nvPr>
            <p:ph type="sldNum" sz="quarter" idx="12"/>
          </p:nvPr>
        </p:nvSpPr>
        <p:spPr/>
        <p:txBody>
          <a:bodyPr/>
          <a:lstStyle/>
          <a:p>
            <a:pPr>
              <a:defRPr/>
            </a:pPr>
            <a:fld id="{CEA71E69-D7D0-41FC-AE7B-92F7428F5DCB}" type="slidenum">
              <a:rPr lang="it-IT" smtClean="0"/>
              <a:pPr>
                <a:defRPr/>
              </a:pPr>
              <a:t>35</a:t>
            </a:fld>
            <a:endParaRPr lang="it-IT"/>
          </a:p>
        </p:txBody>
      </p:sp>
    </p:spTree>
    <p:extLst>
      <p:ext uri="{BB962C8B-B14F-4D97-AF65-F5344CB8AC3E}">
        <p14:creationId xmlns:p14="http://schemas.microsoft.com/office/powerpoint/2010/main" val="357613112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457200" y="8461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it-IT" sz="3200" dirty="0">
              <a:latin typeface="Garamond" pitchFamily="18" charset="0"/>
            </a:endParaRPr>
          </a:p>
        </p:txBody>
      </p:sp>
      <p:sp>
        <p:nvSpPr>
          <p:cNvPr id="12291" name="Rectangle 3"/>
          <p:cNvSpPr>
            <a:spLocks noChangeArrowheads="1"/>
          </p:cNvSpPr>
          <p:nvPr/>
        </p:nvSpPr>
        <p:spPr bwMode="auto">
          <a:xfrm>
            <a:off x="457200" y="1700808"/>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defTabSz="914400">
              <a:lnSpc>
                <a:spcPct val="90000"/>
              </a:lnSpc>
              <a:spcBef>
                <a:spcPct val="20000"/>
              </a:spcBef>
            </a:pPr>
            <a:r>
              <a:rPr lang="it-IT" sz="2000" dirty="0" smtClean="0">
                <a:latin typeface="Garamond" pitchFamily="18" charset="0"/>
              </a:rPr>
              <a:t>In conclusione </a:t>
            </a:r>
            <a:r>
              <a:rPr lang="it-IT" sz="2000" b="1" dirty="0" smtClean="0">
                <a:latin typeface="Garamond" pitchFamily="18" charset="0"/>
              </a:rPr>
              <a:t>ai fini fiscali </a:t>
            </a:r>
            <a:r>
              <a:rPr lang="it-IT" sz="2000" dirty="0">
                <a:latin typeface="Garamond" pitchFamily="18" charset="0"/>
              </a:rPr>
              <a:t>ci sono due differenti tipologie di trust</a:t>
            </a:r>
            <a:r>
              <a:rPr lang="it-IT" sz="2000" dirty="0" smtClean="0">
                <a:latin typeface="Garamond" pitchFamily="18" charset="0"/>
              </a:rPr>
              <a:t>:</a:t>
            </a:r>
            <a:endParaRPr lang="it-IT" sz="2000" dirty="0">
              <a:latin typeface="Garamond" pitchFamily="18" charset="0"/>
            </a:endParaRPr>
          </a:p>
          <a:p>
            <a:pPr algn="just" defTabSz="914400">
              <a:lnSpc>
                <a:spcPct val="90000"/>
              </a:lnSpc>
              <a:spcBef>
                <a:spcPct val="20000"/>
              </a:spcBef>
            </a:pPr>
            <a:endParaRPr lang="it-IT" sz="2000" dirty="0">
              <a:latin typeface="Garamond" pitchFamily="18" charset="0"/>
            </a:endParaRPr>
          </a:p>
          <a:p>
            <a:pPr algn="just" defTabSz="914400">
              <a:lnSpc>
                <a:spcPct val="90000"/>
              </a:lnSpc>
              <a:spcBef>
                <a:spcPct val="20000"/>
              </a:spcBef>
            </a:pPr>
            <a:r>
              <a:rPr lang="it-IT" sz="2000" b="1" dirty="0">
                <a:latin typeface="Garamond" pitchFamily="18" charset="0"/>
              </a:rPr>
              <a:t>T</a:t>
            </a:r>
            <a:r>
              <a:rPr lang="it-IT" sz="2000" b="1" dirty="0" smtClean="0">
                <a:latin typeface="Garamond" pitchFamily="18" charset="0"/>
              </a:rPr>
              <a:t>rust opachi</a:t>
            </a:r>
          </a:p>
          <a:p>
            <a:pPr marL="800100" lvl="1" indent="-342900" algn="just" defTabSz="914400">
              <a:lnSpc>
                <a:spcPct val="90000"/>
              </a:lnSpc>
              <a:spcBef>
                <a:spcPct val="20000"/>
              </a:spcBef>
              <a:buFont typeface="Arial" charset="0"/>
              <a:buChar char="•"/>
            </a:pPr>
            <a:r>
              <a:rPr lang="it-IT" sz="2000" dirty="0" smtClean="0">
                <a:latin typeface="Garamond" pitchFamily="18" charset="0"/>
              </a:rPr>
              <a:t>non </a:t>
            </a:r>
            <a:r>
              <a:rPr lang="it-IT" sz="2000" dirty="0">
                <a:latin typeface="Garamond" pitchFamily="18" charset="0"/>
              </a:rPr>
              <a:t>vi sono beneficiari;</a:t>
            </a:r>
          </a:p>
          <a:p>
            <a:pPr marL="800100" lvl="1" indent="-342900" algn="just" defTabSz="914400">
              <a:lnSpc>
                <a:spcPct val="90000"/>
              </a:lnSpc>
              <a:spcBef>
                <a:spcPct val="20000"/>
              </a:spcBef>
              <a:buFont typeface="Arial" charset="0"/>
              <a:buChar char="•"/>
            </a:pPr>
            <a:r>
              <a:rPr lang="it-IT" sz="2000" dirty="0">
                <a:latin typeface="Garamond" pitchFamily="18" charset="0"/>
              </a:rPr>
              <a:t>i beneficiari sono individuabili ma non individuati;</a:t>
            </a:r>
          </a:p>
          <a:p>
            <a:pPr marL="800100" lvl="1" indent="-342900" algn="just" defTabSz="914400">
              <a:lnSpc>
                <a:spcPct val="90000"/>
              </a:lnSpc>
              <a:spcBef>
                <a:spcPct val="20000"/>
              </a:spcBef>
              <a:buFont typeface="Arial" charset="0"/>
              <a:buChar char="•"/>
            </a:pPr>
            <a:r>
              <a:rPr lang="it-IT" sz="2000" dirty="0">
                <a:latin typeface="Garamond" pitchFamily="18" charset="0"/>
              </a:rPr>
              <a:t>i beneficiari sono individuati ma, in base alle </a:t>
            </a:r>
            <a:r>
              <a:rPr lang="it-IT" sz="2000" dirty="0" smtClean="0">
                <a:latin typeface="Garamond" pitchFamily="18" charset="0"/>
              </a:rPr>
              <a:t>clausole, </a:t>
            </a:r>
            <a:r>
              <a:rPr lang="it-IT" sz="2000" dirty="0">
                <a:latin typeface="Garamond" pitchFamily="18" charset="0"/>
              </a:rPr>
              <a:t>hanno diritto al reddito a determinate condizioni o un momento successivo</a:t>
            </a:r>
            <a:r>
              <a:rPr lang="it-IT" sz="2000" dirty="0" smtClean="0">
                <a:latin typeface="Garamond" pitchFamily="18" charset="0"/>
              </a:rPr>
              <a:t>.</a:t>
            </a:r>
          </a:p>
          <a:p>
            <a:pPr algn="just" defTabSz="914400">
              <a:lnSpc>
                <a:spcPct val="90000"/>
              </a:lnSpc>
              <a:spcBef>
                <a:spcPct val="20000"/>
              </a:spcBef>
            </a:pPr>
            <a:endParaRPr lang="it-IT" sz="2000" b="1" dirty="0">
              <a:latin typeface="Garamond" pitchFamily="18" charset="0"/>
            </a:endParaRPr>
          </a:p>
          <a:p>
            <a:pPr algn="just" defTabSz="914400">
              <a:lnSpc>
                <a:spcPct val="90000"/>
              </a:lnSpc>
              <a:spcBef>
                <a:spcPct val="20000"/>
              </a:spcBef>
            </a:pPr>
            <a:r>
              <a:rPr lang="it-IT" sz="2000" b="1" dirty="0" smtClean="0">
                <a:latin typeface="Garamond" pitchFamily="18" charset="0"/>
              </a:rPr>
              <a:t>Trust trasparenti</a:t>
            </a:r>
            <a:endParaRPr lang="it-IT" sz="2000" b="1" dirty="0">
              <a:latin typeface="Garamond" pitchFamily="18" charset="0"/>
            </a:endParaRPr>
          </a:p>
          <a:p>
            <a:pPr marL="809625" indent="-361950" algn="just" defTabSz="914400">
              <a:lnSpc>
                <a:spcPct val="90000"/>
              </a:lnSpc>
              <a:spcBef>
                <a:spcPct val="20000"/>
              </a:spcBef>
              <a:buFont typeface="Arial" charset="0"/>
              <a:buChar char="•"/>
            </a:pPr>
            <a:r>
              <a:rPr lang="it-IT" sz="2000" dirty="0" smtClean="0">
                <a:latin typeface="Garamond" pitchFamily="18" charset="0"/>
              </a:rPr>
              <a:t>il beneficiario è individuato </a:t>
            </a:r>
          </a:p>
          <a:p>
            <a:pPr marL="809625" indent="-361950" algn="just" defTabSz="914400">
              <a:lnSpc>
                <a:spcPct val="90000"/>
              </a:lnSpc>
              <a:spcBef>
                <a:spcPct val="20000"/>
              </a:spcBef>
              <a:buFont typeface="Arial" charset="0"/>
              <a:buChar char="•"/>
            </a:pPr>
            <a:r>
              <a:rPr lang="it-IT" sz="2000" dirty="0">
                <a:latin typeface="Garamond" pitchFamily="18" charset="0"/>
              </a:rPr>
              <a:t>i</a:t>
            </a:r>
            <a:r>
              <a:rPr lang="it-IT" sz="2000" dirty="0" smtClean="0">
                <a:latin typeface="Garamond" pitchFamily="18" charset="0"/>
              </a:rPr>
              <a:t>l beneficiario ha diritto alla </a:t>
            </a:r>
            <a:r>
              <a:rPr lang="it-IT" sz="2000" dirty="0">
                <a:latin typeface="Garamond" pitchFamily="18" charset="0"/>
              </a:rPr>
              <a:t>distribuzione del reddito</a:t>
            </a:r>
            <a:r>
              <a:rPr lang="it-IT" sz="2000" dirty="0" smtClean="0">
                <a:latin typeface="Garamond" pitchFamily="18" charset="0"/>
              </a:rPr>
              <a:t>.</a:t>
            </a:r>
          </a:p>
          <a:p>
            <a:pPr marL="809625" indent="-361950" algn="just" defTabSz="914400">
              <a:lnSpc>
                <a:spcPct val="90000"/>
              </a:lnSpc>
              <a:spcBef>
                <a:spcPct val="20000"/>
              </a:spcBef>
              <a:buFont typeface="Arial" charset="0"/>
              <a:buChar char="•"/>
            </a:pPr>
            <a:r>
              <a:rPr lang="it-IT" sz="2000" dirty="0">
                <a:latin typeface="Garamond" pitchFamily="18" charset="0"/>
              </a:rPr>
              <a:t>i</a:t>
            </a:r>
            <a:r>
              <a:rPr lang="it-IT" sz="2000" dirty="0" smtClean="0">
                <a:latin typeface="Garamond" pitchFamily="18" charset="0"/>
              </a:rPr>
              <a:t>l trustee non ha discrezionalità alcuna.</a:t>
            </a:r>
            <a:endParaRPr lang="it-IT" sz="2000" dirty="0">
              <a:latin typeface="Garamond" pitchFamily="18" charset="0"/>
            </a:endParaRPr>
          </a:p>
        </p:txBody>
      </p:sp>
      <p:sp>
        <p:nvSpPr>
          <p:cNvPr id="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Trust opaco e trasparente (</a:t>
            </a:r>
            <a:r>
              <a:rPr lang="it-IT" sz="3200" i="1" dirty="0" smtClean="0">
                <a:latin typeface="Garamond" pitchFamily="18" charset="0"/>
              </a:rPr>
              <a:t>segue</a:t>
            </a:r>
            <a:r>
              <a:rPr lang="it-IT" sz="3200" dirty="0" smtClean="0">
                <a:latin typeface="Garamond" pitchFamily="18" charset="0"/>
              </a:rPr>
              <a:t>)</a:t>
            </a:r>
            <a:endParaRPr lang="it-IT" sz="3200" dirty="0">
              <a:latin typeface="Garamond" pitchFamily="18" charset="0"/>
            </a:endParaRPr>
          </a:p>
        </p:txBody>
      </p:sp>
      <p:cxnSp>
        <p:nvCxnSpPr>
          <p:cNvPr id="5" name="Connettore 1 4"/>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Segnaposto numero diapositiva 2"/>
          <p:cNvSpPr>
            <a:spLocks noGrp="1"/>
          </p:cNvSpPr>
          <p:nvPr>
            <p:ph type="sldNum" sz="quarter" idx="12"/>
          </p:nvPr>
        </p:nvSpPr>
        <p:spPr/>
        <p:txBody>
          <a:bodyPr/>
          <a:lstStyle/>
          <a:p>
            <a:pPr>
              <a:defRPr/>
            </a:pPr>
            <a:fld id="{CEA71E69-D7D0-41FC-AE7B-92F7428F5DCB}" type="slidenum">
              <a:rPr lang="it-IT" smtClean="0"/>
              <a:pPr>
                <a:defRPr/>
              </a:pPr>
              <a:t>36</a:t>
            </a:fld>
            <a:endParaRPr lang="it-IT"/>
          </a:p>
        </p:txBody>
      </p:sp>
    </p:spTree>
    <p:extLst>
      <p:ext uri="{BB962C8B-B14F-4D97-AF65-F5344CB8AC3E}">
        <p14:creationId xmlns:p14="http://schemas.microsoft.com/office/powerpoint/2010/main" val="192471088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4222" y="274638"/>
            <a:ext cx="8424863"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it-IT" sz="3200" dirty="0" smtClean="0">
                <a:latin typeface="Garamond" pitchFamily="18" charset="0"/>
              </a:rPr>
              <a:t>Trust-holding: tassazione indiretta</a:t>
            </a:r>
            <a:endParaRPr lang="it-IT" sz="3200" dirty="0">
              <a:latin typeface="Garamond" pitchFamily="18" charset="0"/>
            </a:endParaRPr>
          </a:p>
        </p:txBody>
      </p:sp>
      <p:sp>
        <p:nvSpPr>
          <p:cNvPr id="3075" name="Rectangle 3"/>
          <p:cNvSpPr>
            <a:spLocks noChangeArrowheads="1"/>
          </p:cNvSpPr>
          <p:nvPr/>
        </p:nvSpPr>
        <p:spPr bwMode="auto">
          <a:xfrm>
            <a:off x="457200" y="1484784"/>
            <a:ext cx="8229600"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Il trasferimento dei beni (quote o azioni) nel trust è soggetto ad </a:t>
            </a:r>
            <a:r>
              <a:rPr lang="it-IT" sz="2000" u="sng" dirty="0" smtClean="0">
                <a:latin typeface="Garamond" pitchFamily="18" charset="0"/>
              </a:rPr>
              <a:t>imposta di successione e donazione</a:t>
            </a:r>
            <a:r>
              <a:rPr lang="it-IT" sz="2000" dirty="0" smtClean="0">
                <a:latin typeface="Garamond" pitchFamily="18" charset="0"/>
              </a:rPr>
              <a:t>;</a:t>
            </a:r>
          </a:p>
          <a:p>
            <a:pPr marL="342900"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Soggetto passivo è il trust, in quanto immediato destinatario dei beni oggetto della segregazione;</a:t>
            </a:r>
          </a:p>
          <a:p>
            <a:pPr marL="342900"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La base imponibile determinata sulla base del valore del patrimonio netto della società come risultante dall’ultimo bilancio approvato;</a:t>
            </a:r>
          </a:p>
          <a:p>
            <a:pPr marL="342900" indent="-342900" algn="just" defTabSz="914400">
              <a:lnSpc>
                <a:spcPct val="90000"/>
              </a:lnSpc>
              <a:spcBef>
                <a:spcPct val="20000"/>
              </a:spcBef>
              <a:buFont typeface="Arial" panose="020B0604020202020204" pitchFamily="34" charset="0"/>
              <a:buChar char="•"/>
            </a:pPr>
            <a:r>
              <a:rPr lang="it-IT" sz="2000" dirty="0" smtClean="0">
                <a:latin typeface="Garamond" pitchFamily="18" charset="0"/>
              </a:rPr>
              <a:t>Le aliquote sono commisurate al grado di parentela o affinità.</a:t>
            </a:r>
          </a:p>
          <a:p>
            <a:pPr marL="342900" indent="-342900" algn="just" defTabSz="914400">
              <a:lnSpc>
                <a:spcPct val="90000"/>
              </a:lnSpc>
              <a:spcBef>
                <a:spcPct val="20000"/>
              </a:spcBef>
              <a:buFont typeface="Arial" panose="020B0604020202020204" pitchFamily="34" charset="0"/>
              <a:buChar char="•"/>
            </a:pPr>
            <a:endParaRPr lang="it-IT" sz="2000" dirty="0" smtClean="0">
              <a:latin typeface="Garamond" pitchFamily="18" charset="0"/>
            </a:endParaRPr>
          </a:p>
          <a:p>
            <a:pPr algn="just" defTabSz="914400">
              <a:lnSpc>
                <a:spcPct val="90000"/>
              </a:lnSpc>
              <a:spcBef>
                <a:spcPct val="20000"/>
              </a:spcBef>
            </a:pPr>
            <a:endParaRPr lang="it-IT" sz="2100" dirty="0">
              <a:latin typeface="Garamond" pitchFamily="18" charset="0"/>
            </a:endParaRPr>
          </a:p>
        </p:txBody>
      </p:sp>
      <p:cxnSp>
        <p:nvCxnSpPr>
          <p:cNvPr id="3" name="Connettore 1 2"/>
          <p:cNvCxnSpPr/>
          <p:nvPr/>
        </p:nvCxnSpPr>
        <p:spPr>
          <a:xfrm>
            <a:off x="457200" y="1124744"/>
            <a:ext cx="8147248" cy="0"/>
          </a:xfrm>
          <a:prstGeom prst="line">
            <a:avLst/>
          </a:prstGeom>
          <a:ln w="19050">
            <a:solidFill>
              <a:srgbClr val="C00000"/>
            </a:solidFill>
          </a:ln>
        </p:spPr>
        <p:style>
          <a:lnRef idx="2">
            <a:schemeClr val="accent1"/>
          </a:lnRef>
          <a:fillRef idx="0">
            <a:schemeClr val="accent1"/>
          </a:fillRef>
          <a:effectRef idx="1">
            <a:schemeClr val="accent1"/>
          </a:effectRef>
          <a:fontRef idx="minor">
            <a:schemeClr val="tx1"/>
          </a:fontRef>
        </p:style>
      </p:cxnSp>
      <p:graphicFrame>
        <p:nvGraphicFramePr>
          <p:cNvPr id="6" name="Tabella 5"/>
          <p:cNvGraphicFramePr>
            <a:graphicFrameLocks noGrp="1"/>
          </p:cNvGraphicFramePr>
          <p:nvPr>
            <p:extLst>
              <p:ext uri="{D42A27DB-BD31-4B8C-83A1-F6EECF244321}">
                <p14:modId xmlns:p14="http://schemas.microsoft.com/office/powerpoint/2010/main" val="8748127"/>
              </p:ext>
            </p:extLst>
          </p:nvPr>
        </p:nvGraphicFramePr>
        <p:xfrm>
          <a:off x="467544" y="3933056"/>
          <a:ext cx="8219257" cy="1922978"/>
        </p:xfrm>
        <a:graphic>
          <a:graphicData uri="http://schemas.openxmlformats.org/drawingml/2006/table">
            <a:tbl>
              <a:tblPr firstRow="1" bandRow="1">
                <a:tableStyleId>{9D7B26C5-4107-4FEC-AEDC-1716B250A1EF}</a:tableStyleId>
              </a:tblPr>
              <a:tblGrid>
                <a:gridCol w="2305060"/>
                <a:gridCol w="1604039"/>
                <a:gridCol w="3147684"/>
                <a:gridCol w="1162474"/>
              </a:tblGrid>
              <a:tr h="83830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it-IT" sz="1600" u="none" strike="noStrike" dirty="0" smtClean="0">
                          <a:effectLst/>
                        </a:rPr>
                        <a:t>Trasferimenti realizzati per successione o donazione a favore:</a:t>
                      </a:r>
                      <a:endParaRPr lang="it-IT" sz="1600" u="none" strike="noStrike" dirty="0" smtClean="0">
                        <a:effectLst/>
                        <a:latin typeface="Garamond" panose="02020404030301010803" pitchFamily="18"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it-IT" sz="1600" u="none" strike="noStrike" dirty="0" smtClean="0">
                          <a:effectLst/>
                        </a:rPr>
                        <a:t>- del coniuge o di parenti in linea retta</a:t>
                      </a:r>
                      <a:endParaRPr lang="it-IT" sz="1600" u="none" strike="noStrike" dirty="0" smtClean="0">
                        <a:effectLst/>
                        <a:latin typeface="Garamond" panose="02020404030301010803" pitchFamily="18"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it-IT" sz="1600" u="none" strike="noStrike" dirty="0" smtClean="0">
                          <a:effectLst/>
                        </a:rPr>
                        <a:t>- altri parenti fino al IV grado o di affini in linea retta o di affini in linea collaterale fino al III grado</a:t>
                      </a:r>
                      <a:endParaRPr lang="it-IT" sz="1600" u="none" strike="noStrike" dirty="0" smtClean="0">
                        <a:effectLst/>
                        <a:latin typeface="Garamond" panose="02020404030301010803" pitchFamily="18"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it-IT" sz="1600" u="none" strike="noStrike" dirty="0" smtClean="0">
                          <a:effectLst/>
                        </a:rPr>
                        <a:t>- tutti gli altri soggetti</a:t>
                      </a:r>
                      <a:endParaRPr lang="it-IT" sz="1600" u="none" strike="noStrike" dirty="0" smtClean="0">
                        <a:effectLst/>
                        <a:latin typeface="Garamond" panose="02020404030301010803" pitchFamily="18" charset="0"/>
                      </a:endParaRPr>
                    </a:p>
                  </a:txBody>
                  <a:tcPr anchor="ctr"/>
                </a:tc>
              </a:tr>
              <a:tr h="491582">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it-IT" sz="1600" u="none" strike="noStrike" dirty="0" smtClean="0">
                          <a:effectLst/>
                        </a:rPr>
                        <a:t>Imposta di successione e donazione</a:t>
                      </a:r>
                      <a:r>
                        <a:rPr lang="it-IT" sz="1800" u="none" strike="noStrike" dirty="0" smtClean="0">
                          <a:effectLst/>
                        </a:rPr>
                        <a:t>:</a:t>
                      </a:r>
                      <a:endParaRPr lang="it-IT" sz="1600" u="none" strike="noStrike" dirty="0" smtClean="0">
                        <a:effectLst/>
                        <a:latin typeface="Garamond" panose="02020404030301010803" pitchFamily="18" charset="0"/>
                      </a:endParaRPr>
                    </a:p>
                  </a:txBody>
                  <a:tcPr anchor="ctr"/>
                </a:tc>
                <a:tc>
                  <a:txBody>
                    <a:bodyPr/>
                    <a:lstStyle/>
                    <a:p>
                      <a:pPr algn="ctr"/>
                      <a:r>
                        <a:rPr lang="it-IT" sz="1600" dirty="0" smtClean="0"/>
                        <a:t>4%</a:t>
                      </a:r>
                      <a:endParaRPr lang="it-IT" sz="1600" dirty="0">
                        <a:latin typeface="Garamond" panose="02020404030301010803" pitchFamily="18" charset="0"/>
                      </a:endParaRPr>
                    </a:p>
                  </a:txBody>
                  <a:tcPr anchor="ctr"/>
                </a:tc>
                <a:tc>
                  <a:txBody>
                    <a:bodyPr/>
                    <a:lstStyle/>
                    <a:p>
                      <a:pPr algn="ctr"/>
                      <a:r>
                        <a:rPr lang="it-IT" sz="1600" dirty="0" smtClean="0"/>
                        <a:t>6%</a:t>
                      </a:r>
                      <a:endParaRPr lang="it-IT" sz="1600" dirty="0">
                        <a:latin typeface="Garamond" panose="02020404030301010803" pitchFamily="18" charset="0"/>
                      </a:endParaRPr>
                    </a:p>
                  </a:txBody>
                  <a:tcPr anchor="ctr"/>
                </a:tc>
                <a:tc>
                  <a:txBody>
                    <a:bodyPr/>
                    <a:lstStyle/>
                    <a:p>
                      <a:pPr algn="ctr"/>
                      <a:r>
                        <a:rPr lang="it-IT" sz="1600" dirty="0" smtClean="0"/>
                        <a:t>8%</a:t>
                      </a:r>
                      <a:endParaRPr lang="it-IT" sz="1600" dirty="0" smtClean="0">
                        <a:latin typeface="Garamond" panose="02020404030301010803" pitchFamily="18" charset="0"/>
                      </a:endParaRPr>
                    </a:p>
                  </a:txBody>
                  <a:tcPr anchor="ctr"/>
                </a:tc>
              </a:tr>
              <a:tr h="475076">
                <a:tc>
                  <a:txBody>
                    <a:bodyPr/>
                    <a:lstStyle/>
                    <a:p>
                      <a:pPr algn="just"/>
                      <a:r>
                        <a:rPr lang="it-IT" sz="1600" u="none" strike="noStrike" dirty="0" smtClean="0">
                          <a:effectLst/>
                        </a:rPr>
                        <a:t>Franchigia:</a:t>
                      </a:r>
                      <a:endParaRPr lang="it-IT" sz="1600" dirty="0">
                        <a:latin typeface="Garamond" panose="02020404030301010803" pitchFamily="18"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it-IT" sz="1600" u="none" strike="noStrike" dirty="0" smtClean="0">
                          <a:effectLst/>
                        </a:rPr>
                        <a:t>1.000.000 euro</a:t>
                      </a:r>
                      <a:endParaRPr lang="it-IT" sz="1600" b="0" i="0" u="none" strike="noStrike" dirty="0" smtClean="0">
                        <a:solidFill>
                          <a:srgbClr val="000000"/>
                        </a:solidFill>
                        <a:effectLst/>
                        <a:latin typeface="Garamond" panose="02020404030301010803" pitchFamily="18"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it-IT" sz="1600" u="none" strike="noStrike" dirty="0" smtClean="0">
                          <a:effectLst/>
                        </a:rPr>
                        <a:t>100.000 euro per fratelli</a:t>
                      </a:r>
                      <a:endParaRPr lang="it-IT" sz="1600" b="0" i="0" u="none" strike="noStrike" dirty="0" smtClean="0">
                        <a:solidFill>
                          <a:srgbClr val="000000"/>
                        </a:solidFill>
                        <a:effectLst/>
                        <a:latin typeface="Garamond" panose="02020404030301010803" pitchFamily="18" charset="0"/>
                      </a:endParaRPr>
                    </a:p>
                  </a:txBody>
                  <a:tcPr anchor="ctr"/>
                </a:tc>
                <a:tc>
                  <a:txBody>
                    <a:bodyPr/>
                    <a:lstStyle/>
                    <a:p>
                      <a:pPr algn="ctr"/>
                      <a:r>
                        <a:rPr lang="it-IT" sz="1600" dirty="0" smtClean="0"/>
                        <a:t>-</a:t>
                      </a:r>
                      <a:endParaRPr lang="it-IT" sz="1600" dirty="0">
                        <a:latin typeface="Garamond" panose="02020404030301010803" pitchFamily="18" charset="0"/>
                      </a:endParaRPr>
                    </a:p>
                  </a:txBody>
                  <a:tcPr anchor="ctr"/>
                </a:tc>
              </a:tr>
            </a:tbl>
          </a:graphicData>
        </a:graphic>
      </p:graphicFrame>
      <p:sp>
        <p:nvSpPr>
          <p:cNvPr id="4" name="Segnaposto numero diapositiva 3"/>
          <p:cNvSpPr>
            <a:spLocks noGrp="1"/>
          </p:cNvSpPr>
          <p:nvPr>
            <p:ph type="sldNum" sz="quarter" idx="12"/>
          </p:nvPr>
        </p:nvSpPr>
        <p:spPr/>
        <p:txBody>
          <a:bodyPr/>
          <a:lstStyle/>
          <a:p>
            <a:pPr>
              <a:defRPr/>
            </a:pPr>
            <a:fld id="{CEA71E69-D7D0-41FC-AE7B-92F7428F5DCB}" type="slidenum">
              <a:rPr lang="it-IT" smtClean="0"/>
              <a:pPr>
                <a:defRPr/>
              </a:pPr>
              <a:t>37</a:t>
            </a:fld>
            <a:endParaRPr lang="it-IT"/>
          </a:p>
        </p:txBody>
      </p:sp>
    </p:spTree>
    <p:extLst>
      <p:ext uri="{BB962C8B-B14F-4D97-AF65-F5344CB8AC3E}">
        <p14:creationId xmlns:p14="http://schemas.microsoft.com/office/powerpoint/2010/main" val="12137049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AC8A2B348AAD443938A5763A9D9C297" ma:contentTypeVersion="12" ma:contentTypeDescription="Creare un nuovo documento." ma:contentTypeScope="" ma:versionID="0e3b79138829da27832e16d94f64ca17">
  <xsd:schema xmlns:xsd="http://www.w3.org/2001/XMLSchema" xmlns:xs="http://www.w3.org/2001/XMLSchema" xmlns:p="http://schemas.microsoft.com/office/2006/metadata/properties" xmlns:ns2="9454beb8-68c8-4f33-bd2e-71df250eb9b5" xmlns:ns3="28755526-abe3-454a-9fbd-b01cc74cab23" targetNamespace="http://schemas.microsoft.com/office/2006/metadata/properties" ma:root="true" ma:fieldsID="3a9a5af017affb937a682433cd559174" ns2:_="" ns3:_="">
    <xsd:import namespace="9454beb8-68c8-4f33-bd2e-71df250eb9b5"/>
    <xsd:import namespace="28755526-abe3-454a-9fbd-b01cc74cab2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4beb8-68c8-4f33-bd2e-71df250eb9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Tag immagine" ma:readOnly="false" ma:fieldId="{5cf76f15-5ced-4ddc-b409-7134ff3c332f}" ma:taxonomyMulti="true" ma:sspId="10c55e9b-29ca-4b7b-add6-e2a5d73415f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8755526-abe3-454a-9fbd-b01cc74cab23"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33b9727-0bd5-44d6-8f2b-fec4b961c316}" ma:internalName="TaxCatchAll" ma:showField="CatchAllData" ma:web="28755526-abe3-454a-9fbd-b01cc74cab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CDFD79-F6D9-4061-937C-3CA6B5DCFDD6}"/>
</file>

<file path=customXml/itemProps2.xml><?xml version="1.0" encoding="utf-8"?>
<ds:datastoreItem xmlns:ds="http://schemas.openxmlformats.org/officeDocument/2006/customXml" ds:itemID="{72D173A2-33B4-40C7-8124-667AD13FDF3B}"/>
</file>

<file path=docProps/app.xml><?xml version="1.0" encoding="utf-8"?>
<Properties xmlns="http://schemas.openxmlformats.org/officeDocument/2006/extended-properties" xmlns:vt="http://schemas.openxmlformats.org/officeDocument/2006/docPropsVTypes">
  <Template/>
  <TotalTime>3725</TotalTime>
  <Words>3752</Words>
  <Application>Microsoft Macintosh PowerPoint</Application>
  <PresentationFormat>Presentazione su schermo (4:3)</PresentationFormat>
  <Paragraphs>508</Paragraphs>
  <Slides>37</Slides>
  <Notes>1</Notes>
  <HiddenSlides>0</HiddenSlides>
  <MMClips>0</MMClips>
  <ScaleCrop>false</ScaleCrop>
  <HeadingPairs>
    <vt:vector size="4" baseType="variant">
      <vt:variant>
        <vt:lpstr>Tema</vt:lpstr>
      </vt:variant>
      <vt:variant>
        <vt:i4>1</vt:i4>
      </vt:variant>
      <vt:variant>
        <vt:lpstr>Titoli diapositive</vt:lpstr>
      </vt:variant>
      <vt:variant>
        <vt:i4>37</vt:i4>
      </vt:variant>
    </vt:vector>
  </HeadingPairs>
  <TitlesOfParts>
    <vt:vector size="38" baseType="lpstr">
      <vt:lpstr>Tema di Office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BocconiTrovato&amp;Partners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Marco Bocconi</dc:creator>
  <cp:lastModifiedBy>giuseppe trimarchi</cp:lastModifiedBy>
  <cp:revision>293</cp:revision>
  <cp:lastPrinted>2014-11-21T11:22:15Z</cp:lastPrinted>
  <dcterms:created xsi:type="dcterms:W3CDTF">2009-12-28T11:11:34Z</dcterms:created>
  <dcterms:modified xsi:type="dcterms:W3CDTF">2015-01-07T16:29:23Z</dcterms:modified>
</cp:coreProperties>
</file>