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data10.xml" ContentType="application/vnd.openxmlformats-officedocument.drawingml.diagramData+xml"/>
  <Override PartName="/ppt/diagrams/data16.xml" ContentType="application/vnd.openxmlformats-officedocument.drawingml.diagramData+xml"/>
  <Override PartName="/ppt/diagrams/data1.xml" ContentType="application/vnd.openxmlformats-officedocument.drawingml.diagramData+xml"/>
  <Override PartName="/ppt/diagrams/data15.xml" ContentType="application/vnd.openxmlformats-officedocument.drawingml.diagramData+xml"/>
  <Override PartName="/ppt/diagrams/data14.xml" ContentType="application/vnd.openxmlformats-officedocument.drawingml.diagramData+xml"/>
  <Override PartName="/ppt/diagrams/data13.xml" ContentType="application/vnd.openxmlformats-officedocument.drawingml.diagramData+xml"/>
  <Override PartName="/ppt/diagrams/data12.xml" ContentType="application/vnd.openxmlformats-officedocument.drawingml.diagramData+xml"/>
  <Override PartName="/ppt/diagrams/data1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diagrams/data9.xml" ContentType="application/vnd.openxmlformats-officedocument.drawingml.diagramData+xml"/>
  <Override PartName="/ppt/diagrams/data8.xml" ContentType="application/vnd.openxmlformats-officedocument.drawingml.diagramData+xml"/>
  <Override PartName="/ppt/diagrams/data7.xml" ContentType="application/vnd.openxmlformats-officedocument.drawingml.diagramData+xml"/>
  <Override PartName="/ppt/diagrams/data6.xml" ContentType="application/vnd.openxmlformats-officedocument.drawingml.diagramData+xml"/>
  <Override PartName="/ppt/diagrams/data3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rawing12.xml" ContentType="application/vnd.ms-office.drawingml.diagramDrawing+xml"/>
  <Override PartName="/ppt/diagrams/colors1.xml" ContentType="application/vnd.openxmlformats-officedocument.drawingml.diagramColors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colors12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4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layout12.xml" ContentType="application/vnd.openxmlformats-officedocument.drawingml.diagramLayout+xml"/>
  <Override PartName="/ppt/diagrams/layout1.xml" ContentType="application/vnd.openxmlformats-officedocument.drawingml.diagramLayout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rawing1.xml" ContentType="application/vnd.ms-office.drawingml.diagramDrawing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quickStyle14.xml" ContentType="application/vnd.openxmlformats-officedocument.drawingml.diagramStyle+xml"/>
  <Override PartName="/ppt/diagrams/drawing11.xml" ContentType="application/vnd.ms-office.drawingml.diagramDrawing+xml"/>
  <Override PartName="/ppt/diagrams/colors11.xml" ContentType="application/vnd.openxmlformats-officedocument.drawingml.diagramColors+xml"/>
  <Override PartName="/ppt/theme/theme2.xml" ContentType="application/vnd.openxmlformats-officedocument.theme+xml"/>
  <Override PartName="/ppt/diagrams/quickStyle11.xml" ContentType="application/vnd.openxmlformats-officedocument.drawingml.diagramStyle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colors10.xml" ContentType="application/vnd.openxmlformats-officedocument.drawingml.diagramColors+xml"/>
  <Override PartName="/ppt/diagrams/quickStyle10.xml" ContentType="application/vnd.openxmlformats-officedocument.drawingml.diagramStyle+xml"/>
  <Override PartName="/ppt/diagrams/layout10.xml" ContentType="application/vnd.openxmlformats-officedocument.drawingml.diagramLayout+xml"/>
  <Override PartName="/ppt/diagrams/layout2.xml" ContentType="application/vnd.openxmlformats-officedocument.drawingml.diagramLayout+xml"/>
  <Override PartName="/ppt/diagrams/drawing9.xml" ContentType="application/vnd.ms-office.drawingml.diagramDrawing+xml"/>
  <Override PartName="/ppt/diagrams/colors9.xml" ContentType="application/vnd.openxmlformats-officedocument.drawingml.diagramColors+xml"/>
  <Override PartName="/ppt/diagrams/quickStyle9.xml" ContentType="application/vnd.openxmlformats-officedocument.drawingml.diagramStyle+xml"/>
  <Override PartName="/ppt/diagrams/layout9.xml" ContentType="application/vnd.openxmlformats-officedocument.drawingml.diagramLayout+xml"/>
  <Override PartName="/ppt/diagrams/quickStyle2.xml" ContentType="application/vnd.openxmlformats-officedocument.drawingml.diagramStyle+xml"/>
  <Override PartName="/ppt/diagrams/drawing8.xml" ContentType="application/vnd.ms-office.drawingml.diagramDrawing+xml"/>
  <Override PartName="/ppt/theme/theme1.xml" ContentType="application/vnd.openxmlformats-officedocument.theme+xml"/>
  <Override PartName="/ppt/diagrams/colors8.xml" ContentType="application/vnd.openxmlformats-officedocument.drawingml.diagramColors+xml"/>
  <Override PartName="/ppt/diagrams/quickStyle8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layout8.xml" ContentType="application/vnd.openxmlformats-officedocument.drawingml.diagramLayout+xml"/>
  <Override PartName="/ppt/diagrams/colors2.xml" ContentType="application/vnd.openxmlformats-officedocument.drawingml.diagramColors+xml"/>
  <Override PartName="/ppt/diagrams/drawing7.xml" ContentType="application/vnd.ms-office.drawingml.diagramDrawing+xml"/>
  <Override PartName="/ppt/diagrams/colors7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diagrams/drawing2.xml" ContentType="application/vnd.ms-office.drawingml.diagramDrawing+xml"/>
  <Override PartName="/ppt/diagrams/drawing6.xml" ContentType="application/vnd.ms-office.drawingml.diagramDrawing+xml"/>
  <Override PartName="/ppt/diagrams/colors6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quickStyle3.xml" ContentType="application/vnd.openxmlformats-officedocument.drawingml.diagramStyle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3" r:id="rId3"/>
    <p:sldId id="301" r:id="rId4"/>
    <p:sldId id="312" r:id="rId5"/>
    <p:sldId id="313" r:id="rId6"/>
    <p:sldId id="322" r:id="rId7"/>
    <p:sldId id="323" r:id="rId8"/>
    <p:sldId id="321" r:id="rId9"/>
    <p:sldId id="317" r:id="rId10"/>
    <p:sldId id="324" r:id="rId11"/>
    <p:sldId id="326" r:id="rId12"/>
    <p:sldId id="325" r:id="rId13"/>
    <p:sldId id="300" r:id="rId14"/>
    <p:sldId id="302" r:id="rId15"/>
    <p:sldId id="327" r:id="rId16"/>
    <p:sldId id="3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F64"/>
    <a:srgbClr val="FFC000"/>
    <a:srgbClr val="33BCAD"/>
    <a:srgbClr val="F3F2E7"/>
    <a:srgbClr val="564091"/>
    <a:srgbClr val="FFDCC9"/>
    <a:srgbClr val="F0991E"/>
    <a:srgbClr val="F2F1E7"/>
    <a:srgbClr val="DCDCD4"/>
    <a:srgbClr val="201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59" autoAdjust="0"/>
    <p:restoredTop sz="50000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192" y="6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180993-3BE8-234A-A556-EE9EE60D0CCB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</dgm:pt>
    <dgm:pt modelId="{E935DD69-04DF-714B-8708-8BC23334E97C}">
      <dgm:prSet phldrT="[Testo]"/>
      <dgm:spPr>
        <a:solidFill>
          <a:srgbClr val="FFC000"/>
        </a:solidFill>
      </dgm:spPr>
      <dgm:t>
        <a:bodyPr/>
        <a:lstStyle/>
        <a:p>
          <a:r>
            <a:rPr lang="it-IT" dirty="0"/>
            <a:t>Partecipazioni sociali in società con “responsabilità illimitata” : le variabili (talora impazzite) dell’articolo 2284 c.c. </a:t>
          </a:r>
        </a:p>
      </dgm:t>
    </dgm:pt>
    <dgm:pt modelId="{DFFA0473-3CD8-CF40-BFA4-070F2D4877B3}" type="parTrans" cxnId="{6C7EC3F0-5F81-B54E-9B9E-CAD83F94B098}">
      <dgm:prSet/>
      <dgm:spPr/>
      <dgm:t>
        <a:bodyPr/>
        <a:lstStyle/>
        <a:p>
          <a:endParaRPr lang="it-IT"/>
        </a:p>
      </dgm:t>
    </dgm:pt>
    <dgm:pt modelId="{EEE72192-2EC2-8E43-8CCA-E64AFA231FB8}" type="sibTrans" cxnId="{6C7EC3F0-5F81-B54E-9B9E-CAD83F94B098}">
      <dgm:prSet/>
      <dgm:spPr/>
      <dgm:t>
        <a:bodyPr/>
        <a:lstStyle/>
        <a:p>
          <a:endParaRPr lang="it-IT"/>
        </a:p>
      </dgm:t>
    </dgm:pt>
    <dgm:pt modelId="{1E238611-4F61-0A46-8D11-3BE0A6234C51}">
      <dgm:prSet phldrT="[Testo]"/>
      <dgm:spPr>
        <a:solidFill>
          <a:schemeClr val="accent2"/>
        </a:solidFill>
      </dgm:spPr>
      <dgm:t>
        <a:bodyPr/>
        <a:lstStyle/>
        <a:p>
          <a:r>
            <a:rPr lang="it-IT" dirty="0"/>
            <a:t>Le Partecipazioni sociali in società “a responsabilità  limitata” tra l’enunciazione del principio di “libera trasmissibilità” ed i limiti legali e\o statutari al trasferimento .</a:t>
          </a:r>
        </a:p>
      </dgm:t>
    </dgm:pt>
    <dgm:pt modelId="{1A028714-A4FA-3044-9A0F-4F8C6D3CA391}" type="parTrans" cxnId="{AA0F492E-9D8C-5E41-BDAA-8327B0B3884F}">
      <dgm:prSet/>
      <dgm:spPr/>
      <dgm:t>
        <a:bodyPr/>
        <a:lstStyle/>
        <a:p>
          <a:endParaRPr lang="it-IT"/>
        </a:p>
      </dgm:t>
    </dgm:pt>
    <dgm:pt modelId="{FADA5D1D-514D-2F4F-A05C-2CCD785FD788}" type="sibTrans" cxnId="{AA0F492E-9D8C-5E41-BDAA-8327B0B3884F}">
      <dgm:prSet/>
      <dgm:spPr/>
      <dgm:t>
        <a:bodyPr/>
        <a:lstStyle/>
        <a:p>
          <a:endParaRPr lang="it-IT"/>
        </a:p>
      </dgm:t>
    </dgm:pt>
    <dgm:pt modelId="{9E283914-034E-5F4C-9EAF-CC78C0D57E8A}">
      <dgm:prSet phldrT="[Testo]"/>
      <dgm:spPr>
        <a:solidFill>
          <a:srgbClr val="F3F2E7"/>
        </a:solidFill>
        <a:ln>
          <a:noFill/>
        </a:ln>
      </dgm:spPr>
      <dgm:t>
        <a:bodyPr/>
        <a:lstStyle/>
        <a:p>
          <a:r>
            <a:rPr lang="it-IT" dirty="0">
              <a:solidFill>
                <a:sysClr val="windowText" lastClr="000000"/>
              </a:solidFill>
            </a:rPr>
            <a:t>L’impatto fiscale (specie diretto) nella disciplina successoria del trasferimento della “ricchezza da impresa”</a:t>
          </a:r>
        </a:p>
      </dgm:t>
    </dgm:pt>
    <dgm:pt modelId="{8D6916D3-B9A4-1544-8DCF-03D6C026C0D5}" type="parTrans" cxnId="{A5D76090-A6BF-2A40-B425-4C08F9F7CFD4}">
      <dgm:prSet/>
      <dgm:spPr/>
      <dgm:t>
        <a:bodyPr/>
        <a:lstStyle/>
        <a:p>
          <a:endParaRPr lang="it-IT"/>
        </a:p>
      </dgm:t>
    </dgm:pt>
    <dgm:pt modelId="{5523EBBC-2772-7148-BFE6-F2AF081057B4}" type="sibTrans" cxnId="{A5D76090-A6BF-2A40-B425-4C08F9F7CFD4}">
      <dgm:prSet/>
      <dgm:spPr/>
      <dgm:t>
        <a:bodyPr/>
        <a:lstStyle/>
        <a:p>
          <a:endParaRPr lang="it-IT"/>
        </a:p>
      </dgm:t>
    </dgm:pt>
    <dgm:pt modelId="{209804B2-7B15-CA49-B901-3DBE3639D9E4}">
      <dgm:prSet phldrT="[Testo]"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it-IT" dirty="0"/>
            <a:t>La favola del buon legittimario (cappuccetto rosso) e del patto di famiglia (lupo cattivo) . Hanno i professionisti, come il buon cacciatore ucciso il lupo cattivo? </a:t>
          </a:r>
        </a:p>
      </dgm:t>
    </dgm:pt>
    <dgm:pt modelId="{EB80169C-6571-0447-BFED-D3E3096BD317}" type="parTrans" cxnId="{F3D061BD-427B-A64F-B615-7FBA910CC83F}">
      <dgm:prSet/>
      <dgm:spPr/>
      <dgm:t>
        <a:bodyPr/>
        <a:lstStyle/>
        <a:p>
          <a:endParaRPr lang="it-IT"/>
        </a:p>
      </dgm:t>
    </dgm:pt>
    <dgm:pt modelId="{AFE269C9-13C9-6E44-9F74-B136D98FFB5B}" type="sibTrans" cxnId="{F3D061BD-427B-A64F-B615-7FBA910CC83F}">
      <dgm:prSet/>
      <dgm:spPr/>
      <dgm:t>
        <a:bodyPr/>
        <a:lstStyle/>
        <a:p>
          <a:endParaRPr lang="it-IT"/>
        </a:p>
      </dgm:t>
    </dgm:pt>
    <dgm:pt modelId="{D6FD1D84-9BAE-0643-921E-8A461CBE5A2E}">
      <dgm:prSet phldrT="[Tes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it-IT" dirty="0"/>
            <a:t>L’imprenditore individuale ed il puzzle del “legato di azienda”   </a:t>
          </a:r>
        </a:p>
      </dgm:t>
    </dgm:pt>
    <dgm:pt modelId="{6EDBFCB1-487B-F64A-99FE-3806A423A2EA}" type="parTrans" cxnId="{08B40D01-38A4-FE4A-A217-80F275F04A2C}">
      <dgm:prSet/>
      <dgm:spPr/>
      <dgm:t>
        <a:bodyPr/>
        <a:lstStyle/>
        <a:p>
          <a:endParaRPr lang="it-IT"/>
        </a:p>
      </dgm:t>
    </dgm:pt>
    <dgm:pt modelId="{63DA0F1A-AB91-2C41-9B3B-88C113686C8F}" type="sibTrans" cxnId="{08B40D01-38A4-FE4A-A217-80F275F04A2C}">
      <dgm:prSet/>
      <dgm:spPr/>
      <dgm:t>
        <a:bodyPr/>
        <a:lstStyle/>
        <a:p>
          <a:endParaRPr lang="it-IT"/>
        </a:p>
      </dgm:t>
    </dgm:pt>
    <dgm:pt modelId="{DCD59E86-2862-6940-A45F-C1027789E084}" type="pres">
      <dgm:prSet presAssocID="{9C180993-3BE8-234A-A556-EE9EE60D0CCB}" presName="compositeShape" presStyleCnt="0">
        <dgm:presLayoutVars>
          <dgm:chMax val="7"/>
          <dgm:dir/>
          <dgm:resizeHandles val="exact"/>
        </dgm:presLayoutVars>
      </dgm:prSet>
      <dgm:spPr/>
    </dgm:pt>
    <dgm:pt modelId="{66EAB3C5-FA6A-FA4D-92B1-FAFA8DCF4CB8}" type="pres">
      <dgm:prSet presAssocID="{9C180993-3BE8-234A-A556-EE9EE60D0CCB}" presName="wedge1" presStyleLbl="node1" presStyleIdx="0" presStyleCnt="5"/>
      <dgm:spPr/>
    </dgm:pt>
    <dgm:pt modelId="{49E1D8EE-939D-A04B-896D-D20150D4459D}" type="pres">
      <dgm:prSet presAssocID="{9C180993-3BE8-234A-A556-EE9EE60D0CCB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5A2607FB-6072-E743-9A31-661983A0F7A8}" type="pres">
      <dgm:prSet presAssocID="{9C180993-3BE8-234A-A556-EE9EE60D0CCB}" presName="wedge2" presStyleLbl="node1" presStyleIdx="1" presStyleCnt="5"/>
      <dgm:spPr/>
    </dgm:pt>
    <dgm:pt modelId="{8A28CDAF-DBE1-A643-AFAD-51D8643FCD32}" type="pres">
      <dgm:prSet presAssocID="{9C180993-3BE8-234A-A556-EE9EE60D0CCB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BB009042-D794-BF45-806C-80D03C45CFD4}" type="pres">
      <dgm:prSet presAssocID="{9C180993-3BE8-234A-A556-EE9EE60D0CCB}" presName="wedge3" presStyleLbl="node1" presStyleIdx="2" presStyleCnt="5"/>
      <dgm:spPr/>
    </dgm:pt>
    <dgm:pt modelId="{1DA279F9-E4E3-064F-878B-F84C1853EEAF}" type="pres">
      <dgm:prSet presAssocID="{9C180993-3BE8-234A-A556-EE9EE60D0CCB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CFE3B70-7C67-BC41-A12D-C15944BF143E}" type="pres">
      <dgm:prSet presAssocID="{9C180993-3BE8-234A-A556-EE9EE60D0CCB}" presName="wedge4" presStyleLbl="node1" presStyleIdx="3" presStyleCnt="5"/>
      <dgm:spPr/>
    </dgm:pt>
    <dgm:pt modelId="{8B4A721B-7B11-D34A-B59F-6B662CCD8AF4}" type="pres">
      <dgm:prSet presAssocID="{9C180993-3BE8-234A-A556-EE9EE60D0CCB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0EDC235B-562B-F443-90CF-2ADE15B29208}" type="pres">
      <dgm:prSet presAssocID="{9C180993-3BE8-234A-A556-EE9EE60D0CCB}" presName="wedge5" presStyleLbl="node1" presStyleIdx="4" presStyleCnt="5" custLinFactNeighborX="-5286" custLinFactNeighborY="-4698"/>
      <dgm:spPr/>
    </dgm:pt>
    <dgm:pt modelId="{AC28E969-BF54-2A42-97EB-FF9F181E4362}" type="pres">
      <dgm:prSet presAssocID="{9C180993-3BE8-234A-A556-EE9EE60D0CCB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08B40D01-38A4-FE4A-A217-80F275F04A2C}" srcId="{9C180993-3BE8-234A-A556-EE9EE60D0CCB}" destId="{D6FD1D84-9BAE-0643-921E-8A461CBE5A2E}" srcOrd="4" destOrd="0" parTransId="{6EDBFCB1-487B-F64A-99FE-3806A423A2EA}" sibTransId="{63DA0F1A-AB91-2C41-9B3B-88C113686C8F}"/>
    <dgm:cxn modelId="{4AAE010F-34FB-594E-B3AB-CFC2EC6F1613}" type="presOf" srcId="{E935DD69-04DF-714B-8708-8BC23334E97C}" destId="{49E1D8EE-939D-A04B-896D-D20150D4459D}" srcOrd="1" destOrd="0" presId="urn:microsoft.com/office/officeart/2005/8/layout/chart3"/>
    <dgm:cxn modelId="{AA0F492E-9D8C-5E41-BDAA-8327B0B3884F}" srcId="{9C180993-3BE8-234A-A556-EE9EE60D0CCB}" destId="{1E238611-4F61-0A46-8D11-3BE0A6234C51}" srcOrd="1" destOrd="0" parTransId="{1A028714-A4FA-3044-9A0F-4F8C6D3CA391}" sibTransId="{FADA5D1D-514D-2F4F-A05C-2CCD785FD788}"/>
    <dgm:cxn modelId="{278C4F31-09EB-E049-8DCE-690CF5F23AEB}" type="presOf" srcId="{209804B2-7B15-CA49-B901-3DBE3639D9E4}" destId="{8B4A721B-7B11-D34A-B59F-6B662CCD8AF4}" srcOrd="1" destOrd="0" presId="urn:microsoft.com/office/officeart/2005/8/layout/chart3"/>
    <dgm:cxn modelId="{46A54B32-E35C-FE4F-8E76-4375E244C6B9}" type="presOf" srcId="{1E238611-4F61-0A46-8D11-3BE0A6234C51}" destId="{5A2607FB-6072-E743-9A31-661983A0F7A8}" srcOrd="0" destOrd="0" presId="urn:microsoft.com/office/officeart/2005/8/layout/chart3"/>
    <dgm:cxn modelId="{D5D51C37-58E2-AA46-B09E-96128D0D5210}" type="presOf" srcId="{9C180993-3BE8-234A-A556-EE9EE60D0CCB}" destId="{DCD59E86-2862-6940-A45F-C1027789E084}" srcOrd="0" destOrd="0" presId="urn:microsoft.com/office/officeart/2005/8/layout/chart3"/>
    <dgm:cxn modelId="{503D3638-C4E4-4540-B509-AC58675882A5}" type="presOf" srcId="{9E283914-034E-5F4C-9EAF-CC78C0D57E8A}" destId="{1DA279F9-E4E3-064F-878B-F84C1853EEAF}" srcOrd="1" destOrd="0" presId="urn:microsoft.com/office/officeart/2005/8/layout/chart3"/>
    <dgm:cxn modelId="{25EC993F-B53D-2F4D-B5A8-E616D4D5F5D4}" type="presOf" srcId="{D6FD1D84-9BAE-0643-921E-8A461CBE5A2E}" destId="{AC28E969-BF54-2A42-97EB-FF9F181E4362}" srcOrd="1" destOrd="0" presId="urn:microsoft.com/office/officeart/2005/8/layout/chart3"/>
    <dgm:cxn modelId="{8CC40546-BFE2-EA49-9D2D-F7E258238EE9}" type="presOf" srcId="{1E238611-4F61-0A46-8D11-3BE0A6234C51}" destId="{8A28CDAF-DBE1-A643-AFAD-51D8643FCD32}" srcOrd="1" destOrd="0" presId="urn:microsoft.com/office/officeart/2005/8/layout/chart3"/>
    <dgm:cxn modelId="{6DC80152-E038-D442-8D50-9DCD2FCE9F81}" type="presOf" srcId="{D6FD1D84-9BAE-0643-921E-8A461CBE5A2E}" destId="{0EDC235B-562B-F443-90CF-2ADE15B29208}" srcOrd="0" destOrd="0" presId="urn:microsoft.com/office/officeart/2005/8/layout/chart3"/>
    <dgm:cxn modelId="{EA53456C-E254-3C49-BD4A-F480890B3712}" type="presOf" srcId="{209804B2-7B15-CA49-B901-3DBE3639D9E4}" destId="{1CFE3B70-7C67-BC41-A12D-C15944BF143E}" srcOrd="0" destOrd="0" presId="urn:microsoft.com/office/officeart/2005/8/layout/chart3"/>
    <dgm:cxn modelId="{A5D76090-A6BF-2A40-B425-4C08F9F7CFD4}" srcId="{9C180993-3BE8-234A-A556-EE9EE60D0CCB}" destId="{9E283914-034E-5F4C-9EAF-CC78C0D57E8A}" srcOrd="2" destOrd="0" parTransId="{8D6916D3-B9A4-1544-8DCF-03D6C026C0D5}" sibTransId="{5523EBBC-2772-7148-BFE6-F2AF081057B4}"/>
    <dgm:cxn modelId="{F3D061BD-427B-A64F-B615-7FBA910CC83F}" srcId="{9C180993-3BE8-234A-A556-EE9EE60D0CCB}" destId="{209804B2-7B15-CA49-B901-3DBE3639D9E4}" srcOrd="3" destOrd="0" parTransId="{EB80169C-6571-0447-BFED-D3E3096BD317}" sibTransId="{AFE269C9-13C9-6E44-9F74-B136D98FFB5B}"/>
    <dgm:cxn modelId="{242D28CE-DDEC-D64F-AE71-B2227D555B27}" type="presOf" srcId="{9E283914-034E-5F4C-9EAF-CC78C0D57E8A}" destId="{BB009042-D794-BF45-806C-80D03C45CFD4}" srcOrd="0" destOrd="0" presId="urn:microsoft.com/office/officeart/2005/8/layout/chart3"/>
    <dgm:cxn modelId="{6C7EC3F0-5F81-B54E-9B9E-CAD83F94B098}" srcId="{9C180993-3BE8-234A-A556-EE9EE60D0CCB}" destId="{E935DD69-04DF-714B-8708-8BC23334E97C}" srcOrd="0" destOrd="0" parTransId="{DFFA0473-3CD8-CF40-BFA4-070F2D4877B3}" sibTransId="{EEE72192-2EC2-8E43-8CCA-E64AFA231FB8}"/>
    <dgm:cxn modelId="{332024F6-07E5-2648-91B6-6D8DADF5DB3B}" type="presOf" srcId="{E935DD69-04DF-714B-8708-8BC23334E97C}" destId="{66EAB3C5-FA6A-FA4D-92B1-FAFA8DCF4CB8}" srcOrd="0" destOrd="0" presId="urn:microsoft.com/office/officeart/2005/8/layout/chart3"/>
    <dgm:cxn modelId="{44291E0B-6712-E64B-9E65-330BF795CA48}" type="presParOf" srcId="{DCD59E86-2862-6940-A45F-C1027789E084}" destId="{66EAB3C5-FA6A-FA4D-92B1-FAFA8DCF4CB8}" srcOrd="0" destOrd="0" presId="urn:microsoft.com/office/officeart/2005/8/layout/chart3"/>
    <dgm:cxn modelId="{F550011D-9E4C-AF47-B873-30B2CCFC8847}" type="presParOf" srcId="{DCD59E86-2862-6940-A45F-C1027789E084}" destId="{49E1D8EE-939D-A04B-896D-D20150D4459D}" srcOrd="1" destOrd="0" presId="urn:microsoft.com/office/officeart/2005/8/layout/chart3"/>
    <dgm:cxn modelId="{B6932B17-F785-3E4B-B1F3-EF043E34A0B8}" type="presParOf" srcId="{DCD59E86-2862-6940-A45F-C1027789E084}" destId="{5A2607FB-6072-E743-9A31-661983A0F7A8}" srcOrd="2" destOrd="0" presId="urn:microsoft.com/office/officeart/2005/8/layout/chart3"/>
    <dgm:cxn modelId="{FC2D372C-5F56-B540-9B96-67B9CCF7FC6E}" type="presParOf" srcId="{DCD59E86-2862-6940-A45F-C1027789E084}" destId="{8A28CDAF-DBE1-A643-AFAD-51D8643FCD32}" srcOrd="3" destOrd="0" presId="urn:microsoft.com/office/officeart/2005/8/layout/chart3"/>
    <dgm:cxn modelId="{89924908-5FB8-D241-809F-97CBC53FFF88}" type="presParOf" srcId="{DCD59E86-2862-6940-A45F-C1027789E084}" destId="{BB009042-D794-BF45-806C-80D03C45CFD4}" srcOrd="4" destOrd="0" presId="urn:microsoft.com/office/officeart/2005/8/layout/chart3"/>
    <dgm:cxn modelId="{7F4009BD-3B84-664F-A0C8-7CC5DB3647EF}" type="presParOf" srcId="{DCD59E86-2862-6940-A45F-C1027789E084}" destId="{1DA279F9-E4E3-064F-878B-F84C1853EEAF}" srcOrd="5" destOrd="0" presId="urn:microsoft.com/office/officeart/2005/8/layout/chart3"/>
    <dgm:cxn modelId="{7B52057E-C62E-6442-97EB-8B4331357B0C}" type="presParOf" srcId="{DCD59E86-2862-6940-A45F-C1027789E084}" destId="{1CFE3B70-7C67-BC41-A12D-C15944BF143E}" srcOrd="6" destOrd="0" presId="urn:microsoft.com/office/officeart/2005/8/layout/chart3"/>
    <dgm:cxn modelId="{4A36FF36-4921-0D49-A494-7AE29D18E467}" type="presParOf" srcId="{DCD59E86-2862-6940-A45F-C1027789E084}" destId="{8B4A721B-7B11-D34A-B59F-6B662CCD8AF4}" srcOrd="7" destOrd="0" presId="urn:microsoft.com/office/officeart/2005/8/layout/chart3"/>
    <dgm:cxn modelId="{C9EE7585-5D8E-6A42-AFEF-672D0E2CABB4}" type="presParOf" srcId="{DCD59E86-2862-6940-A45F-C1027789E084}" destId="{0EDC235B-562B-F443-90CF-2ADE15B29208}" srcOrd="8" destOrd="0" presId="urn:microsoft.com/office/officeart/2005/8/layout/chart3"/>
    <dgm:cxn modelId="{E650D791-5AB8-1844-9397-8FAB3D7706EC}" type="presParOf" srcId="{DCD59E86-2862-6940-A45F-C1027789E084}" destId="{AC28E969-BF54-2A42-97EB-FF9F181E4362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47209A-AF89-DF4C-BD7A-7A59114A2B20}">
      <dgm:prSet phldrT="[Testo]"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 diritti  “</a:t>
          </a:r>
          <a:r>
            <a:rPr lang="it-IT" b="1" dirty="0" err="1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successori”dei</a:t>
          </a:r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familiari di un’impresa familiare» </a:t>
          </a:r>
        </a:p>
      </dgm:t>
    </dgm:pt>
    <dgm:pt modelId="{B54E21FF-DD14-A84F-800E-DEA92846B34D}" type="parTrans" cxnId="{D734E6B0-3845-9749-8C65-ACA35A7A945A}">
      <dgm:prSet/>
      <dgm:spPr/>
      <dgm:t>
        <a:bodyPr/>
        <a:lstStyle/>
        <a:p>
          <a:endParaRPr lang="it-IT"/>
        </a:p>
      </dgm:t>
    </dgm:pt>
    <dgm:pt modelId="{03FE7A38-C0EE-B348-93BF-11975FC0F2B8}" type="sibTrans" cxnId="{D734E6B0-3845-9749-8C65-ACA35A7A945A}">
      <dgm:prSet/>
      <dgm:spPr/>
      <dgm:t>
        <a:bodyPr/>
        <a:lstStyle/>
        <a:p>
          <a:endParaRPr lang="it-IT"/>
        </a:p>
      </dgm:t>
    </dgm:pt>
    <dgm:pt modelId="{0FA02528-9AA4-8742-96D8-5AF04A4D87C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None/>
          </a:pP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“</a:t>
          </a:r>
          <a:r>
            <a:rPr lang="it-IT" sz="18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mortis</a:t>
          </a: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causa”  (</a:t>
          </a:r>
          <a:r>
            <a:rPr lang="it-IT" sz="18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Trib</a:t>
          </a: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Macerata 28.09.00 almeno nel caso in cui il familiare sia anche erede del de </a:t>
          </a:r>
          <a:r>
            <a:rPr lang="it-IT" sz="18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cuius</a:t>
          </a: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)  ; </a:t>
          </a:r>
        </a:p>
      </dgm:t>
    </dgm:pt>
    <dgm:pt modelId="{AECDC05C-8491-314F-AF7B-2457DB8CC049}" type="parTrans" cxnId="{45AB2461-97C2-2147-9A78-8994F04A4D2B}">
      <dgm:prSet/>
      <dgm:spPr/>
      <dgm:t>
        <a:bodyPr/>
        <a:lstStyle/>
        <a:p>
          <a:endParaRPr lang="it-IT"/>
        </a:p>
      </dgm:t>
    </dgm:pt>
    <dgm:pt modelId="{20F709BA-8552-E141-92C3-C6FD6469F4C1}" type="sibTrans" cxnId="{45AB2461-97C2-2147-9A78-8994F04A4D2B}">
      <dgm:prSet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«Il legato di azienda »</a:t>
          </a: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Il fenomeno attributivo dell’azienda a mezzo legato e la difficoltà di raccordare le regole del trasferimento tra vivi con quelle mortis causa .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CC46D6C0-6430-9A47-9D67-734EAA3DEF88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In particolare la vexata quaestio del trasferimento dei debiti : il “conflitto” tra il 2560 c.c. e l’articolo 671 c.c.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344BD659-3999-D348-BC28-7B692D750B8E}" type="parTrans" cxnId="{BE330FEF-FC8D-784B-B245-EEBCD7A98E3A}">
      <dgm:prSet/>
      <dgm:spPr/>
      <dgm:t>
        <a:bodyPr/>
        <a:lstStyle/>
        <a:p>
          <a:endParaRPr lang="it-IT"/>
        </a:p>
      </dgm:t>
    </dgm:pt>
    <dgm:pt modelId="{3AB7FF9F-6052-CD41-B7B5-E3ED51011458}" type="sibTrans" cxnId="{BE330FEF-FC8D-784B-B245-EEBCD7A98E3A}">
      <dgm:prSet/>
      <dgm:spPr/>
      <dgm:t>
        <a:bodyPr/>
        <a:lstStyle/>
        <a:p>
          <a:endParaRPr lang="it-IT"/>
        </a:p>
      </dgm:t>
    </dgm:pt>
    <dgm:pt modelId="{23C49F0E-5484-F741-AB35-76B4B23D7CCB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La Sentenza della Corte di Cassazione del 2016 n.ro 1720 : il principio della prevalenza delle regole successorie .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939F096B-1AD1-AE4C-8946-05CF4BA96DB0}" type="parTrans" cxnId="{20257CE9-EAC9-FA4F-97C9-0B5800E23683}">
      <dgm:prSet/>
      <dgm:spPr/>
      <dgm:t>
        <a:bodyPr/>
        <a:lstStyle/>
        <a:p>
          <a:endParaRPr lang="it-IT"/>
        </a:p>
      </dgm:t>
    </dgm:pt>
    <dgm:pt modelId="{FB7879C7-965E-EB43-8FCE-FBFED95DDE89}" type="sibTrans" cxnId="{20257CE9-EAC9-FA4F-97C9-0B5800E23683}">
      <dgm:prSet/>
      <dgm:spPr/>
      <dgm:t>
        <a:bodyPr/>
        <a:lstStyle/>
        <a:p>
          <a:endParaRPr lang="it-IT"/>
        </a:p>
      </dgm:t>
    </dgm:pt>
    <dgm:pt modelId="{70F982FC-681C-914D-97FE-39F9AD8A3F7D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Conseguenze : la necessità di un intervento preciso del testatore ;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9E82231F-805B-794F-91C6-6B11D2F9085C}" type="parTrans" cxnId="{9B98E1BE-E829-BF47-9BBC-476D8A19378E}">
      <dgm:prSet/>
      <dgm:spPr/>
      <dgm:t>
        <a:bodyPr/>
        <a:lstStyle/>
        <a:p>
          <a:endParaRPr lang="it-IT"/>
        </a:p>
      </dgm:t>
    </dgm:pt>
    <dgm:pt modelId="{61E0F22D-065E-E74B-8DE7-D5E576FE5443}" type="sibTrans" cxnId="{9B98E1BE-E829-BF47-9BBC-476D8A19378E}">
      <dgm:prSet/>
      <dgm:spPr/>
      <dgm:t>
        <a:bodyPr/>
        <a:lstStyle/>
        <a:p>
          <a:endParaRPr lang="it-IT"/>
        </a:p>
      </dgm:t>
    </dgm:pt>
    <dgm:pt modelId="{59EEC8D8-C64D-E546-BF8F-409E6FC8CD3E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207B36EC-0565-B942-AD54-C9B86F580F22}" type="parTrans" cxnId="{BB6DFA61-AA62-9A4C-A217-4494856182FD}">
      <dgm:prSet/>
      <dgm:spPr/>
      <dgm:t>
        <a:bodyPr/>
        <a:lstStyle/>
        <a:p>
          <a:endParaRPr lang="it-IT"/>
        </a:p>
      </dgm:t>
    </dgm:pt>
    <dgm:pt modelId="{43E50EEF-5DB4-544F-956E-F27BCC8E23E1}" type="sibTrans" cxnId="{BB6DFA61-AA62-9A4C-A217-4494856182FD}">
      <dgm:prSet/>
      <dgm:spPr/>
      <dgm:t>
        <a:bodyPr/>
        <a:lstStyle/>
        <a:p>
          <a:endParaRPr lang="it-IT"/>
        </a:p>
      </dgm:t>
    </dgm:pt>
    <dgm:pt modelId="{5DBDDF07-FA68-9942-98AB-B26E07F85480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		la responsabilità degli eredi per i debiti oltre il valore dell’azienda legata ;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E3E440D8-E00B-6641-BF43-9E13140714E5}" type="parTrans" cxnId="{C7BC09D0-C937-BF4C-9915-04148D18EC7E}">
      <dgm:prSet/>
      <dgm:spPr/>
      <dgm:t>
        <a:bodyPr/>
        <a:lstStyle/>
        <a:p>
          <a:endParaRPr lang="it-IT"/>
        </a:p>
      </dgm:t>
    </dgm:pt>
    <dgm:pt modelId="{1B31F563-7DF7-3F48-AEAD-7435FE4ACC65}" type="sibTrans" cxnId="{C7BC09D0-C937-BF4C-9915-04148D18EC7E}">
      <dgm:prSet/>
      <dgm:spPr/>
      <dgm:t>
        <a:bodyPr/>
        <a:lstStyle/>
        <a:p>
          <a:endParaRPr lang="it-IT"/>
        </a:p>
      </dgm:t>
    </dgm:pt>
    <dgm:pt modelId="{1BBC4BA0-3D88-DA4E-9391-0CA1E3A23318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		la difficoltà di reperire un “valore” dell’azienda legata ;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1A1B4A4F-3D48-E94C-93AC-B8DB891DFA89}" type="parTrans" cxnId="{851F96BA-CE60-F04E-8BB3-7B52B69001E8}">
      <dgm:prSet/>
      <dgm:spPr/>
      <dgm:t>
        <a:bodyPr/>
        <a:lstStyle/>
        <a:p>
          <a:endParaRPr lang="it-IT"/>
        </a:p>
      </dgm:t>
    </dgm:pt>
    <dgm:pt modelId="{6D23B151-FA37-E342-AC88-C9427544209C}" type="sibTrans" cxnId="{851F96BA-CE60-F04E-8BB3-7B52B69001E8}">
      <dgm:prSet/>
      <dgm:spPr/>
      <dgm:t>
        <a:bodyPr/>
        <a:lstStyle/>
        <a:p>
          <a:endParaRPr lang="it-IT"/>
        </a:p>
      </dgm:t>
    </dgm:pt>
    <dgm:pt modelId="{9BA3EC9F-52DB-8B42-A95A-FDACC92382F8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L’assoggettamento del legato alle comuni regole della riduzione ( e ove del caso di imputazione e collazione) </a:t>
          </a:r>
          <a:endParaRPr lang="it-IT" sz="14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gm:t>
    </dgm:pt>
    <dgm:pt modelId="{A5984204-E0FF-E54E-A927-9ECFB71E2D5D}" type="parTrans" cxnId="{8C64990E-C0C7-7C4D-AFC1-C6ED60E32967}">
      <dgm:prSet/>
      <dgm:spPr/>
      <dgm:t>
        <a:bodyPr/>
        <a:lstStyle/>
        <a:p>
          <a:endParaRPr lang="it-IT"/>
        </a:p>
      </dgm:t>
    </dgm:pt>
    <dgm:pt modelId="{C48D0E32-B654-3244-9A4A-04E5E19FB5D6}" type="sibTrans" cxnId="{8C64990E-C0C7-7C4D-AFC1-C6ED60E32967}">
      <dgm:prSet/>
      <dgm:spPr/>
      <dgm:t>
        <a:bodyPr/>
        <a:lstStyle/>
        <a:p>
          <a:endParaRPr lang="it-IT"/>
        </a:p>
      </dgm:t>
    </dgm:pt>
    <dgm:pt modelId="{36B6B8CA-D2A2-814B-974F-42BDDC8E3391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None/>
          </a:pP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a favore dei familiari riguarda i trasferimenti onerosi e forse quelli gratuiti ; </a:t>
          </a:r>
        </a:p>
      </dgm:t>
    </dgm:pt>
    <dgm:pt modelId="{31DEB2A4-BA5A-FD4F-B4C6-A73B0C31AC32}" type="parTrans" cxnId="{D79ED8A9-6EB5-554D-95D7-34E2E1703DFC}">
      <dgm:prSet/>
      <dgm:spPr/>
      <dgm:t>
        <a:bodyPr/>
        <a:lstStyle/>
        <a:p>
          <a:endParaRPr lang="it-IT"/>
        </a:p>
      </dgm:t>
    </dgm:pt>
    <dgm:pt modelId="{5C506929-05D2-DE46-94AC-65D38C5F0E84}" type="sibTrans" cxnId="{D79ED8A9-6EB5-554D-95D7-34E2E1703DFC}">
      <dgm:prSet/>
      <dgm:spPr/>
      <dgm:t>
        <a:bodyPr/>
        <a:lstStyle/>
        <a:p>
          <a:endParaRPr lang="it-IT"/>
        </a:p>
      </dgm:t>
    </dgm:pt>
    <dgm:pt modelId="{0E21F4D4-E96D-0E49-AC5E-6887B6FE187A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None/>
          </a:pP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a beneficio dei familiari in caso di divisione ereditaria : un istituto da dimenticare    (per alcuni spetterebbe anche a favore dei partecipanti non coeredi) </a:t>
          </a:r>
        </a:p>
      </dgm:t>
    </dgm:pt>
    <dgm:pt modelId="{3ECC5135-237C-5949-B31A-04FD359B1693}" type="parTrans" cxnId="{6EA86BEE-4C78-294D-817A-04FE7E679F40}">
      <dgm:prSet/>
      <dgm:spPr/>
      <dgm:t>
        <a:bodyPr/>
        <a:lstStyle/>
        <a:p>
          <a:endParaRPr lang="it-IT"/>
        </a:p>
      </dgm:t>
    </dgm:pt>
    <dgm:pt modelId="{B7AE734B-928A-4942-B28A-87E7D512057C}" type="sibTrans" cxnId="{6EA86BEE-4C78-294D-817A-04FE7E679F40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2" custScaleX="3977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2" custScaleX="120973" custScaleY="78145">
        <dgm:presLayoutVars>
          <dgm:bulletEnabled val="1"/>
        </dgm:presLayoutVars>
      </dgm:prSet>
      <dgm:spPr/>
    </dgm:pt>
    <dgm:pt modelId="{994124AA-6FCD-DF4A-A064-4262F0346E48}" type="pres">
      <dgm:prSet presAssocID="{592BC135-553E-364F-AAEF-D1B7A589FD09}" presName="sp" presStyleCnt="0"/>
      <dgm:spPr/>
    </dgm:pt>
    <dgm:pt modelId="{6D27B7D8-E9C3-AB4D-81C9-DA4880DC2F4B}" type="pres">
      <dgm:prSet presAssocID="{EF47209A-AF89-DF4C-BD7A-7A59114A2B20}" presName="linNode" presStyleCnt="0"/>
      <dgm:spPr/>
    </dgm:pt>
    <dgm:pt modelId="{D4825412-9283-6F40-A03C-BEE34354FB4A}" type="pres">
      <dgm:prSet presAssocID="{EF47209A-AF89-DF4C-BD7A-7A59114A2B20}" presName="parentText" presStyleLbl="node1" presStyleIdx="1" presStyleCnt="2" custScaleX="62964" custScaleY="55459">
        <dgm:presLayoutVars>
          <dgm:chMax val="1"/>
          <dgm:bulletEnabled val="1"/>
        </dgm:presLayoutVars>
      </dgm:prSet>
      <dgm:spPr/>
    </dgm:pt>
    <dgm:pt modelId="{0A299719-A262-364E-BC70-BD1E82440F80}" type="pres">
      <dgm:prSet presAssocID="{EF47209A-AF89-DF4C-BD7A-7A59114A2B20}" presName="descendantText" presStyleLbl="alignAccFollowNode1" presStyleIdx="1" presStyleCnt="2" custScaleX="74258">
        <dgm:presLayoutVars>
          <dgm:bulletEnabled val="1"/>
        </dgm:presLayoutVars>
      </dgm:prSet>
      <dgm:spPr/>
    </dgm:pt>
  </dgm:ptLst>
  <dgm:cxnLst>
    <dgm:cxn modelId="{8C64990E-C0C7-7C4D-AFC1-C6ED60E32967}" srcId="{A5A919AF-0378-5241-8E91-58F1BFDB5550}" destId="{9BA3EC9F-52DB-8B42-A95A-FDACC92382F8}" srcOrd="4" destOrd="0" parTransId="{A5984204-E0FF-E54E-A927-9ECFB71E2D5D}" sibTransId="{C48D0E32-B654-3244-9A4A-04E5E19FB5D6}"/>
    <dgm:cxn modelId="{DC5D8B3D-801A-524D-91BF-09CE9142F1EE}" type="presOf" srcId="{1BBC4BA0-3D88-DA4E-9391-0CA1E3A23318}" destId="{3E229536-F129-3B4A-87D3-A4AD636BFB16}" srcOrd="0" destOrd="5" presId="urn:microsoft.com/office/officeart/2005/8/layout/vList5"/>
    <dgm:cxn modelId="{C4B5FE40-6801-2A43-91BF-37A1112BC97B}" type="presOf" srcId="{A5A919AF-0378-5241-8E91-58F1BFDB5550}" destId="{71710F54-EF98-2740-A267-961F928D5785}" srcOrd="0" destOrd="0" presId="urn:microsoft.com/office/officeart/2005/8/layout/vList5"/>
    <dgm:cxn modelId="{23370451-B7EA-A644-A336-D411E1D31DC6}" type="presOf" srcId="{EF47209A-AF89-DF4C-BD7A-7A59114A2B20}" destId="{D4825412-9283-6F40-A03C-BEE34354FB4A}" srcOrd="0" destOrd="0" presId="urn:microsoft.com/office/officeart/2005/8/layout/vList5"/>
    <dgm:cxn modelId="{45AB2461-97C2-2147-9A78-8994F04A4D2B}" srcId="{EF47209A-AF89-DF4C-BD7A-7A59114A2B20}" destId="{0FA02528-9AA4-8742-96D8-5AF04A4D87C2}" srcOrd="0" destOrd="0" parTransId="{AECDC05C-8491-314F-AF7B-2457DB8CC049}" sibTransId="{20F709BA-8552-E141-92C3-C6FD6469F4C1}"/>
    <dgm:cxn modelId="{BB6DFA61-AA62-9A4C-A217-4494856182FD}" srcId="{A5A919AF-0378-5241-8E91-58F1BFDB5550}" destId="{59EEC8D8-C64D-E546-BF8F-409E6FC8CD3E}" srcOrd="5" destOrd="0" parTransId="{207B36EC-0565-B942-AD54-C9B86F580F22}" sibTransId="{43E50EEF-5DB4-544F-956E-F27BCC8E23E1}"/>
    <dgm:cxn modelId="{E4393C65-E582-6C41-A3B9-C97B71FF0B8A}" type="presOf" srcId="{02E227A4-DCC1-C64A-84CF-DF56588EEF53}" destId="{EFC1EE75-2ED6-C648-8C65-B6EC0FA4281A}" srcOrd="0" destOrd="0" presId="urn:microsoft.com/office/officeart/2005/8/layout/vList5"/>
    <dgm:cxn modelId="{82FDB565-4673-5841-BFB7-93B6C44B95B1}" type="presOf" srcId="{0E21F4D4-E96D-0E49-AC5E-6887B6FE187A}" destId="{0A299719-A262-364E-BC70-BD1E82440F80}" srcOrd="0" destOrd="2" presId="urn:microsoft.com/office/officeart/2005/8/layout/vList5"/>
    <dgm:cxn modelId="{4421529F-9679-7F43-8534-E00FC0C78D70}" type="presOf" srcId="{36B6B8CA-D2A2-814B-974F-42BDDC8E3391}" destId="{0A299719-A262-364E-BC70-BD1E82440F80}" srcOrd="0" destOrd="1" presId="urn:microsoft.com/office/officeart/2005/8/layout/vList5"/>
    <dgm:cxn modelId="{481B0FA3-A4C8-A940-9EB2-7DD685F4FEAF}" type="presOf" srcId="{0FA02528-9AA4-8742-96D8-5AF04A4D87C2}" destId="{0A299719-A262-364E-BC70-BD1E82440F80}" srcOrd="0" destOrd="0" presId="urn:microsoft.com/office/officeart/2005/8/layout/vList5"/>
    <dgm:cxn modelId="{D79ED8A9-6EB5-554D-95D7-34E2E1703DFC}" srcId="{EF47209A-AF89-DF4C-BD7A-7A59114A2B20}" destId="{36B6B8CA-D2A2-814B-974F-42BDDC8E3391}" srcOrd="1" destOrd="0" parTransId="{31DEB2A4-BA5A-FD4F-B4C6-A73B0C31AC32}" sibTransId="{5C506929-05D2-DE46-94AC-65D38C5F0E84}"/>
    <dgm:cxn modelId="{D734E6B0-3845-9749-8C65-ACA35A7A945A}" srcId="{02E227A4-DCC1-C64A-84CF-DF56588EEF53}" destId="{EF47209A-AF89-DF4C-BD7A-7A59114A2B20}" srcOrd="1" destOrd="0" parTransId="{B54E21FF-DD14-A84F-800E-DEA92846B34D}" sibTransId="{03FE7A38-C0EE-B348-93BF-11975FC0F2B8}"/>
    <dgm:cxn modelId="{4354F4B0-60BB-FE41-9303-E1A1B2F11757}" type="presOf" srcId="{CB06EAD6-22C6-C84D-915E-F36BF701881F}" destId="{3E229536-F129-3B4A-87D3-A4AD636BFB16}" srcOrd="0" destOrd="0" presId="urn:microsoft.com/office/officeart/2005/8/layout/vList5"/>
    <dgm:cxn modelId="{D386FAB7-611A-B342-B7BF-975E4E4D4FDD}" type="presOf" srcId="{23C49F0E-5484-F741-AB35-76B4B23D7CCB}" destId="{3E229536-F129-3B4A-87D3-A4AD636BFB16}" srcOrd="0" destOrd="2" presId="urn:microsoft.com/office/officeart/2005/8/layout/vList5"/>
    <dgm:cxn modelId="{851F96BA-CE60-F04E-8BB3-7B52B69001E8}" srcId="{5DBDDF07-FA68-9942-98AB-B26E07F85480}" destId="{1BBC4BA0-3D88-DA4E-9391-0CA1E3A23318}" srcOrd="0" destOrd="0" parTransId="{1A1B4A4F-3D48-E94C-93AC-B8DB891DFA89}" sibTransId="{6D23B151-FA37-E342-AC88-C9427544209C}"/>
    <dgm:cxn modelId="{9B98E1BE-E829-BF47-9BBC-476D8A19378E}" srcId="{A5A919AF-0378-5241-8E91-58F1BFDB5550}" destId="{70F982FC-681C-914D-97FE-39F9AD8A3F7D}" srcOrd="3" destOrd="0" parTransId="{9E82231F-805B-794F-91C6-6B11D2F9085C}" sibTransId="{61E0F22D-065E-E74B-8DE7-D5E576FE5443}"/>
    <dgm:cxn modelId="{8E665DC0-45C9-DF46-86C1-6A3399CFA2B1}" type="presOf" srcId="{CC46D6C0-6430-9A47-9D67-734EAA3DEF88}" destId="{3E229536-F129-3B4A-87D3-A4AD636BFB16}" srcOrd="0" destOrd="1" presId="urn:microsoft.com/office/officeart/2005/8/layout/vList5"/>
    <dgm:cxn modelId="{336467C4-406D-6C48-A5D5-517227FA4E1E}" type="presOf" srcId="{9BA3EC9F-52DB-8B42-A95A-FDACC92382F8}" destId="{3E229536-F129-3B4A-87D3-A4AD636BFB16}" srcOrd="0" destOrd="6" presId="urn:microsoft.com/office/officeart/2005/8/layout/vList5"/>
    <dgm:cxn modelId="{0C10E8C4-E613-DE42-953F-E968A177BA46}" type="presOf" srcId="{70F982FC-681C-914D-97FE-39F9AD8A3F7D}" destId="{3E229536-F129-3B4A-87D3-A4AD636BFB16}" srcOrd="0" destOrd="3" presId="urn:microsoft.com/office/officeart/2005/8/layout/vList5"/>
    <dgm:cxn modelId="{007E4ECD-D2FF-0E46-862B-A55A0A777A35}" type="presOf" srcId="{59EEC8D8-C64D-E546-BF8F-409E6FC8CD3E}" destId="{3E229536-F129-3B4A-87D3-A4AD636BFB16}" srcOrd="0" destOrd="7" presId="urn:microsoft.com/office/officeart/2005/8/layout/vList5"/>
    <dgm:cxn modelId="{C7BC09D0-C937-BF4C-9915-04148D18EC7E}" srcId="{70F982FC-681C-914D-97FE-39F9AD8A3F7D}" destId="{5DBDDF07-FA68-9942-98AB-B26E07F85480}" srcOrd="0" destOrd="0" parTransId="{E3E440D8-E00B-6641-BF43-9E13140714E5}" sibTransId="{1B31F563-7DF7-3F48-AEAD-7435FE4ACC65}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20257CE9-EAC9-FA4F-97C9-0B5800E23683}" srcId="{A5A919AF-0378-5241-8E91-58F1BFDB5550}" destId="{23C49F0E-5484-F741-AB35-76B4B23D7CCB}" srcOrd="2" destOrd="0" parTransId="{939F096B-1AD1-AE4C-8946-05CF4BA96DB0}" sibTransId="{FB7879C7-965E-EB43-8FCE-FBFED95DDE89}"/>
    <dgm:cxn modelId="{B5E851ED-0256-CB4A-B150-12B3CC091DDF}" type="presOf" srcId="{5DBDDF07-FA68-9942-98AB-B26E07F85480}" destId="{3E229536-F129-3B4A-87D3-A4AD636BFB16}" srcOrd="0" destOrd="4" presId="urn:microsoft.com/office/officeart/2005/8/layout/vList5"/>
    <dgm:cxn modelId="{6EA86BEE-4C78-294D-817A-04FE7E679F40}" srcId="{EF47209A-AF89-DF4C-BD7A-7A59114A2B20}" destId="{0E21F4D4-E96D-0E49-AC5E-6887B6FE187A}" srcOrd="2" destOrd="0" parTransId="{3ECC5135-237C-5949-B31A-04FD359B1693}" sibTransId="{B7AE734B-928A-4942-B28A-87E7D512057C}"/>
    <dgm:cxn modelId="{BE330FEF-FC8D-784B-B245-EEBCD7A98E3A}" srcId="{A5A919AF-0378-5241-8E91-58F1BFDB5550}" destId="{CC46D6C0-6430-9A47-9D67-734EAA3DEF88}" srcOrd="1" destOrd="0" parTransId="{344BD659-3999-D348-BC28-7B692D750B8E}" sibTransId="{3AB7FF9F-6052-CD41-B7B5-E3ED51011458}"/>
    <dgm:cxn modelId="{574B284F-51AC-2C4A-9FA5-5EFFCC674364}" type="presParOf" srcId="{EFC1EE75-2ED6-C648-8C65-B6EC0FA4281A}" destId="{540F00CB-A24B-3945-A858-41F45D3816F4}" srcOrd="0" destOrd="0" presId="urn:microsoft.com/office/officeart/2005/8/layout/vList5"/>
    <dgm:cxn modelId="{24D76749-5945-F140-A139-1CD8B0444A02}" type="presParOf" srcId="{540F00CB-A24B-3945-A858-41F45D3816F4}" destId="{71710F54-EF98-2740-A267-961F928D5785}" srcOrd="0" destOrd="0" presId="urn:microsoft.com/office/officeart/2005/8/layout/vList5"/>
    <dgm:cxn modelId="{0E081CBE-9E43-6D40-B720-5CF9E7A2D1AA}" type="presParOf" srcId="{540F00CB-A24B-3945-A858-41F45D3816F4}" destId="{3E229536-F129-3B4A-87D3-A4AD636BFB16}" srcOrd="1" destOrd="0" presId="urn:microsoft.com/office/officeart/2005/8/layout/vList5"/>
    <dgm:cxn modelId="{F12D19A8-0886-C347-A5E8-32F83D64BDF0}" type="presParOf" srcId="{EFC1EE75-2ED6-C648-8C65-B6EC0FA4281A}" destId="{994124AA-6FCD-DF4A-A064-4262F0346E48}" srcOrd="1" destOrd="0" presId="urn:microsoft.com/office/officeart/2005/8/layout/vList5"/>
    <dgm:cxn modelId="{78C9D9F5-FFE8-204A-A79F-87A4BB8A5E88}" type="presParOf" srcId="{EFC1EE75-2ED6-C648-8C65-B6EC0FA4281A}" destId="{6D27B7D8-E9C3-AB4D-81C9-DA4880DC2F4B}" srcOrd="2" destOrd="0" presId="urn:microsoft.com/office/officeart/2005/8/layout/vList5"/>
    <dgm:cxn modelId="{9AF977CE-8F27-DB4B-B97D-FFFCDC571CA4}" type="presParOf" srcId="{6D27B7D8-E9C3-AB4D-81C9-DA4880DC2F4B}" destId="{D4825412-9283-6F40-A03C-BEE34354FB4A}" srcOrd="0" destOrd="0" presId="urn:microsoft.com/office/officeart/2005/8/layout/vList5"/>
    <dgm:cxn modelId="{7EC2C04C-B0A4-FB40-AA48-CD7BB35884F4}" type="presParOf" srcId="{6D27B7D8-E9C3-AB4D-81C9-DA4880DC2F4B}" destId="{0A299719-A262-364E-BC70-BD1E82440F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47209A-AF89-DF4C-BD7A-7A59114A2B20}">
      <dgm:prSet phldrT="[Testo]"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dirette» </a:t>
          </a:r>
        </a:p>
      </dgm:t>
    </dgm:pt>
    <dgm:pt modelId="{B54E21FF-DD14-A84F-800E-DEA92846B34D}" type="parTrans" cxnId="{D734E6B0-3845-9749-8C65-ACA35A7A945A}">
      <dgm:prSet/>
      <dgm:spPr/>
      <dgm:t>
        <a:bodyPr/>
        <a:lstStyle/>
        <a:p>
          <a:endParaRPr lang="it-IT"/>
        </a:p>
      </dgm:t>
    </dgm:pt>
    <dgm:pt modelId="{03FE7A38-C0EE-B348-93BF-11975FC0F2B8}" type="sibTrans" cxnId="{D734E6B0-3845-9749-8C65-ACA35A7A945A}">
      <dgm:prSet/>
      <dgm:spPr/>
      <dgm:t>
        <a:bodyPr/>
        <a:lstStyle/>
        <a:p>
          <a:endParaRPr lang="it-IT"/>
        </a:p>
      </dgm:t>
    </dgm:pt>
    <dgm:pt modelId="{0FA02528-9AA4-8742-96D8-5AF04A4D87C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Detto trasferimento è  un’operazione fiscalmente neutra ( art. 58 TUIR) quando: </a:t>
          </a:r>
        </a:p>
      </dgm:t>
    </dgm:pt>
    <dgm:pt modelId="{AECDC05C-8491-314F-AF7B-2457DB8CC049}" type="parTrans" cxnId="{45AB2461-97C2-2147-9A78-8994F04A4D2B}">
      <dgm:prSet/>
      <dgm:spPr/>
      <dgm:t>
        <a:bodyPr/>
        <a:lstStyle/>
        <a:p>
          <a:endParaRPr lang="it-IT"/>
        </a:p>
      </dgm:t>
    </dgm:pt>
    <dgm:pt modelId="{20F709BA-8552-E141-92C3-C6FD6469F4C1}" type="sibTrans" cxnId="{45AB2461-97C2-2147-9A78-8994F04A4D2B}">
      <dgm:prSet/>
      <dgm:spPr/>
      <dgm:t>
        <a:bodyPr/>
        <a:lstStyle/>
        <a:p>
          <a:endParaRPr lang="it-IT"/>
        </a:p>
      </dgm:t>
    </dgm:pt>
    <dgm:pt modelId="{5A9D5816-0BA6-134D-8FE2-F7A61CFD5AF6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- gli eredi proseguono nell’attività di impresa;</a:t>
          </a:r>
        </a:p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 pertanto  i valori contabili dei beni che compongono l’azienda caduta in successione restano invariati rispetto a quelli che avevano in capo all’imprenditore deceduto.</a:t>
          </a:r>
        </a:p>
      </dgm:t>
    </dgm:pt>
    <dgm:pt modelId="{248C5AB6-C06D-4C49-867A-E2816E2CA55C}" type="parTrans" cxnId="{761345C7-F841-7B40-BDB1-6434610C788D}">
      <dgm:prSet/>
      <dgm:spPr/>
      <dgm:t>
        <a:bodyPr/>
        <a:lstStyle/>
        <a:p>
          <a:endParaRPr lang="it-IT"/>
        </a:p>
      </dgm:t>
    </dgm:pt>
    <dgm:pt modelId="{B2508DB7-789D-A145-AE85-B62BCA93A31A}" type="sibTrans" cxnId="{761345C7-F841-7B40-BDB1-6434610C788D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6D27B7D8-E9C3-AB4D-81C9-DA4880DC2F4B}" type="pres">
      <dgm:prSet presAssocID="{EF47209A-AF89-DF4C-BD7A-7A59114A2B20}" presName="linNode" presStyleCnt="0"/>
      <dgm:spPr/>
    </dgm:pt>
    <dgm:pt modelId="{D4825412-9283-6F40-A03C-BEE34354FB4A}" type="pres">
      <dgm:prSet presAssocID="{EF47209A-AF89-DF4C-BD7A-7A59114A2B20}" presName="parentText" presStyleLbl="node1" presStyleIdx="0" presStyleCnt="1" custScaleX="68389" custScaleY="55823">
        <dgm:presLayoutVars>
          <dgm:chMax val="1"/>
          <dgm:bulletEnabled val="1"/>
        </dgm:presLayoutVars>
      </dgm:prSet>
      <dgm:spPr/>
    </dgm:pt>
    <dgm:pt modelId="{0A299719-A262-364E-BC70-BD1E82440F80}" type="pres">
      <dgm:prSet presAssocID="{EF47209A-AF89-DF4C-BD7A-7A59114A2B2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7EA87817-58CF-944F-BE93-53585E585640}" type="presOf" srcId="{5A9D5816-0BA6-134D-8FE2-F7A61CFD5AF6}" destId="{0A299719-A262-364E-BC70-BD1E82440F80}" srcOrd="0" destOrd="1" presId="urn:microsoft.com/office/officeart/2005/8/layout/vList5"/>
    <dgm:cxn modelId="{2FEF331A-0B89-E44D-9A8B-89E344329DF7}" type="presOf" srcId="{02E227A4-DCC1-C64A-84CF-DF56588EEF53}" destId="{EFC1EE75-2ED6-C648-8C65-B6EC0FA4281A}" srcOrd="0" destOrd="0" presId="urn:microsoft.com/office/officeart/2005/8/layout/vList5"/>
    <dgm:cxn modelId="{644C0B32-981C-9748-BB9C-215BC62CB956}" type="presOf" srcId="{0FA02528-9AA4-8742-96D8-5AF04A4D87C2}" destId="{0A299719-A262-364E-BC70-BD1E82440F80}" srcOrd="0" destOrd="0" presId="urn:microsoft.com/office/officeart/2005/8/layout/vList5"/>
    <dgm:cxn modelId="{45AB2461-97C2-2147-9A78-8994F04A4D2B}" srcId="{EF47209A-AF89-DF4C-BD7A-7A59114A2B20}" destId="{0FA02528-9AA4-8742-96D8-5AF04A4D87C2}" srcOrd="0" destOrd="0" parTransId="{AECDC05C-8491-314F-AF7B-2457DB8CC049}" sibTransId="{20F709BA-8552-E141-92C3-C6FD6469F4C1}"/>
    <dgm:cxn modelId="{D734E6B0-3845-9749-8C65-ACA35A7A945A}" srcId="{02E227A4-DCC1-C64A-84CF-DF56588EEF53}" destId="{EF47209A-AF89-DF4C-BD7A-7A59114A2B20}" srcOrd="0" destOrd="0" parTransId="{B54E21FF-DD14-A84F-800E-DEA92846B34D}" sibTransId="{03FE7A38-C0EE-B348-93BF-11975FC0F2B8}"/>
    <dgm:cxn modelId="{761345C7-F841-7B40-BDB1-6434610C788D}" srcId="{EF47209A-AF89-DF4C-BD7A-7A59114A2B20}" destId="{5A9D5816-0BA6-134D-8FE2-F7A61CFD5AF6}" srcOrd="1" destOrd="0" parTransId="{248C5AB6-C06D-4C49-867A-E2816E2CA55C}" sibTransId="{B2508DB7-789D-A145-AE85-B62BCA93A31A}"/>
    <dgm:cxn modelId="{8B7AF7FA-62E4-364C-9E05-FEE6648DD458}" type="presOf" srcId="{EF47209A-AF89-DF4C-BD7A-7A59114A2B20}" destId="{D4825412-9283-6F40-A03C-BEE34354FB4A}" srcOrd="0" destOrd="0" presId="urn:microsoft.com/office/officeart/2005/8/layout/vList5"/>
    <dgm:cxn modelId="{EFCA0618-A5EF-DB4C-A51C-8C2956984E22}" type="presParOf" srcId="{EFC1EE75-2ED6-C648-8C65-B6EC0FA4281A}" destId="{6D27B7D8-E9C3-AB4D-81C9-DA4880DC2F4B}" srcOrd="0" destOrd="0" presId="urn:microsoft.com/office/officeart/2005/8/layout/vList5"/>
    <dgm:cxn modelId="{38F90815-491C-B84A-810A-3DDBEDD498E2}" type="presParOf" srcId="{6D27B7D8-E9C3-AB4D-81C9-DA4880DC2F4B}" destId="{D4825412-9283-6F40-A03C-BEE34354FB4A}" srcOrd="0" destOrd="0" presId="urn:microsoft.com/office/officeart/2005/8/layout/vList5"/>
    <dgm:cxn modelId="{08EE37B0-3E52-5C4D-AF20-A6E32DE18903}" type="presParOf" srcId="{6D27B7D8-E9C3-AB4D-81C9-DA4880DC2F4B}" destId="{0A299719-A262-364E-BC70-BD1E82440F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pyramid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F662F8C-51A7-8B4D-AF3A-C9B86BE1C0F0}">
      <dgm:prSet phldrT="[Testo]" custT="1"/>
      <dgm:spPr/>
      <dgm:t>
        <a:bodyPr/>
        <a:lstStyle/>
        <a:p>
          <a:r>
            <a:rPr lang="it-IT" sz="1800" dirty="0"/>
            <a:t>La neutralità persiste anche se la società tra gli eredi si scioglie nel quinquennio dalla successione a condizione che l’attività sia continuata da uno solo degli eredi </a:t>
          </a:r>
          <a:r>
            <a:rPr lang="it-IT" sz="1800" dirty="0" err="1"/>
            <a:t>purchè</a:t>
          </a:r>
          <a:r>
            <a:rPr lang="it-IT" sz="1800" dirty="0"/>
            <a:t> i beni abbiano gli stessi valori contabili </a:t>
          </a:r>
        </a:p>
      </dgm:t>
    </dgm:pt>
    <dgm:pt modelId="{7188BE86-7C57-6940-A390-5E1E371276FC}" type="parTrans" cxnId="{88969A28-CFDA-3D4F-9BAB-A31ACFE0C67D}">
      <dgm:prSet/>
      <dgm:spPr/>
      <dgm:t>
        <a:bodyPr/>
        <a:lstStyle/>
        <a:p>
          <a:endParaRPr lang="it-IT"/>
        </a:p>
      </dgm:t>
    </dgm:pt>
    <dgm:pt modelId="{D03D5F6D-7378-CA40-B1D9-86AF7CE593FB}" type="sibTrans" cxnId="{88969A28-CFDA-3D4F-9BAB-A31ACFE0C67D}">
      <dgm:prSet/>
      <dgm:spPr/>
      <dgm:t>
        <a:bodyPr/>
        <a:lstStyle/>
        <a:p>
          <a:endParaRPr lang="it-IT"/>
        </a:p>
      </dgm:t>
    </dgm:pt>
    <dgm:pt modelId="{8E957946-0F29-5C4C-B5DF-7BBE4FEAC6C3}">
      <dgm:prSet phldrT="[Testo]" custT="1"/>
      <dgm:spPr/>
      <dgm:t>
        <a:bodyPr/>
        <a:lstStyle/>
        <a:p>
          <a:r>
            <a:rPr lang="it-IT" sz="2000" dirty="0"/>
            <a:t>Quindi l’assoggettamento a tassazione è rinviato al momento dell’eventuale cessione dell’azienda da parte dell’erede o al momento della vendita delle quote sociali (se gli eredi abbiano dato vita a una società).</a:t>
          </a:r>
        </a:p>
      </dgm:t>
    </dgm:pt>
    <dgm:pt modelId="{075C5065-214D-FF48-A766-C48433DFAB7E}" type="parTrans" cxnId="{798AB196-058E-9A49-AB15-B33C45EE1417}">
      <dgm:prSet/>
      <dgm:spPr/>
      <dgm:t>
        <a:bodyPr/>
        <a:lstStyle/>
        <a:p>
          <a:endParaRPr lang="it-IT"/>
        </a:p>
      </dgm:t>
    </dgm:pt>
    <dgm:pt modelId="{2387838D-56B2-DD4A-B3DC-DBBE9CC1BDF9}" type="sibTrans" cxnId="{798AB196-058E-9A49-AB15-B33C45EE1417}">
      <dgm:prSet/>
      <dgm:spPr/>
      <dgm:t>
        <a:bodyPr/>
        <a:lstStyle/>
        <a:p>
          <a:endParaRPr lang="it-IT"/>
        </a:p>
      </dgm:t>
    </dgm:pt>
    <dgm:pt modelId="{B5BAA6E4-7342-A24E-938E-87EB963E715C}">
      <dgm:prSet phldrT="[Testo]" custT="1"/>
      <dgm:spPr/>
      <dgm:t>
        <a:bodyPr/>
        <a:lstStyle/>
        <a:p>
          <a:r>
            <a:rPr lang="it-IT" sz="1800" dirty="0">
              <a:solidFill>
                <a:srgbClr val="FF0000"/>
              </a:solidFill>
            </a:rPr>
            <a:t>I</a:t>
          </a:r>
          <a:r>
            <a:rPr lang="it-IT" sz="1800" baseline="0" dirty="0">
              <a:solidFill>
                <a:srgbClr val="FF0000"/>
              </a:solidFill>
            </a:rPr>
            <a:t> redditi prodotti </a:t>
          </a:r>
          <a:endParaRPr lang="it-IT" sz="1800" dirty="0">
            <a:solidFill>
              <a:srgbClr val="FF0000"/>
            </a:solidFill>
          </a:endParaRPr>
        </a:p>
      </dgm:t>
    </dgm:pt>
    <dgm:pt modelId="{C0BB3983-2507-4B41-A34D-B1FD3713F1E0}" type="parTrans" cxnId="{36BDB611-9239-8C45-8A4D-D0B87674011F}">
      <dgm:prSet/>
      <dgm:spPr/>
      <dgm:t>
        <a:bodyPr/>
        <a:lstStyle/>
        <a:p>
          <a:endParaRPr lang="it-IT"/>
        </a:p>
      </dgm:t>
    </dgm:pt>
    <dgm:pt modelId="{2E947791-5F68-B442-93D9-B6D4AB8DEB1A}" type="sibTrans" cxnId="{36BDB611-9239-8C45-8A4D-D0B87674011F}">
      <dgm:prSet/>
      <dgm:spPr/>
      <dgm:t>
        <a:bodyPr/>
        <a:lstStyle/>
        <a:p>
          <a:endParaRPr lang="it-IT"/>
        </a:p>
      </dgm:t>
    </dgm:pt>
    <dgm:pt modelId="{CB53FAA6-F730-0F4D-AC94-CC8BE71D50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3629FB85-3A1E-0746-960F-CF4EC3DAAB4D}" type="pres">
      <dgm:prSet presAssocID="{6F662F8C-51A7-8B4D-AF3A-C9B86BE1C0F0}" presName="Name8" presStyleCnt="0"/>
      <dgm:spPr/>
    </dgm:pt>
    <dgm:pt modelId="{593251BC-84BE-544F-9879-D21F375059BC}" type="pres">
      <dgm:prSet presAssocID="{6F662F8C-51A7-8B4D-AF3A-C9B86BE1C0F0}" presName="level" presStyleLbl="node1" presStyleIdx="0" presStyleCnt="3">
        <dgm:presLayoutVars>
          <dgm:chMax val="1"/>
          <dgm:bulletEnabled val="1"/>
        </dgm:presLayoutVars>
      </dgm:prSet>
      <dgm:spPr/>
    </dgm:pt>
    <dgm:pt modelId="{BB1C79FF-577E-004E-BB77-2826C488109F}" type="pres">
      <dgm:prSet presAssocID="{6F662F8C-51A7-8B4D-AF3A-C9B86BE1C0F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C1B6B41-07D8-9D4D-BD89-04C195D2D8D7}" type="pres">
      <dgm:prSet presAssocID="{8E957946-0F29-5C4C-B5DF-7BBE4FEAC6C3}" presName="Name8" presStyleCnt="0"/>
      <dgm:spPr/>
    </dgm:pt>
    <dgm:pt modelId="{9D53661C-2235-1F4F-B0CE-E5D422AE8B08}" type="pres">
      <dgm:prSet presAssocID="{8E957946-0F29-5C4C-B5DF-7BBE4FEAC6C3}" presName="level" presStyleLbl="node1" presStyleIdx="1" presStyleCnt="3">
        <dgm:presLayoutVars>
          <dgm:chMax val="1"/>
          <dgm:bulletEnabled val="1"/>
        </dgm:presLayoutVars>
      </dgm:prSet>
      <dgm:spPr/>
    </dgm:pt>
    <dgm:pt modelId="{090A4D79-63F4-3841-A10C-47E9439AD074}" type="pres">
      <dgm:prSet presAssocID="{8E957946-0F29-5C4C-B5DF-7BBE4FEAC6C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052EC76-984A-5B46-9C0D-32F392366EC6}" type="pres">
      <dgm:prSet presAssocID="{B5BAA6E4-7342-A24E-938E-87EB963E715C}" presName="Name8" presStyleCnt="0"/>
      <dgm:spPr/>
    </dgm:pt>
    <dgm:pt modelId="{B0F30370-865F-4042-BFFC-1C21B10D50F7}" type="pres">
      <dgm:prSet presAssocID="{B5BAA6E4-7342-A24E-938E-87EB963E715C}" presName="level" presStyleLbl="node1" presStyleIdx="2" presStyleCnt="3" custScaleX="101932">
        <dgm:presLayoutVars>
          <dgm:chMax val="1"/>
          <dgm:bulletEnabled val="1"/>
        </dgm:presLayoutVars>
      </dgm:prSet>
      <dgm:spPr/>
    </dgm:pt>
    <dgm:pt modelId="{A7A3D5E8-4A95-5C4E-A235-47F702ED8468}" type="pres">
      <dgm:prSet presAssocID="{B5BAA6E4-7342-A24E-938E-87EB963E715C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EC74804-335F-CD4E-A87E-3D0F0F174D22}" type="presOf" srcId="{B5BAA6E4-7342-A24E-938E-87EB963E715C}" destId="{A7A3D5E8-4A95-5C4E-A235-47F702ED8468}" srcOrd="1" destOrd="0" presId="urn:microsoft.com/office/officeart/2005/8/layout/pyramid3"/>
    <dgm:cxn modelId="{36BDB611-9239-8C45-8A4D-D0B87674011F}" srcId="{02E227A4-DCC1-C64A-84CF-DF56588EEF53}" destId="{B5BAA6E4-7342-A24E-938E-87EB963E715C}" srcOrd="2" destOrd="0" parTransId="{C0BB3983-2507-4B41-A34D-B1FD3713F1E0}" sibTransId="{2E947791-5F68-B442-93D9-B6D4AB8DEB1A}"/>
    <dgm:cxn modelId="{88969A28-CFDA-3D4F-9BAB-A31ACFE0C67D}" srcId="{02E227A4-DCC1-C64A-84CF-DF56588EEF53}" destId="{6F662F8C-51A7-8B4D-AF3A-C9B86BE1C0F0}" srcOrd="0" destOrd="0" parTransId="{7188BE86-7C57-6940-A390-5E1E371276FC}" sibTransId="{D03D5F6D-7378-CA40-B1D9-86AF7CE593FB}"/>
    <dgm:cxn modelId="{2808382E-2570-CB44-B58F-E2D8DCD99BF7}" type="presOf" srcId="{6F662F8C-51A7-8B4D-AF3A-C9B86BE1C0F0}" destId="{593251BC-84BE-544F-9879-D21F375059BC}" srcOrd="0" destOrd="0" presId="urn:microsoft.com/office/officeart/2005/8/layout/pyramid3"/>
    <dgm:cxn modelId="{EEEB502E-6923-434E-8981-E03805D71A1F}" type="presOf" srcId="{6F662F8C-51A7-8B4D-AF3A-C9B86BE1C0F0}" destId="{BB1C79FF-577E-004E-BB77-2826C488109F}" srcOrd="1" destOrd="0" presId="urn:microsoft.com/office/officeart/2005/8/layout/pyramid3"/>
    <dgm:cxn modelId="{7900EE68-25EC-7C4A-A6F5-C7D6E6A68B47}" type="presOf" srcId="{8E957946-0F29-5C4C-B5DF-7BBE4FEAC6C3}" destId="{090A4D79-63F4-3841-A10C-47E9439AD074}" srcOrd="1" destOrd="0" presId="urn:microsoft.com/office/officeart/2005/8/layout/pyramid3"/>
    <dgm:cxn modelId="{54E1AF7F-9BD5-0344-9B6A-785697E033A4}" type="presOf" srcId="{B5BAA6E4-7342-A24E-938E-87EB963E715C}" destId="{B0F30370-865F-4042-BFFC-1C21B10D50F7}" srcOrd="0" destOrd="0" presId="urn:microsoft.com/office/officeart/2005/8/layout/pyramid3"/>
    <dgm:cxn modelId="{D37BE082-455B-714C-B3D9-1155F37C9F1E}" type="presOf" srcId="{02E227A4-DCC1-C64A-84CF-DF56588EEF53}" destId="{CB53FAA6-F730-0F4D-AC94-CC8BE71D501A}" srcOrd="0" destOrd="0" presId="urn:microsoft.com/office/officeart/2005/8/layout/pyramid3"/>
    <dgm:cxn modelId="{798AB196-058E-9A49-AB15-B33C45EE1417}" srcId="{02E227A4-DCC1-C64A-84CF-DF56588EEF53}" destId="{8E957946-0F29-5C4C-B5DF-7BBE4FEAC6C3}" srcOrd="1" destOrd="0" parTransId="{075C5065-214D-FF48-A766-C48433DFAB7E}" sibTransId="{2387838D-56B2-DD4A-B3DC-DBBE9CC1BDF9}"/>
    <dgm:cxn modelId="{CAA025C2-E902-5C45-953F-229EEE9BD848}" type="presOf" srcId="{8E957946-0F29-5C4C-B5DF-7BBE4FEAC6C3}" destId="{9D53661C-2235-1F4F-B0CE-E5D422AE8B08}" srcOrd="0" destOrd="0" presId="urn:microsoft.com/office/officeart/2005/8/layout/pyramid3"/>
    <dgm:cxn modelId="{8730B5E3-FF7A-FA48-A62E-EB6B24BD4F94}" type="presParOf" srcId="{CB53FAA6-F730-0F4D-AC94-CC8BE71D501A}" destId="{3629FB85-3A1E-0746-960F-CF4EC3DAAB4D}" srcOrd="0" destOrd="0" presId="urn:microsoft.com/office/officeart/2005/8/layout/pyramid3"/>
    <dgm:cxn modelId="{18C450FE-C16F-244D-B718-F07D4FA524E6}" type="presParOf" srcId="{3629FB85-3A1E-0746-960F-CF4EC3DAAB4D}" destId="{593251BC-84BE-544F-9879-D21F375059BC}" srcOrd="0" destOrd="0" presId="urn:microsoft.com/office/officeart/2005/8/layout/pyramid3"/>
    <dgm:cxn modelId="{2A7655CB-A694-F74B-8423-22215EA84AB8}" type="presParOf" srcId="{3629FB85-3A1E-0746-960F-CF4EC3DAAB4D}" destId="{BB1C79FF-577E-004E-BB77-2826C488109F}" srcOrd="1" destOrd="0" presId="urn:microsoft.com/office/officeart/2005/8/layout/pyramid3"/>
    <dgm:cxn modelId="{A1D1B682-A957-8F49-9EA3-9544FA589B4E}" type="presParOf" srcId="{CB53FAA6-F730-0F4D-AC94-CC8BE71D501A}" destId="{EC1B6B41-07D8-9D4D-BD89-04C195D2D8D7}" srcOrd="1" destOrd="0" presId="urn:microsoft.com/office/officeart/2005/8/layout/pyramid3"/>
    <dgm:cxn modelId="{4884B9B2-A12B-384D-BB98-17253677576C}" type="presParOf" srcId="{EC1B6B41-07D8-9D4D-BD89-04C195D2D8D7}" destId="{9D53661C-2235-1F4F-B0CE-E5D422AE8B08}" srcOrd="0" destOrd="0" presId="urn:microsoft.com/office/officeart/2005/8/layout/pyramid3"/>
    <dgm:cxn modelId="{C84070AA-3D80-D24B-AAE5-D1573F1253F3}" type="presParOf" srcId="{EC1B6B41-07D8-9D4D-BD89-04C195D2D8D7}" destId="{090A4D79-63F4-3841-A10C-47E9439AD074}" srcOrd="1" destOrd="0" presId="urn:microsoft.com/office/officeart/2005/8/layout/pyramid3"/>
    <dgm:cxn modelId="{DF57859D-8770-F947-9FC8-7E5C0A594CA8}" type="presParOf" srcId="{CB53FAA6-F730-0F4D-AC94-CC8BE71D501A}" destId="{8052EC76-984A-5B46-9C0D-32F392366EC6}" srcOrd="2" destOrd="0" presId="urn:microsoft.com/office/officeart/2005/8/layout/pyramid3"/>
    <dgm:cxn modelId="{2B2BF7E0-69A7-CB4C-B39B-819EF8CA14F1}" type="presParOf" srcId="{8052EC76-984A-5B46-9C0D-32F392366EC6}" destId="{B0F30370-865F-4042-BFFC-1C21B10D50F7}" srcOrd="0" destOrd="0" presId="urn:microsoft.com/office/officeart/2005/8/layout/pyramid3"/>
    <dgm:cxn modelId="{1CBC5097-6490-014E-BDF0-448621E16649}" type="presParOf" srcId="{8052EC76-984A-5B46-9C0D-32F392366EC6}" destId="{A7A3D5E8-4A95-5C4E-A235-47F702ED8468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47209A-AF89-DF4C-BD7A-7A59114A2B20}">
      <dgm:prSet phldrT="[Testo]"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indirette» </a:t>
          </a:r>
        </a:p>
      </dgm:t>
    </dgm:pt>
    <dgm:pt modelId="{B54E21FF-DD14-A84F-800E-DEA92846B34D}" type="parTrans" cxnId="{D734E6B0-3845-9749-8C65-ACA35A7A945A}">
      <dgm:prSet/>
      <dgm:spPr/>
      <dgm:t>
        <a:bodyPr/>
        <a:lstStyle/>
        <a:p>
          <a:endParaRPr lang="it-IT"/>
        </a:p>
      </dgm:t>
    </dgm:pt>
    <dgm:pt modelId="{03FE7A38-C0EE-B348-93BF-11975FC0F2B8}" type="sibTrans" cxnId="{D734E6B0-3845-9749-8C65-ACA35A7A945A}">
      <dgm:prSet/>
      <dgm:spPr/>
      <dgm:t>
        <a:bodyPr/>
        <a:lstStyle/>
        <a:p>
          <a:endParaRPr lang="it-IT"/>
        </a:p>
      </dgm:t>
    </dgm:pt>
    <dgm:pt modelId="{0FA02528-9AA4-8742-96D8-5AF04A4D87C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base imponibile per l’imposta di successione è determinata ai sensi dell’art. 8, commi 1 e 3 del </a:t>
          </a:r>
          <a:r>
            <a:rPr lang="it-IT" sz="16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D.Lgs.</a:t>
          </a:r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n. 346/1990.</a:t>
          </a:r>
        </a:p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E’ pari alla “ differenza tra il valore complessivo, alla data dell’apertura della successione, dei beni e dei diritti che compongono l’attivo ereditario” inoltre </a:t>
          </a:r>
        </a:p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ai sensi dell’art. 8, comma 3, “ Il valore dell'eredità o delle quote ereditarie è determinato al netto dei legati e degli altri oneri che le gravano, quello dei legati al netto degli oneri da cui sono gravati” . I beni immobili scontano le imposte ipotecarie e catastali .</a:t>
          </a:r>
        </a:p>
        <a:p>
          <a:pPr algn="just"/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Entro 30 giorni dalla morte dell’imprenditore, gli eredi devono presentare all’Agenzia delle Entrate, la “dichiarazione di inizio attività, variazione dati o cessazione attività ai fini Iva”. Occorrerà  indicare il numero di partita Iva dell’imprenditore deceduto, che, con tale comunicazione, viene automaticamente cancellato.</a:t>
          </a:r>
        </a:p>
      </dgm:t>
    </dgm:pt>
    <dgm:pt modelId="{AECDC05C-8491-314F-AF7B-2457DB8CC049}" type="parTrans" cxnId="{45AB2461-97C2-2147-9A78-8994F04A4D2B}">
      <dgm:prSet/>
      <dgm:spPr/>
      <dgm:t>
        <a:bodyPr/>
        <a:lstStyle/>
        <a:p>
          <a:endParaRPr lang="it-IT"/>
        </a:p>
      </dgm:t>
    </dgm:pt>
    <dgm:pt modelId="{20F709BA-8552-E141-92C3-C6FD6469F4C1}" type="sibTrans" cxnId="{45AB2461-97C2-2147-9A78-8994F04A4D2B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6D27B7D8-E9C3-AB4D-81C9-DA4880DC2F4B}" type="pres">
      <dgm:prSet presAssocID="{EF47209A-AF89-DF4C-BD7A-7A59114A2B20}" presName="linNode" presStyleCnt="0"/>
      <dgm:spPr/>
    </dgm:pt>
    <dgm:pt modelId="{D4825412-9283-6F40-A03C-BEE34354FB4A}" type="pres">
      <dgm:prSet presAssocID="{EF47209A-AF89-DF4C-BD7A-7A59114A2B20}" presName="parentText" presStyleLbl="node1" presStyleIdx="0" presStyleCnt="1" custScaleX="68389" custScaleY="55823">
        <dgm:presLayoutVars>
          <dgm:chMax val="1"/>
          <dgm:bulletEnabled val="1"/>
        </dgm:presLayoutVars>
      </dgm:prSet>
      <dgm:spPr/>
    </dgm:pt>
    <dgm:pt modelId="{0A299719-A262-364E-BC70-BD1E82440F80}" type="pres">
      <dgm:prSet presAssocID="{EF47209A-AF89-DF4C-BD7A-7A59114A2B20}" presName="descendantText" presStyleLbl="alignAccFollowNode1" presStyleIdx="0" presStyleCnt="1" custLinFactNeighborX="-597">
        <dgm:presLayoutVars>
          <dgm:bulletEnabled val="1"/>
        </dgm:presLayoutVars>
      </dgm:prSet>
      <dgm:spPr/>
    </dgm:pt>
  </dgm:ptLst>
  <dgm:cxnLst>
    <dgm:cxn modelId="{45AB2461-97C2-2147-9A78-8994F04A4D2B}" srcId="{EF47209A-AF89-DF4C-BD7A-7A59114A2B20}" destId="{0FA02528-9AA4-8742-96D8-5AF04A4D87C2}" srcOrd="0" destOrd="0" parTransId="{AECDC05C-8491-314F-AF7B-2457DB8CC049}" sibTransId="{20F709BA-8552-E141-92C3-C6FD6469F4C1}"/>
    <dgm:cxn modelId="{C37CB861-90B1-284C-858E-E86CB46FB1DF}" type="presOf" srcId="{02E227A4-DCC1-C64A-84CF-DF56588EEF53}" destId="{EFC1EE75-2ED6-C648-8C65-B6EC0FA4281A}" srcOrd="0" destOrd="0" presId="urn:microsoft.com/office/officeart/2005/8/layout/vList5"/>
    <dgm:cxn modelId="{18DBD774-4949-B14D-976D-8C9F93A0CF75}" type="presOf" srcId="{0FA02528-9AA4-8742-96D8-5AF04A4D87C2}" destId="{0A299719-A262-364E-BC70-BD1E82440F80}" srcOrd="0" destOrd="0" presId="urn:microsoft.com/office/officeart/2005/8/layout/vList5"/>
    <dgm:cxn modelId="{D734E6B0-3845-9749-8C65-ACA35A7A945A}" srcId="{02E227A4-DCC1-C64A-84CF-DF56588EEF53}" destId="{EF47209A-AF89-DF4C-BD7A-7A59114A2B20}" srcOrd="0" destOrd="0" parTransId="{B54E21FF-DD14-A84F-800E-DEA92846B34D}" sibTransId="{03FE7A38-C0EE-B348-93BF-11975FC0F2B8}"/>
    <dgm:cxn modelId="{543F9EEF-6A02-4A4D-A102-B014A468885D}" type="presOf" srcId="{EF47209A-AF89-DF4C-BD7A-7A59114A2B20}" destId="{D4825412-9283-6F40-A03C-BEE34354FB4A}" srcOrd="0" destOrd="0" presId="urn:microsoft.com/office/officeart/2005/8/layout/vList5"/>
    <dgm:cxn modelId="{F0A75A28-AF5D-FD42-AFEE-329C7BA4EF7B}" type="presParOf" srcId="{EFC1EE75-2ED6-C648-8C65-B6EC0FA4281A}" destId="{6D27B7D8-E9C3-AB4D-81C9-DA4880DC2F4B}" srcOrd="0" destOrd="0" presId="urn:microsoft.com/office/officeart/2005/8/layout/vList5"/>
    <dgm:cxn modelId="{5EC6833E-80AF-A544-A29B-5786F0BD3BFE}" type="presParOf" srcId="{6D27B7D8-E9C3-AB4D-81C9-DA4880DC2F4B}" destId="{D4825412-9283-6F40-A03C-BEE34354FB4A}" srcOrd="0" destOrd="0" presId="urn:microsoft.com/office/officeart/2005/8/layout/vList5"/>
    <dgm:cxn modelId="{30F05F95-BCA4-2444-80D9-FD5D15AFCFAD}" type="presParOf" srcId="{6D27B7D8-E9C3-AB4D-81C9-DA4880DC2F4B}" destId="{0A299719-A262-364E-BC70-BD1E82440F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47209A-AF89-DF4C-BD7A-7A59114A2B20}">
      <dgm:prSet phldrT="[Testo]"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sui redditi» </a:t>
          </a:r>
        </a:p>
      </dgm:t>
    </dgm:pt>
    <dgm:pt modelId="{B54E21FF-DD14-A84F-800E-DEA92846B34D}" type="parTrans" cxnId="{D734E6B0-3845-9749-8C65-ACA35A7A945A}">
      <dgm:prSet/>
      <dgm:spPr/>
      <dgm:t>
        <a:bodyPr/>
        <a:lstStyle/>
        <a:p>
          <a:endParaRPr lang="it-IT"/>
        </a:p>
      </dgm:t>
    </dgm:pt>
    <dgm:pt modelId="{03FE7A38-C0EE-B348-93BF-11975FC0F2B8}" type="sibTrans" cxnId="{D734E6B0-3845-9749-8C65-ACA35A7A945A}">
      <dgm:prSet/>
      <dgm:spPr/>
      <dgm:t>
        <a:bodyPr/>
        <a:lstStyle/>
        <a:p>
          <a:endParaRPr lang="it-IT"/>
        </a:p>
      </dgm:t>
    </dgm:pt>
    <dgm:pt modelId="{0FA02528-9AA4-8742-96D8-5AF04A4D87C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endParaRPr lang="it-IT" sz="16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</dgm:t>
    </dgm:pt>
    <dgm:pt modelId="{AECDC05C-8491-314F-AF7B-2457DB8CC049}" type="parTrans" cxnId="{45AB2461-97C2-2147-9A78-8994F04A4D2B}">
      <dgm:prSet/>
      <dgm:spPr/>
      <dgm:t>
        <a:bodyPr/>
        <a:lstStyle/>
        <a:p>
          <a:endParaRPr lang="it-IT"/>
        </a:p>
      </dgm:t>
    </dgm:pt>
    <dgm:pt modelId="{20F709BA-8552-E141-92C3-C6FD6469F4C1}" type="sibTrans" cxnId="{45AB2461-97C2-2147-9A78-8994F04A4D2B}">
      <dgm:prSet/>
      <dgm:spPr/>
      <dgm:t>
        <a:bodyPr/>
        <a:lstStyle/>
        <a:p>
          <a:endParaRPr lang="it-IT"/>
        </a:p>
      </dgm:t>
    </dgm:pt>
    <dgm:pt modelId="{57D8B32E-3E82-A34A-BFDC-7DD9E39068B5}">
      <dgm:prSet custT="1"/>
      <dgm:spPr/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Se gli eredi  cedono l’azienda ereditata, la plusvalenza (rispetto ai valori fiscalmente riconosciuti all’azienda) è assoggettata a tassazione come reddito diverso.</a:t>
          </a:r>
        </a:p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Nel caso di affitto d’azienda il relativo canone è tassato diversamente a seconda che l’erede conceda in affitto l’unica azienda o una delle diverse aziende che possiede :</a:t>
          </a:r>
        </a:p>
      </dgm:t>
    </dgm:pt>
    <dgm:pt modelId="{3EA13FFD-738B-1945-A659-1D0BDBDAAA52}" type="parTrans" cxnId="{E4FC9E84-8326-B04D-8DB6-67F838CD9B7D}">
      <dgm:prSet/>
      <dgm:spPr/>
      <dgm:t>
        <a:bodyPr/>
        <a:lstStyle/>
        <a:p>
          <a:endParaRPr lang="it-IT"/>
        </a:p>
      </dgm:t>
    </dgm:pt>
    <dgm:pt modelId="{A1421F73-08EC-6F41-8BC2-9368DC2B1AD0}" type="sibTrans" cxnId="{E4FC9E84-8326-B04D-8DB6-67F838CD9B7D}">
      <dgm:prSet/>
      <dgm:spPr/>
      <dgm:t>
        <a:bodyPr/>
        <a:lstStyle/>
        <a:p>
          <a:endParaRPr lang="it-IT"/>
        </a:p>
      </dgm:t>
    </dgm:pt>
    <dgm:pt modelId="{C4CBDD92-03B5-B54B-8B77-4849819C3ADD}">
      <dgm:prSet custT="1"/>
      <dgm:spPr/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a) nel caso di affitto dell’unica azienda, il canone percepito rappresenta un reddito diverso, da assoggettare ad Irpef (e non ad Irap);</a:t>
          </a:r>
        </a:p>
      </dgm:t>
    </dgm:pt>
    <dgm:pt modelId="{70C22531-8E30-4546-BE89-EE5AF2011DE6}" type="parTrans" cxnId="{884CD715-FD43-C145-8E79-24BB227948B0}">
      <dgm:prSet/>
      <dgm:spPr/>
    </dgm:pt>
    <dgm:pt modelId="{03E08848-3AB3-1740-8918-D50A4749F89F}" type="sibTrans" cxnId="{884CD715-FD43-C145-8E79-24BB227948B0}">
      <dgm:prSet/>
      <dgm:spPr/>
    </dgm:pt>
    <dgm:pt modelId="{585CF11E-B60F-264B-9454-68FBC42C4BEF}">
      <dgm:prSet custT="1"/>
      <dgm:spPr/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b) se l’erede possiede altre aziende, il canone percepito per l’affitto dell’azienda ereditata rappresenta un ricavo e  quindi è soggetto ad  Irpef e Irap, in base al principio di competenza.</a:t>
          </a:r>
        </a:p>
      </dgm:t>
    </dgm:pt>
    <dgm:pt modelId="{91CD005B-FA10-2B4A-8EB3-30F15DB3D2DA}" type="parTrans" cxnId="{DBE74713-E39F-E94C-A0C7-748273F95C50}">
      <dgm:prSet/>
      <dgm:spPr/>
    </dgm:pt>
    <dgm:pt modelId="{DE256D38-F231-464E-B722-670FD0DCB286}" type="sibTrans" cxnId="{DBE74713-E39F-E94C-A0C7-748273F95C50}">
      <dgm:prSet/>
      <dgm:spPr/>
    </dgm:pt>
    <dgm:pt modelId="{490511C7-359E-E24B-80DD-84444F83A922}">
      <dgm:prSet custT="1"/>
      <dgm:spPr/>
      <dgm:t>
        <a:bodyPr/>
        <a:lstStyle/>
        <a:p>
          <a:r>
            <a:rPr lang="it-IT" sz="16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Non costituisce plusvalenza la cessione gratuita dei beni da parte degli eredi </a:t>
          </a:r>
        </a:p>
      </dgm:t>
    </dgm:pt>
    <dgm:pt modelId="{8077B6E8-6CB0-EF42-B65A-5452E0391DE7}" type="parTrans" cxnId="{3783094F-69BF-C247-83E2-679BEC5AA0E2}">
      <dgm:prSet/>
      <dgm:spPr/>
    </dgm:pt>
    <dgm:pt modelId="{743ACFC6-93B7-8E44-BFEB-F2762E663C25}" type="sibTrans" cxnId="{3783094F-69BF-C247-83E2-679BEC5AA0E2}">
      <dgm:prSet/>
      <dgm:spPr/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6D27B7D8-E9C3-AB4D-81C9-DA4880DC2F4B}" type="pres">
      <dgm:prSet presAssocID="{EF47209A-AF89-DF4C-BD7A-7A59114A2B20}" presName="linNode" presStyleCnt="0"/>
      <dgm:spPr/>
    </dgm:pt>
    <dgm:pt modelId="{D4825412-9283-6F40-A03C-BEE34354FB4A}" type="pres">
      <dgm:prSet presAssocID="{EF47209A-AF89-DF4C-BD7A-7A59114A2B20}" presName="parentText" presStyleLbl="node1" presStyleIdx="0" presStyleCnt="1" custScaleX="68389" custScaleY="55823">
        <dgm:presLayoutVars>
          <dgm:chMax val="1"/>
          <dgm:bulletEnabled val="1"/>
        </dgm:presLayoutVars>
      </dgm:prSet>
      <dgm:spPr/>
    </dgm:pt>
    <dgm:pt modelId="{0A299719-A262-364E-BC70-BD1E82440F80}" type="pres">
      <dgm:prSet presAssocID="{EF47209A-AF89-DF4C-BD7A-7A59114A2B2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A393410B-6636-E141-9C4D-A69E3F2C771D}" type="presOf" srcId="{C4CBDD92-03B5-B54B-8B77-4849819C3ADD}" destId="{0A299719-A262-364E-BC70-BD1E82440F80}" srcOrd="0" destOrd="2" presId="urn:microsoft.com/office/officeart/2005/8/layout/vList5"/>
    <dgm:cxn modelId="{DBE74713-E39F-E94C-A0C7-748273F95C50}" srcId="{EF47209A-AF89-DF4C-BD7A-7A59114A2B20}" destId="{585CF11E-B60F-264B-9454-68FBC42C4BEF}" srcOrd="3" destOrd="0" parTransId="{91CD005B-FA10-2B4A-8EB3-30F15DB3D2DA}" sibTransId="{DE256D38-F231-464E-B722-670FD0DCB286}"/>
    <dgm:cxn modelId="{884CD715-FD43-C145-8E79-24BB227948B0}" srcId="{EF47209A-AF89-DF4C-BD7A-7A59114A2B20}" destId="{C4CBDD92-03B5-B54B-8B77-4849819C3ADD}" srcOrd="2" destOrd="0" parTransId="{70C22531-8E30-4546-BE89-EE5AF2011DE6}" sibTransId="{03E08848-3AB3-1740-8918-D50A4749F89F}"/>
    <dgm:cxn modelId="{DDC55819-7EB6-1E4E-A9C9-6B147A7F3454}" type="presOf" srcId="{0FA02528-9AA4-8742-96D8-5AF04A4D87C2}" destId="{0A299719-A262-364E-BC70-BD1E82440F80}" srcOrd="0" destOrd="0" presId="urn:microsoft.com/office/officeart/2005/8/layout/vList5"/>
    <dgm:cxn modelId="{7E62A639-74AE-5047-AE98-37F3F856F83A}" type="presOf" srcId="{57D8B32E-3E82-A34A-BFDC-7DD9E39068B5}" destId="{0A299719-A262-364E-BC70-BD1E82440F80}" srcOrd="0" destOrd="1" presId="urn:microsoft.com/office/officeart/2005/8/layout/vList5"/>
    <dgm:cxn modelId="{3783094F-69BF-C247-83E2-679BEC5AA0E2}" srcId="{EF47209A-AF89-DF4C-BD7A-7A59114A2B20}" destId="{490511C7-359E-E24B-80DD-84444F83A922}" srcOrd="4" destOrd="0" parTransId="{8077B6E8-6CB0-EF42-B65A-5452E0391DE7}" sibTransId="{743ACFC6-93B7-8E44-BFEB-F2762E663C25}"/>
    <dgm:cxn modelId="{45AB2461-97C2-2147-9A78-8994F04A4D2B}" srcId="{EF47209A-AF89-DF4C-BD7A-7A59114A2B20}" destId="{0FA02528-9AA4-8742-96D8-5AF04A4D87C2}" srcOrd="0" destOrd="0" parTransId="{AECDC05C-8491-314F-AF7B-2457DB8CC049}" sibTransId="{20F709BA-8552-E141-92C3-C6FD6469F4C1}"/>
    <dgm:cxn modelId="{A8A98269-2387-1A44-A2EE-C47AD01563DD}" type="presOf" srcId="{585CF11E-B60F-264B-9454-68FBC42C4BEF}" destId="{0A299719-A262-364E-BC70-BD1E82440F80}" srcOrd="0" destOrd="3" presId="urn:microsoft.com/office/officeart/2005/8/layout/vList5"/>
    <dgm:cxn modelId="{E4FC9E84-8326-B04D-8DB6-67F838CD9B7D}" srcId="{EF47209A-AF89-DF4C-BD7A-7A59114A2B20}" destId="{57D8B32E-3E82-A34A-BFDC-7DD9E39068B5}" srcOrd="1" destOrd="0" parTransId="{3EA13FFD-738B-1945-A659-1D0BDBDAAA52}" sibTransId="{A1421F73-08EC-6F41-8BC2-9368DC2B1AD0}"/>
    <dgm:cxn modelId="{0FD1D3AC-9054-414A-98F8-44B61529FF1D}" type="presOf" srcId="{490511C7-359E-E24B-80DD-84444F83A922}" destId="{0A299719-A262-364E-BC70-BD1E82440F80}" srcOrd="0" destOrd="4" presId="urn:microsoft.com/office/officeart/2005/8/layout/vList5"/>
    <dgm:cxn modelId="{5E1542AF-C6E1-664C-A23C-7E032221FE02}" type="presOf" srcId="{02E227A4-DCC1-C64A-84CF-DF56588EEF53}" destId="{EFC1EE75-2ED6-C648-8C65-B6EC0FA4281A}" srcOrd="0" destOrd="0" presId="urn:microsoft.com/office/officeart/2005/8/layout/vList5"/>
    <dgm:cxn modelId="{D734E6B0-3845-9749-8C65-ACA35A7A945A}" srcId="{02E227A4-DCC1-C64A-84CF-DF56588EEF53}" destId="{EF47209A-AF89-DF4C-BD7A-7A59114A2B20}" srcOrd="0" destOrd="0" parTransId="{B54E21FF-DD14-A84F-800E-DEA92846B34D}" sibTransId="{03FE7A38-C0EE-B348-93BF-11975FC0F2B8}"/>
    <dgm:cxn modelId="{9E4506BB-E5E8-114A-8067-4ACD1AD674C3}" type="presOf" srcId="{EF47209A-AF89-DF4C-BD7A-7A59114A2B20}" destId="{D4825412-9283-6F40-A03C-BEE34354FB4A}" srcOrd="0" destOrd="0" presId="urn:microsoft.com/office/officeart/2005/8/layout/vList5"/>
    <dgm:cxn modelId="{7F2056CF-5A60-EC4C-927E-6A37222AF587}" type="presParOf" srcId="{EFC1EE75-2ED6-C648-8C65-B6EC0FA4281A}" destId="{6D27B7D8-E9C3-AB4D-81C9-DA4880DC2F4B}" srcOrd="0" destOrd="0" presId="urn:microsoft.com/office/officeart/2005/8/layout/vList5"/>
    <dgm:cxn modelId="{2765DF6E-55CD-BA4A-9BD1-F00F31D94058}" type="presParOf" srcId="{6D27B7D8-E9C3-AB4D-81C9-DA4880DC2F4B}" destId="{D4825412-9283-6F40-A03C-BEE34354FB4A}" srcOrd="0" destOrd="0" presId="urn:microsoft.com/office/officeart/2005/8/layout/vList5"/>
    <dgm:cxn modelId="{0936E006-C490-AF41-B774-3D99E0AF9607}" type="presParOf" srcId="{6D27B7D8-E9C3-AB4D-81C9-DA4880DC2F4B}" destId="{0A299719-A262-364E-BC70-BD1E82440F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«L’articolo 2284 :scioglimento versus continuazione»</a:t>
          </a: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Salvo diversa disposizione (regola generale) </a:t>
          </a: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93B14DDF-65EA-8641-9CEA-43AEEDFEE1A9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endParaRPr lang="it-IT" sz="14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</dgm:t>
    </dgm:pt>
    <dgm:pt modelId="{91D3412E-83C8-B64D-B2CA-1FD01934EF49}" type="parTrans" cxnId="{370BC51E-5F3E-0C43-B859-3D76769B6982}">
      <dgm:prSet/>
      <dgm:spPr/>
      <dgm:t>
        <a:bodyPr/>
        <a:lstStyle/>
        <a:p>
          <a:endParaRPr lang="it-IT"/>
        </a:p>
      </dgm:t>
    </dgm:pt>
    <dgm:pt modelId="{1A4FDD2C-4585-6442-A005-4DEAE34D023A}" type="sibTrans" cxnId="{370BC51E-5F3E-0C43-B859-3D76769B6982}">
      <dgm:prSet/>
      <dgm:spPr/>
      <dgm:t>
        <a:bodyPr/>
        <a:lstStyle/>
        <a:p>
          <a:endParaRPr lang="it-IT"/>
        </a:p>
      </dgm:t>
    </dgm:pt>
    <dgm:pt modelId="{4E58F0E1-37D2-EC4E-9FFA-899E4FC0E9A3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La morte di uno dei soci obbliga gli altri a liquidare la quota agli eredi ; </a:t>
          </a:r>
        </a:p>
      </dgm:t>
    </dgm:pt>
    <dgm:pt modelId="{1C86692F-BAF8-0D47-B7AE-EC51071D0F1D}" type="parTrans" cxnId="{052C4C0E-F8FC-504A-A113-C57E30231927}">
      <dgm:prSet/>
      <dgm:spPr/>
      <dgm:t>
        <a:bodyPr/>
        <a:lstStyle/>
        <a:p>
          <a:endParaRPr lang="it-IT"/>
        </a:p>
      </dgm:t>
    </dgm:pt>
    <dgm:pt modelId="{8AD6A968-DB5A-3D4E-A02A-1EE632381552}" type="sibTrans" cxnId="{052C4C0E-F8FC-504A-A113-C57E30231927}">
      <dgm:prSet/>
      <dgm:spPr/>
      <dgm:t>
        <a:bodyPr/>
        <a:lstStyle/>
        <a:p>
          <a:endParaRPr lang="it-IT"/>
        </a:p>
      </dgm:t>
    </dgm:pt>
    <dgm:pt modelId="{FD62EA57-C171-7347-8D8A-DAFCE3A2F503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a meno che i superstiti non preferiscano sciogliere </a:t>
          </a:r>
        </a:p>
      </dgm:t>
    </dgm:pt>
    <dgm:pt modelId="{452D265F-FB85-8E4F-BD0B-C138C2D226C8}" type="parTrans" cxnId="{D9CC3C92-57D4-3944-A888-195BC8700027}">
      <dgm:prSet/>
      <dgm:spPr/>
      <dgm:t>
        <a:bodyPr/>
        <a:lstStyle/>
        <a:p>
          <a:endParaRPr lang="it-IT"/>
        </a:p>
      </dgm:t>
    </dgm:pt>
    <dgm:pt modelId="{5AED0EC0-93AA-A742-8F13-06699F07D082}" type="sibTrans" cxnId="{D9CC3C92-57D4-3944-A888-195BC8700027}">
      <dgm:prSet/>
      <dgm:spPr/>
      <dgm:t>
        <a:bodyPr/>
        <a:lstStyle/>
        <a:p>
          <a:endParaRPr lang="it-IT"/>
        </a:p>
      </dgm:t>
    </dgm:pt>
    <dgm:pt modelId="{57595C61-1E23-3748-BDF4-AAD4D0192304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4) o continuare con gli eredi e questi siano d’accordo </a:t>
          </a:r>
        </a:p>
      </dgm:t>
    </dgm:pt>
    <dgm:pt modelId="{7371749D-3FF7-DA46-865C-F8318DB999DE}" type="parTrans" cxnId="{7E4F0BCA-428D-0144-8203-893F040D5741}">
      <dgm:prSet/>
      <dgm:spPr/>
      <dgm:t>
        <a:bodyPr/>
        <a:lstStyle/>
        <a:p>
          <a:endParaRPr lang="it-IT"/>
        </a:p>
      </dgm:t>
    </dgm:pt>
    <dgm:pt modelId="{FBAE9C4D-AC7F-5F4C-88C3-FB2529A69738}" type="sibTrans" cxnId="{7E4F0BCA-428D-0144-8203-893F040D5741}">
      <dgm:prSet/>
      <dgm:spPr/>
      <dgm:t>
        <a:bodyPr/>
        <a:lstStyle/>
        <a:p>
          <a:endParaRPr lang="it-IT"/>
        </a:p>
      </dgm:t>
    </dgm:pt>
    <dgm:pt modelId="{086F2324-ED19-994F-96AB-102B5831251D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2289 : </a:t>
          </a:r>
        </a:p>
      </dgm:t>
    </dgm:pt>
    <dgm:pt modelId="{B20EC573-6189-F743-9B36-AEEBF2E403B7}" type="parTrans" cxnId="{3B77F649-D8DF-2A40-ACCB-B343BBC6A15B}">
      <dgm:prSet/>
      <dgm:spPr/>
      <dgm:t>
        <a:bodyPr/>
        <a:lstStyle/>
        <a:p>
          <a:endParaRPr lang="it-IT"/>
        </a:p>
      </dgm:t>
    </dgm:pt>
    <dgm:pt modelId="{790DD737-1218-934B-ADF9-39BFEC9B2E02}" type="sibTrans" cxnId="{3B77F649-D8DF-2A40-ACCB-B343BBC6A15B}">
      <dgm:prSet/>
      <dgm:spPr/>
      <dgm:t>
        <a:bodyPr/>
        <a:lstStyle/>
        <a:p>
          <a:endParaRPr lang="it-IT"/>
        </a:p>
      </dgm:t>
    </dgm:pt>
    <dgm:pt modelId="{0263301F-5DAA-AA40-972D-485FA0802888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c’è “soltanto” un diritto di credito </a:t>
          </a:r>
        </a:p>
      </dgm:t>
    </dgm:pt>
    <dgm:pt modelId="{C61B3114-01D5-9D42-A1E9-C411C165D718}" type="parTrans" cxnId="{F2718330-4AFD-4548-B6AE-99B14412AD6B}">
      <dgm:prSet/>
      <dgm:spPr/>
      <dgm:t>
        <a:bodyPr/>
        <a:lstStyle/>
        <a:p>
          <a:endParaRPr lang="it-IT"/>
        </a:p>
      </dgm:t>
    </dgm:pt>
    <dgm:pt modelId="{FF528014-9D50-7040-8159-B00369929B68}" type="sibTrans" cxnId="{F2718330-4AFD-4548-B6AE-99B14412AD6B}">
      <dgm:prSet/>
      <dgm:spPr/>
      <dgm:t>
        <a:bodyPr/>
        <a:lstStyle/>
        <a:p>
          <a:endParaRPr lang="it-IT"/>
        </a:p>
      </dgm:t>
    </dgm:pt>
    <dgm:pt modelId="{67F19F22-1C92-534F-B4B7-176D9F3BC8E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La liquidazione è fatta in base al valore (</a:t>
          </a:r>
          <a:r>
            <a:rPr lang="it-IT" sz="14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sit</a:t>
          </a: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. </a:t>
          </a:r>
          <a:r>
            <a:rPr lang="it-IT" sz="14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patr</a:t>
          </a: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. ) al momento dello scioglimento</a:t>
          </a:r>
        </a:p>
      </dgm:t>
    </dgm:pt>
    <dgm:pt modelId="{FF3BA96B-D4CD-8645-832F-568DE70C00AD}" type="parTrans" cxnId="{D434A438-F26B-344C-A512-7186994D6DB7}">
      <dgm:prSet/>
      <dgm:spPr/>
      <dgm:t>
        <a:bodyPr/>
        <a:lstStyle/>
        <a:p>
          <a:endParaRPr lang="it-IT"/>
        </a:p>
      </dgm:t>
    </dgm:pt>
    <dgm:pt modelId="{BBF61C01-FC67-FC4F-A517-E07BB228A7E2}" type="sibTrans" cxnId="{D434A438-F26B-344C-A512-7186994D6DB7}">
      <dgm:prSet/>
      <dgm:spPr/>
      <dgm:t>
        <a:bodyPr/>
        <a:lstStyle/>
        <a:p>
          <a:endParaRPr lang="it-IT"/>
        </a:p>
      </dgm:t>
    </dgm:pt>
    <dgm:pt modelId="{44F77673-E1BC-9547-8924-FBDCAAB87367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Gravano utili e perdite di operazioni in corso</a:t>
          </a:r>
        </a:p>
      </dgm:t>
    </dgm:pt>
    <dgm:pt modelId="{FAEBD5DA-3BEF-1E47-B2BC-2284CA2A11E6}" type="parTrans" cxnId="{66731274-6DDE-3B4B-B8BA-018D6C56CA61}">
      <dgm:prSet/>
      <dgm:spPr/>
      <dgm:t>
        <a:bodyPr/>
        <a:lstStyle/>
        <a:p>
          <a:endParaRPr lang="it-IT"/>
        </a:p>
      </dgm:t>
    </dgm:pt>
    <dgm:pt modelId="{3F72D08F-EB39-DE41-B1F5-FA8F2D19F8FA}" type="sibTrans" cxnId="{66731274-6DDE-3B4B-B8BA-018D6C56CA61}">
      <dgm:prSet/>
      <dgm:spPr/>
      <dgm:t>
        <a:bodyPr/>
        <a:lstStyle/>
        <a:p>
          <a:endParaRPr lang="it-IT"/>
        </a:p>
      </dgm:t>
    </dgm:pt>
    <dgm:pt modelId="{796268E4-2E4B-414D-B7E5-15D3B032F845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4) Il pagamento è fatto entro sei mesi   </a:t>
          </a:r>
        </a:p>
      </dgm:t>
    </dgm:pt>
    <dgm:pt modelId="{491FFBD5-1F53-2B41-85E7-C769FF420A6F}" type="parTrans" cxnId="{86AC8208-0CDE-B848-A00A-907C041D5FDE}">
      <dgm:prSet/>
      <dgm:spPr/>
      <dgm:t>
        <a:bodyPr/>
        <a:lstStyle/>
        <a:p>
          <a:endParaRPr lang="it-IT"/>
        </a:p>
      </dgm:t>
    </dgm:pt>
    <dgm:pt modelId="{64721F08-EA16-7E4A-8CF6-F2FAEB245ADA}" type="sibTrans" cxnId="{86AC8208-0CDE-B848-A00A-907C041D5FDE}">
      <dgm:prSet/>
      <dgm:spPr/>
      <dgm:t>
        <a:bodyPr/>
        <a:lstStyle/>
        <a:p>
          <a:endParaRPr lang="it-IT"/>
        </a:p>
      </dgm:t>
    </dgm:pt>
    <dgm:pt modelId="{B452D115-CBC9-8C42-A092-00C41B5EBAEA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Lo scioglimento del rapporto sociale </a:t>
          </a:r>
        </a:p>
      </dgm:t>
    </dgm:pt>
    <dgm:pt modelId="{E26FEEE2-6F38-CD41-9982-23254FCABF92}" type="parTrans" cxnId="{FA8BF7ED-ABE1-6D41-A41D-056F8EB88092}">
      <dgm:prSet/>
      <dgm:spPr/>
      <dgm:t>
        <a:bodyPr/>
        <a:lstStyle/>
        <a:p>
          <a:endParaRPr lang="it-IT"/>
        </a:p>
      </dgm:t>
    </dgm:pt>
    <dgm:pt modelId="{A803CA9F-ABE3-5C4A-9773-F3C3DC80F1CB}" type="sibTrans" cxnId="{FA8BF7ED-ABE1-6D41-A41D-056F8EB88092}">
      <dgm:prSet/>
      <dgm:spPr/>
      <dgm:t>
        <a:bodyPr/>
        <a:lstStyle/>
        <a:p>
          <a:endParaRPr lang="it-IT"/>
        </a:p>
      </dgm:t>
    </dgm:pt>
    <dgm:pt modelId="{85F2FBF0-2D95-9042-85FE-CAD088A12474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4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Il lessico e la disposizione della quota a titolo di legato : piena legittimità nel quadro della disposizione ? Anche il legatario ottiene un credito . Più discutibile è l’applicazione dell’intera disposizione al legatario . </a:t>
          </a:r>
        </a:p>
      </dgm:t>
    </dgm:pt>
    <dgm:pt modelId="{8A1836D2-6A34-8A4E-83F4-F6C1C09A2756}" type="parTrans" cxnId="{F059A1BB-92F2-E847-9AD9-CF085A5DB66C}">
      <dgm:prSet/>
      <dgm:spPr/>
      <dgm:t>
        <a:bodyPr/>
        <a:lstStyle/>
        <a:p>
          <a:endParaRPr lang="it-IT"/>
        </a:p>
      </dgm:t>
    </dgm:pt>
    <dgm:pt modelId="{5F85DECF-9F4A-E046-A63F-9BC5EFE264B7}" type="sibTrans" cxnId="{F059A1BB-92F2-E847-9AD9-CF085A5DB66C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1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AB14E203-C3C9-1F4B-8414-5818DE0BA921}" type="presOf" srcId="{CB06EAD6-22C6-C84D-915E-F36BF701881F}" destId="{3E229536-F129-3B4A-87D3-A4AD636BFB16}" srcOrd="0" destOrd="0" presId="urn:microsoft.com/office/officeart/2005/8/layout/vList5"/>
    <dgm:cxn modelId="{74F2D707-661C-8F49-BC1E-39949B172A65}" type="presOf" srcId="{44F77673-E1BC-9547-8924-FBDCAAB87367}" destId="{3E229536-F129-3B4A-87D3-A4AD636BFB16}" srcOrd="0" destOrd="8" presId="urn:microsoft.com/office/officeart/2005/8/layout/vList5"/>
    <dgm:cxn modelId="{86AC8208-0CDE-B848-A00A-907C041D5FDE}" srcId="{A5A919AF-0378-5241-8E91-58F1BFDB5550}" destId="{796268E4-2E4B-414D-B7E5-15D3B032F845}" srcOrd="9" destOrd="0" parTransId="{491FFBD5-1F53-2B41-85E7-C769FF420A6F}" sibTransId="{64721F08-EA16-7E4A-8CF6-F2FAEB245ADA}"/>
    <dgm:cxn modelId="{052C4C0E-F8FC-504A-A113-C57E30231927}" srcId="{A5A919AF-0378-5241-8E91-58F1BFDB5550}" destId="{4E58F0E1-37D2-EC4E-9FFA-899E4FC0E9A3}" srcOrd="1" destOrd="0" parTransId="{1C86692F-BAF8-0D47-B7AE-EC51071D0F1D}" sibTransId="{8AD6A968-DB5A-3D4E-A02A-1EE632381552}"/>
    <dgm:cxn modelId="{05B7C316-9626-6C4A-9082-7738F55C90C2}" type="presOf" srcId="{67F19F22-1C92-534F-B4B7-176D9F3BC8EF}" destId="{3E229536-F129-3B4A-87D3-A4AD636BFB16}" srcOrd="0" destOrd="7" presId="urn:microsoft.com/office/officeart/2005/8/layout/vList5"/>
    <dgm:cxn modelId="{370BC51E-5F3E-0C43-B859-3D76769B6982}" srcId="{A5A919AF-0378-5241-8E91-58F1BFDB5550}" destId="{93B14DDF-65EA-8641-9CEA-43AEEDFEE1A9}" srcOrd="11" destOrd="0" parTransId="{91D3412E-83C8-B64D-B2CA-1FD01934EF49}" sibTransId="{1A4FDD2C-4585-6442-A005-4DEAE34D023A}"/>
    <dgm:cxn modelId="{D17CB823-4D6A-3C49-99DE-9D74BEDF2200}" type="presOf" srcId="{4E58F0E1-37D2-EC4E-9FFA-899E4FC0E9A3}" destId="{3E229536-F129-3B4A-87D3-A4AD636BFB16}" srcOrd="0" destOrd="1" presId="urn:microsoft.com/office/officeart/2005/8/layout/vList5"/>
    <dgm:cxn modelId="{68CC0027-8D7C-5F42-9CE2-9AA8AF86084E}" type="presOf" srcId="{93B14DDF-65EA-8641-9CEA-43AEEDFEE1A9}" destId="{3E229536-F129-3B4A-87D3-A4AD636BFB16}" srcOrd="0" destOrd="11" presId="urn:microsoft.com/office/officeart/2005/8/layout/vList5"/>
    <dgm:cxn modelId="{F2718330-4AFD-4548-B6AE-99B14412AD6B}" srcId="{A5A919AF-0378-5241-8E91-58F1BFDB5550}" destId="{0263301F-5DAA-AA40-972D-485FA0802888}" srcOrd="6" destOrd="0" parTransId="{C61B3114-01D5-9D42-A1E9-C411C165D718}" sibTransId="{FF528014-9D50-7040-8159-B00369929B68}"/>
    <dgm:cxn modelId="{95225437-DED3-5644-80EE-80F15313E465}" type="presOf" srcId="{FD62EA57-C171-7347-8D8A-DAFCE3A2F503}" destId="{3E229536-F129-3B4A-87D3-A4AD636BFB16}" srcOrd="0" destOrd="2" presId="urn:microsoft.com/office/officeart/2005/8/layout/vList5"/>
    <dgm:cxn modelId="{D434A438-F26B-344C-A512-7186994D6DB7}" srcId="{A5A919AF-0378-5241-8E91-58F1BFDB5550}" destId="{67F19F22-1C92-534F-B4B7-176D9F3BC8EF}" srcOrd="7" destOrd="0" parTransId="{FF3BA96B-D4CD-8645-832F-568DE70C00AD}" sibTransId="{BBF61C01-FC67-FC4F-A517-E07BB228A7E2}"/>
    <dgm:cxn modelId="{3B77F649-D8DF-2A40-ACCB-B343BBC6A15B}" srcId="{A5A919AF-0378-5241-8E91-58F1BFDB5550}" destId="{086F2324-ED19-994F-96AB-102B5831251D}" srcOrd="5" destOrd="0" parTransId="{B20EC573-6189-F743-9B36-AEEBF2E403B7}" sibTransId="{790DD737-1218-934B-ADF9-39BFEC9B2E02}"/>
    <dgm:cxn modelId="{BEDD004C-9DCD-924D-86FF-CE933C2EA7FB}" type="presOf" srcId="{02E227A4-DCC1-C64A-84CF-DF56588EEF53}" destId="{EFC1EE75-2ED6-C648-8C65-B6EC0FA4281A}" srcOrd="0" destOrd="0" presId="urn:microsoft.com/office/officeart/2005/8/layout/vList5"/>
    <dgm:cxn modelId="{D98B6750-3422-F842-B8E8-B414A98470EE}" type="presOf" srcId="{0263301F-5DAA-AA40-972D-485FA0802888}" destId="{3E229536-F129-3B4A-87D3-A4AD636BFB16}" srcOrd="0" destOrd="6" presId="urn:microsoft.com/office/officeart/2005/8/layout/vList5"/>
    <dgm:cxn modelId="{66731274-6DDE-3B4B-B8BA-018D6C56CA61}" srcId="{A5A919AF-0378-5241-8E91-58F1BFDB5550}" destId="{44F77673-E1BC-9547-8924-FBDCAAB87367}" srcOrd="8" destOrd="0" parTransId="{FAEBD5DA-3BEF-1E47-B2BC-2284CA2A11E6}" sibTransId="{3F72D08F-EB39-DE41-B1F5-FA8F2D19F8FA}"/>
    <dgm:cxn modelId="{D9CC3C92-57D4-3944-A888-195BC8700027}" srcId="{A5A919AF-0378-5241-8E91-58F1BFDB5550}" destId="{FD62EA57-C171-7347-8D8A-DAFCE3A2F503}" srcOrd="2" destOrd="0" parTransId="{452D265F-FB85-8E4F-BD0B-C138C2D226C8}" sibTransId="{5AED0EC0-93AA-A742-8F13-06699F07D082}"/>
    <dgm:cxn modelId="{D7B2329D-60B7-2B46-AD66-19E700E1CE53}" type="presOf" srcId="{57595C61-1E23-3748-BDF4-AAD4D0192304}" destId="{3E229536-F129-3B4A-87D3-A4AD636BFB16}" srcOrd="0" destOrd="3" presId="urn:microsoft.com/office/officeart/2005/8/layout/vList5"/>
    <dgm:cxn modelId="{F059A1BB-92F2-E847-9AD9-CF085A5DB66C}" srcId="{A5A919AF-0378-5241-8E91-58F1BFDB5550}" destId="{85F2FBF0-2D95-9042-85FE-CAD088A12474}" srcOrd="10" destOrd="0" parTransId="{8A1836D2-6A34-8A4E-83F4-F6C1C09A2756}" sibTransId="{5F85DECF-9F4A-E046-A63F-9BC5EFE264B7}"/>
    <dgm:cxn modelId="{7E4F0BCA-428D-0144-8203-893F040D5741}" srcId="{A5A919AF-0378-5241-8E91-58F1BFDB5550}" destId="{57595C61-1E23-3748-BDF4-AAD4D0192304}" srcOrd="3" destOrd="0" parTransId="{7371749D-3FF7-DA46-865C-F8318DB999DE}" sibTransId="{FBAE9C4D-AC7F-5F4C-88C3-FB2529A69738}"/>
    <dgm:cxn modelId="{A4B5BECC-2F0F-144B-A23E-BE9C924434E3}" type="presOf" srcId="{086F2324-ED19-994F-96AB-102B5831251D}" destId="{3E229536-F129-3B4A-87D3-A4AD636BFB16}" srcOrd="0" destOrd="5" presId="urn:microsoft.com/office/officeart/2005/8/layout/vList5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74B3C1D7-30FD-8642-AFDA-E9461A089B61}" type="presOf" srcId="{796268E4-2E4B-414D-B7E5-15D3B032F845}" destId="{3E229536-F129-3B4A-87D3-A4AD636BFB16}" srcOrd="0" destOrd="9" presId="urn:microsoft.com/office/officeart/2005/8/layout/vList5"/>
    <dgm:cxn modelId="{8B5FAFDF-B076-B544-8252-FB4071EC7BD8}" type="presOf" srcId="{A5A919AF-0378-5241-8E91-58F1BFDB5550}" destId="{71710F54-EF98-2740-A267-961F928D5785}" srcOrd="0" destOrd="0" presId="urn:microsoft.com/office/officeart/2005/8/layout/vList5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FA8BF7ED-ABE1-6D41-A41D-056F8EB88092}" srcId="{A5A919AF-0378-5241-8E91-58F1BFDB5550}" destId="{B452D115-CBC9-8C42-A092-00C41B5EBAEA}" srcOrd="4" destOrd="0" parTransId="{E26FEEE2-6F38-CD41-9982-23254FCABF92}" sibTransId="{A803CA9F-ABE3-5C4A-9773-F3C3DC80F1CB}"/>
    <dgm:cxn modelId="{2EEE61EE-503F-294D-A85F-A1514A6F8022}" type="presOf" srcId="{85F2FBF0-2D95-9042-85FE-CAD088A12474}" destId="{3E229536-F129-3B4A-87D3-A4AD636BFB16}" srcOrd="0" destOrd="10" presId="urn:microsoft.com/office/officeart/2005/8/layout/vList5"/>
    <dgm:cxn modelId="{A1EB50F0-D91B-3449-93C6-536EB8835D7B}" type="presOf" srcId="{B452D115-CBC9-8C42-A092-00C41B5EBAEA}" destId="{3E229536-F129-3B4A-87D3-A4AD636BFB16}" srcOrd="0" destOrd="4" presId="urn:microsoft.com/office/officeart/2005/8/layout/vList5"/>
    <dgm:cxn modelId="{43D78B2B-5F37-AF41-8FFE-3C01CF3374A7}" type="presParOf" srcId="{EFC1EE75-2ED6-C648-8C65-B6EC0FA4281A}" destId="{540F00CB-A24B-3945-A858-41F45D3816F4}" srcOrd="0" destOrd="0" presId="urn:microsoft.com/office/officeart/2005/8/layout/vList5"/>
    <dgm:cxn modelId="{D3574387-89A5-6C46-ADC6-B136560231E8}" type="presParOf" srcId="{540F00CB-A24B-3945-A858-41F45D3816F4}" destId="{71710F54-EF98-2740-A267-961F928D5785}" srcOrd="0" destOrd="0" presId="urn:microsoft.com/office/officeart/2005/8/layout/vList5"/>
    <dgm:cxn modelId="{4A3F8FAF-6CAD-2F48-854D-10A98A2F5B2F}" type="presParOf" srcId="{540F00CB-A24B-3945-A858-41F45D3816F4}" destId="{3E229536-F129-3B4A-87D3-A4AD636BFB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«Il principio di libera trasferibilità delle azioni  e delle quote e il trasferimento </a:t>
          </a:r>
          <a:r>
            <a:rPr lang="it-IT" b="1" dirty="0" err="1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mortis</a:t>
          </a:r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causa »</a:t>
          </a: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100" dirty="0"/>
            <a:t> 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Il principio di libera trasferibilità delle azioni di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s.p.a.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i limiti al trasferimento,  il divieto quinquennale di trasferimento  (2355bis c.c. 1 comma ) .</a:t>
          </a: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C4FF9E41-9C57-3A4D-AB47-4FCEB34AE8BA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Le particolari condizioni  del trasferimento a causa di morte delle azioni ( 2355bis 3°comma )   e l’applicazione del secondo comma .</a:t>
          </a:r>
        </a:p>
      </dgm:t>
    </dgm:pt>
    <dgm:pt modelId="{5984F3E7-D546-ED4C-B17A-ACC4F5D31217}" type="parTrans" cxnId="{DB34FF22-4CA4-9A4E-83BB-C3750E7F01AB}">
      <dgm:prSet/>
      <dgm:spPr/>
      <dgm:t>
        <a:bodyPr/>
        <a:lstStyle/>
        <a:p>
          <a:endParaRPr lang="it-IT"/>
        </a:p>
      </dgm:t>
    </dgm:pt>
    <dgm:pt modelId="{1D2119EE-9726-1245-8614-23BE965DF36E}" type="sibTrans" cxnId="{DB34FF22-4CA4-9A4E-83BB-C3750E7F01AB}">
      <dgm:prSet/>
      <dgm:spPr/>
      <dgm:t>
        <a:bodyPr/>
        <a:lstStyle/>
        <a:p>
          <a:endParaRPr lang="it-IT"/>
        </a:p>
      </dgm:t>
    </dgm:pt>
    <dgm:pt modelId="{EA54DDC7-CDC2-4D45-B404-8A2E96B6650A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La protezione della partecipazione nella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s.p.a.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con riguardo al suo valore di realizzo ( cfr. 2° comma 2355bis ) : il recesso dell’alienante nel caso di gradimento mero   come alternativa all’inefficacia della clausola </a:t>
          </a:r>
        </a:p>
      </dgm:t>
    </dgm:pt>
    <dgm:pt modelId="{122A746C-E7EF-6846-876A-EA9E8A4C16B5}" type="parTrans" cxnId="{15CB376D-0578-4C44-BFDC-B7364ABB8807}">
      <dgm:prSet/>
      <dgm:spPr/>
      <dgm:t>
        <a:bodyPr/>
        <a:lstStyle/>
        <a:p>
          <a:endParaRPr lang="it-IT"/>
        </a:p>
      </dgm:t>
    </dgm:pt>
    <dgm:pt modelId="{9175CA00-8B46-A249-899C-6D5B2CDFECE0}" type="sibTrans" cxnId="{15CB376D-0578-4C44-BFDC-B7364ABB8807}">
      <dgm:prSet/>
      <dgm:spPr/>
      <dgm:t>
        <a:bodyPr/>
        <a:lstStyle/>
        <a:p>
          <a:endParaRPr lang="it-IT"/>
        </a:p>
      </dgm:t>
    </dgm:pt>
    <dgm:pt modelId="{2EF1828B-0297-3444-8534-45B05B400469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L’allineamento tra secondo e terzo comma protegge quindi il trasferimento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mortis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causa con l’inefficacia della clausola: dalla tesi dell’inapplicabilità del divieto assoluto di trasferimento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mortis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causa, a quella della sua piena legittimità con il correttivo del  diritto alla liquidazione della quota </a:t>
          </a:r>
        </a:p>
      </dgm:t>
    </dgm:pt>
    <dgm:pt modelId="{05FA2822-7D3F-E940-9BEB-626038E0EEA5}" type="parTrans" cxnId="{F205089F-9223-7348-A601-8D11A317BD48}">
      <dgm:prSet/>
      <dgm:spPr/>
      <dgm:t>
        <a:bodyPr/>
        <a:lstStyle/>
        <a:p>
          <a:endParaRPr lang="it-IT"/>
        </a:p>
      </dgm:t>
    </dgm:pt>
    <dgm:pt modelId="{D4EB6049-1ADA-1040-85D8-4284787296DC}" type="sibTrans" cxnId="{F205089F-9223-7348-A601-8D11A317BD48}">
      <dgm:prSet/>
      <dgm:spPr/>
      <dgm:t>
        <a:bodyPr/>
        <a:lstStyle/>
        <a:p>
          <a:endParaRPr lang="it-IT"/>
        </a:p>
      </dgm:t>
    </dgm:pt>
    <dgm:pt modelId="{ABFDD8CB-C6EC-CE4B-8895-2F88595DA2BA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L’articolo 2469 nelle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srl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</a:t>
          </a:r>
        </a:p>
      </dgm:t>
    </dgm:pt>
    <dgm:pt modelId="{AC80FD04-89CB-5E48-BEFD-D3DA5804BA0C}" type="parTrans" cxnId="{02364DC1-4980-0A43-8C53-5306B67566B1}">
      <dgm:prSet/>
      <dgm:spPr/>
    </dgm:pt>
    <dgm:pt modelId="{371E133F-63C8-2C4E-A352-11C9FB619B60}" type="sibTrans" cxnId="{02364DC1-4980-0A43-8C53-5306B67566B1}">
      <dgm:prSet/>
      <dgm:spPr/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1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B34FF22-4CA4-9A4E-83BB-C3750E7F01AB}" srcId="{A5A919AF-0378-5241-8E91-58F1BFDB5550}" destId="{C4FF9E41-9C57-3A4D-AB47-4FCEB34AE8BA}" srcOrd="2" destOrd="0" parTransId="{5984F3E7-D546-ED4C-B17A-ACC4F5D31217}" sibTransId="{1D2119EE-9726-1245-8614-23BE965DF36E}"/>
    <dgm:cxn modelId="{0202C326-E745-B641-B48F-4335D57B8E5C}" type="presOf" srcId="{CB06EAD6-22C6-C84D-915E-F36BF701881F}" destId="{3E229536-F129-3B4A-87D3-A4AD636BFB16}" srcOrd="0" destOrd="0" presId="urn:microsoft.com/office/officeart/2005/8/layout/vList5"/>
    <dgm:cxn modelId="{1ECE4C45-1159-4F43-831E-C2F76E9D7E3C}" type="presOf" srcId="{2EF1828B-0297-3444-8534-45B05B400469}" destId="{3E229536-F129-3B4A-87D3-A4AD636BFB16}" srcOrd="0" destOrd="3" presId="urn:microsoft.com/office/officeart/2005/8/layout/vList5"/>
    <dgm:cxn modelId="{B873C069-E823-D046-B019-79DAB8399C8B}" type="presOf" srcId="{02E227A4-DCC1-C64A-84CF-DF56588EEF53}" destId="{EFC1EE75-2ED6-C648-8C65-B6EC0FA4281A}" srcOrd="0" destOrd="0" presId="urn:microsoft.com/office/officeart/2005/8/layout/vList5"/>
    <dgm:cxn modelId="{15CB376D-0578-4C44-BFDC-B7364ABB8807}" srcId="{A5A919AF-0378-5241-8E91-58F1BFDB5550}" destId="{EA54DDC7-CDC2-4D45-B404-8A2E96B6650A}" srcOrd="1" destOrd="0" parTransId="{122A746C-E7EF-6846-876A-EA9E8A4C16B5}" sibTransId="{9175CA00-8B46-A249-899C-6D5B2CDFECE0}"/>
    <dgm:cxn modelId="{E0E2FD6F-C8EA-2D48-A74D-0C13A825EC0D}" type="presOf" srcId="{EA54DDC7-CDC2-4D45-B404-8A2E96B6650A}" destId="{3E229536-F129-3B4A-87D3-A4AD636BFB16}" srcOrd="0" destOrd="1" presId="urn:microsoft.com/office/officeart/2005/8/layout/vList5"/>
    <dgm:cxn modelId="{F205089F-9223-7348-A601-8D11A317BD48}" srcId="{A5A919AF-0378-5241-8E91-58F1BFDB5550}" destId="{2EF1828B-0297-3444-8534-45B05B400469}" srcOrd="3" destOrd="0" parTransId="{05FA2822-7D3F-E940-9BEB-626038E0EEA5}" sibTransId="{D4EB6049-1ADA-1040-85D8-4284787296DC}"/>
    <dgm:cxn modelId="{02364DC1-4980-0A43-8C53-5306B67566B1}" srcId="{A5A919AF-0378-5241-8E91-58F1BFDB5550}" destId="{ABFDD8CB-C6EC-CE4B-8895-2F88595DA2BA}" srcOrd="4" destOrd="0" parTransId="{AC80FD04-89CB-5E48-BEFD-D3DA5804BA0C}" sibTransId="{371E133F-63C8-2C4E-A352-11C9FB619B60}"/>
    <dgm:cxn modelId="{5EF3B6C8-B065-AE41-A9F6-D5ED37327AF8}" type="presOf" srcId="{ABFDD8CB-C6EC-CE4B-8895-2F88595DA2BA}" destId="{3E229536-F129-3B4A-87D3-A4AD636BFB16}" srcOrd="0" destOrd="4" presId="urn:microsoft.com/office/officeart/2005/8/layout/vList5"/>
    <dgm:cxn modelId="{7D5DB4D4-5E2E-FD45-9714-AD2552C3FAA8}" type="presOf" srcId="{C4FF9E41-9C57-3A4D-AB47-4FCEB34AE8BA}" destId="{3E229536-F129-3B4A-87D3-A4AD636BFB16}" srcOrd="0" destOrd="2" presId="urn:microsoft.com/office/officeart/2005/8/layout/vList5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8B4FA4ED-163A-9242-9728-9BF615405AB0}" type="presOf" srcId="{A5A919AF-0378-5241-8E91-58F1BFDB5550}" destId="{71710F54-EF98-2740-A267-961F928D5785}" srcOrd="0" destOrd="0" presId="urn:microsoft.com/office/officeart/2005/8/layout/vList5"/>
    <dgm:cxn modelId="{46183560-DE53-1843-AB00-AF8B7BAC51FA}" type="presParOf" srcId="{EFC1EE75-2ED6-C648-8C65-B6EC0FA4281A}" destId="{540F00CB-A24B-3945-A858-41F45D3816F4}" srcOrd="0" destOrd="0" presId="urn:microsoft.com/office/officeart/2005/8/layout/vList5"/>
    <dgm:cxn modelId="{6E1A56EF-3240-2040-9BDF-A9A8B2E054D7}" type="presParOf" srcId="{540F00CB-A24B-3945-A858-41F45D3816F4}" destId="{71710F54-EF98-2740-A267-961F928D5785}" srcOrd="0" destOrd="0" presId="urn:microsoft.com/office/officeart/2005/8/layout/vList5"/>
    <dgm:cxn modelId="{66083312-2FCB-DA46-BE50-A84F4CD3756B}" type="presParOf" srcId="{540F00CB-A24B-3945-A858-41F45D3816F4}" destId="{3E229536-F129-3B4A-87D3-A4AD636BFB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Imposte</a:t>
          </a:r>
          <a:r>
            <a:rPr lang="it-IT" b="1" baseline="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indirette e dirette </a:t>
          </a:r>
          <a:endParaRPr lang="it-IT" b="1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endParaRPr lang="it-IT" sz="1800" dirty="0">
            <a:solidFill>
              <a:srgbClr val="FFFFFF"/>
            </a:solidFill>
            <a:latin typeface="Beirut Regular"/>
            <a:cs typeface="Beirut Regular"/>
          </a:endParaRPr>
        </a:p>
        <a:p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Il trasferimento di quote e partecipazioni è soggetto ad imposta sulle successioni ed il valore si calcola ai sensi dell’articolo 16 del </a:t>
          </a:r>
          <a:r>
            <a:rPr lang="it-IT" sz="1800" dirty="0" err="1">
              <a:solidFill>
                <a:srgbClr val="FFFFFF"/>
              </a:solidFill>
              <a:latin typeface="Beirut Regular"/>
              <a:cs typeface="Beirut Regular"/>
            </a:rPr>
            <a:t>D.Lgs</a:t>
          </a:r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 346\90 non rilevando l’avviamento ; </a:t>
          </a: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C117D8A8-9E17-AF47-98C2-97A340587C4B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Il successivo trasferimento a titolo oneroso può generare in capo al cedente plusvalenza imponibile  ( art. 67 c) e c bis) ; </a:t>
          </a:r>
        </a:p>
      </dgm:t>
    </dgm:pt>
    <dgm:pt modelId="{82D2D808-061D-4445-B8B6-E68EF2D3D836}" type="parTrans" cxnId="{864E57BD-96D8-594B-871A-909321526923}">
      <dgm:prSet/>
      <dgm:spPr/>
    </dgm:pt>
    <dgm:pt modelId="{21D6FAE9-DE22-2F45-A63E-BE62ABA18317}" type="sibTrans" cxnId="{864E57BD-96D8-594B-871A-909321526923}">
      <dgm:prSet/>
      <dgm:spPr/>
    </dgm:pt>
    <dgm:pt modelId="{576C86F3-3666-A442-9774-8D964AA8BAEC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La neutralità fiscale ha le stesse regole di quella dell’azienda ;</a:t>
          </a:r>
        </a:p>
      </dgm:t>
    </dgm:pt>
    <dgm:pt modelId="{68515B01-3966-E54E-A0F0-4D66EC869598}" type="parTrans" cxnId="{FC17D607-FB2D-DF4A-BEAB-3667963AE7EC}">
      <dgm:prSet/>
      <dgm:spPr/>
    </dgm:pt>
    <dgm:pt modelId="{957CAADC-6194-C348-81C2-3221133294D5}" type="sibTrans" cxnId="{FC17D607-FB2D-DF4A-BEAB-3667963AE7EC}">
      <dgm:prSet/>
      <dgm:spPr/>
    </dgm:pt>
    <dgm:pt modelId="{82899F77-7685-9547-AB45-1176EFFCF64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Partecipazioni qualificate e non qualificate </a:t>
          </a:r>
        </a:p>
      </dgm:t>
    </dgm:pt>
    <dgm:pt modelId="{D1EFC319-E4DC-A548-8362-96B34E1DE3E7}" type="parTrans" cxnId="{ED9DCD9D-7FA0-E44E-A90B-A8E76E71BC5D}">
      <dgm:prSet/>
      <dgm:spPr/>
    </dgm:pt>
    <dgm:pt modelId="{8E8138B4-A064-B04A-A5AB-23E553265193}" type="sibTrans" cxnId="{ED9DCD9D-7FA0-E44E-A90B-A8E76E71BC5D}">
      <dgm:prSet/>
      <dgm:spPr/>
    </dgm:pt>
    <dgm:pt modelId="{4E345255-7D70-4B40-99B6-F8892516E0C4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endParaRPr lang="it-IT" sz="1800" dirty="0">
            <a:solidFill>
              <a:srgbClr val="FFFFFF"/>
            </a:solidFill>
            <a:latin typeface="Beirut Regular"/>
            <a:cs typeface="Beirut Regular"/>
          </a:endParaRPr>
        </a:p>
      </dgm:t>
    </dgm:pt>
    <dgm:pt modelId="{C18DBF13-0254-7149-B269-66448886D3F8}" type="parTrans" cxnId="{39836427-DC37-614B-94F6-4CD8B5634608}">
      <dgm:prSet/>
      <dgm:spPr/>
    </dgm:pt>
    <dgm:pt modelId="{9303F739-9AFE-1A4C-AC1E-18F393C334DA}" type="sibTrans" cxnId="{39836427-DC37-614B-94F6-4CD8B5634608}">
      <dgm:prSet/>
      <dgm:spPr/>
    </dgm:pt>
    <dgm:pt modelId="{9450878B-39E3-3545-8A1B-B7F7977778C0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800" dirty="0">
              <a:solidFill>
                <a:srgbClr val="FFFFFF"/>
              </a:solidFill>
              <a:latin typeface="Beirut Regular"/>
              <a:cs typeface="Beirut Regular"/>
            </a:rPr>
            <a:t>Il successivo articolo 68 del TUIR detta le regole di determinazione della plusvalenza; ai sensi del comma 6 di detto articolo, la plusvalenza è costituita “ dalla differenza tra il corrispettivo percepito […] ed il valore di acquisto assoggettato a tassazione, aumentato di ogni onere inerente alla loro produzione, compresa l’imposta di successione e donazione, con esclusione degli interessi passivi ”.</a:t>
          </a:r>
        </a:p>
        <a:p>
          <a:endParaRPr lang="it-IT" sz="1800" dirty="0">
            <a:solidFill>
              <a:srgbClr val="FFFFFF"/>
            </a:solidFill>
            <a:latin typeface="Beirut Regular"/>
            <a:cs typeface="Beirut Regular"/>
          </a:endParaRPr>
        </a:p>
      </dgm:t>
    </dgm:pt>
    <dgm:pt modelId="{46730C4A-35DB-EA4E-822F-C1BDC0740BF2}" type="parTrans" cxnId="{FC92A941-C8F2-9946-B5B8-D4356A79BC3D}">
      <dgm:prSet/>
      <dgm:spPr/>
    </dgm:pt>
    <dgm:pt modelId="{317BFF83-26DD-8A4C-9093-DC450585230F}" type="sibTrans" cxnId="{FC92A941-C8F2-9946-B5B8-D4356A79BC3D}">
      <dgm:prSet/>
      <dgm:spPr/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1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FC17D607-FB2D-DF4A-BEAB-3667963AE7EC}" srcId="{A5A919AF-0378-5241-8E91-58F1BFDB5550}" destId="{576C86F3-3666-A442-9774-8D964AA8BAEC}" srcOrd="1" destOrd="0" parTransId="{68515B01-3966-E54E-A0F0-4D66EC869598}" sibTransId="{957CAADC-6194-C348-81C2-3221133294D5}"/>
    <dgm:cxn modelId="{39836427-DC37-614B-94F6-4CD8B5634608}" srcId="{A5A919AF-0378-5241-8E91-58F1BFDB5550}" destId="{4E345255-7D70-4B40-99B6-F8892516E0C4}" srcOrd="5" destOrd="0" parTransId="{C18DBF13-0254-7149-B269-66448886D3F8}" sibTransId="{9303F739-9AFE-1A4C-AC1E-18F393C334DA}"/>
    <dgm:cxn modelId="{2B8E7235-4398-8A4C-BF67-0F90133B4468}" type="presOf" srcId="{82899F77-7685-9547-AB45-1176EFFCF64F}" destId="{3E229536-F129-3B4A-87D3-A4AD636BFB16}" srcOrd="0" destOrd="3" presId="urn:microsoft.com/office/officeart/2005/8/layout/vList5"/>
    <dgm:cxn modelId="{FC92A941-C8F2-9946-B5B8-D4356A79BC3D}" srcId="{A5A919AF-0378-5241-8E91-58F1BFDB5550}" destId="{9450878B-39E3-3545-8A1B-B7F7977778C0}" srcOrd="4" destOrd="0" parTransId="{46730C4A-35DB-EA4E-822F-C1BDC0740BF2}" sibTransId="{317BFF83-26DD-8A4C-9093-DC450585230F}"/>
    <dgm:cxn modelId="{88CCEE55-8A92-8942-9BA2-70ED42382C4D}" type="presOf" srcId="{02E227A4-DCC1-C64A-84CF-DF56588EEF53}" destId="{EFC1EE75-2ED6-C648-8C65-B6EC0FA4281A}" srcOrd="0" destOrd="0" presId="urn:microsoft.com/office/officeart/2005/8/layout/vList5"/>
    <dgm:cxn modelId="{ED9DCD9D-7FA0-E44E-A90B-A8E76E71BC5D}" srcId="{A5A919AF-0378-5241-8E91-58F1BFDB5550}" destId="{82899F77-7685-9547-AB45-1176EFFCF64F}" srcOrd="3" destOrd="0" parTransId="{D1EFC319-E4DC-A548-8362-96B34E1DE3E7}" sibTransId="{8E8138B4-A064-B04A-A5AB-23E553265193}"/>
    <dgm:cxn modelId="{CB679EA8-E2A9-FB48-9EF4-6C8860B716B1}" type="presOf" srcId="{576C86F3-3666-A442-9774-8D964AA8BAEC}" destId="{3E229536-F129-3B4A-87D3-A4AD636BFB16}" srcOrd="0" destOrd="1" presId="urn:microsoft.com/office/officeart/2005/8/layout/vList5"/>
    <dgm:cxn modelId="{864E57BD-96D8-594B-871A-909321526923}" srcId="{A5A919AF-0378-5241-8E91-58F1BFDB5550}" destId="{C117D8A8-9E17-AF47-98C2-97A340587C4B}" srcOrd="2" destOrd="0" parTransId="{82D2D808-061D-4445-B8B6-E68EF2D3D836}" sibTransId="{21D6FAE9-DE22-2F45-A63E-BE62ABA18317}"/>
    <dgm:cxn modelId="{5D15F1C3-1DF8-394D-9BA3-132E368AB389}" type="presOf" srcId="{9450878B-39E3-3545-8A1B-B7F7977778C0}" destId="{3E229536-F129-3B4A-87D3-A4AD636BFB16}" srcOrd="0" destOrd="4" presId="urn:microsoft.com/office/officeart/2005/8/layout/vList5"/>
    <dgm:cxn modelId="{7EF288CA-F523-D049-B971-1A6816A094C3}" type="presOf" srcId="{C117D8A8-9E17-AF47-98C2-97A340587C4B}" destId="{3E229536-F129-3B4A-87D3-A4AD636BFB16}" srcOrd="0" destOrd="2" presId="urn:microsoft.com/office/officeart/2005/8/layout/vList5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AB58F2DD-A797-6445-B2D1-1444139844C9}" type="presOf" srcId="{CB06EAD6-22C6-C84D-915E-F36BF701881F}" destId="{3E229536-F129-3B4A-87D3-A4AD636BFB16}" srcOrd="0" destOrd="0" presId="urn:microsoft.com/office/officeart/2005/8/layout/vList5"/>
    <dgm:cxn modelId="{3395DFE1-0B9B-D049-A378-06F10A67BF88}" type="presOf" srcId="{4E345255-7D70-4B40-99B6-F8892516E0C4}" destId="{3E229536-F129-3B4A-87D3-A4AD636BFB16}" srcOrd="0" destOrd="5" presId="urn:microsoft.com/office/officeart/2005/8/layout/vList5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C204D0F9-3D88-6240-885A-4C2326C9AEBD}" type="presOf" srcId="{A5A919AF-0378-5241-8E91-58F1BFDB5550}" destId="{71710F54-EF98-2740-A267-961F928D5785}" srcOrd="0" destOrd="0" presId="urn:microsoft.com/office/officeart/2005/8/layout/vList5"/>
    <dgm:cxn modelId="{7BE0C0C7-B3E2-2943-AD93-44E1774E6FDB}" type="presParOf" srcId="{EFC1EE75-2ED6-C648-8C65-B6EC0FA4281A}" destId="{540F00CB-A24B-3945-A858-41F45D3816F4}" srcOrd="0" destOrd="0" presId="urn:microsoft.com/office/officeart/2005/8/layout/vList5"/>
    <dgm:cxn modelId="{1CD65FD5-C2EC-7C40-A73F-B5DEE4C8745C}" type="presParOf" srcId="{540F00CB-A24B-3945-A858-41F45D3816F4}" destId="{71710F54-EF98-2740-A267-961F928D5785}" srcOrd="0" destOrd="0" presId="urn:microsoft.com/office/officeart/2005/8/layout/vList5"/>
    <dgm:cxn modelId="{4B82B262-CB30-A247-B580-4CA399B09C7E}" type="presParOf" srcId="{540F00CB-A24B-3945-A858-41F45D3816F4}" destId="{3E229536-F129-3B4A-87D3-A4AD636BFB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In particolare le imposte</a:t>
          </a:r>
          <a:r>
            <a:rPr lang="it-IT" b="1" baseline="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dirette </a:t>
          </a:r>
          <a:endParaRPr lang="it-IT" b="1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Per le partecipazioni qualificate, il comma 3 dell’art. 68 dispone che l’ammontare della plusvalenza sia diminuito dell’ammontare delle relative minusvalenze e l’importo così determinato rileverà per il 49,72%  ai fini della tassazione.</a:t>
          </a: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4E345255-7D70-4B40-99B6-F8892516E0C4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l"/>
          <a:endParaRPr lang="it-IT" sz="1800" dirty="0">
            <a:solidFill>
              <a:srgbClr val="FFFFFF"/>
            </a:solidFill>
            <a:latin typeface="Beirut Regular"/>
            <a:cs typeface="Beirut Regular"/>
          </a:endParaRPr>
        </a:p>
      </dgm:t>
    </dgm:pt>
    <dgm:pt modelId="{C18DBF13-0254-7149-B269-66448886D3F8}" type="parTrans" cxnId="{39836427-DC37-614B-94F6-4CD8B5634608}">
      <dgm:prSet/>
      <dgm:spPr/>
    </dgm:pt>
    <dgm:pt modelId="{9303F739-9AFE-1A4C-AC1E-18F393C334DA}" type="sibTrans" cxnId="{39836427-DC37-614B-94F6-4CD8B5634608}">
      <dgm:prSet/>
      <dgm:spPr/>
    </dgm:pt>
    <dgm:pt modelId="{9BF39AC5-471D-3B48-BC2E-48370C140189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Le partecipazioni non qualificate, invece, sono interamente imponibili; il plusvalore è determinato sottraendo al loro importo eventuali minusvalenze. </a:t>
          </a:r>
        </a:p>
      </dgm:t>
    </dgm:pt>
    <dgm:pt modelId="{8FDA472D-A58A-9447-8C9F-2EA438CBFD64}" type="parTrans" cxnId="{94A0E9CE-361C-B046-8406-7DB8BE415CDE}">
      <dgm:prSet/>
      <dgm:spPr/>
    </dgm:pt>
    <dgm:pt modelId="{7EE4A4F1-56A8-454E-98BF-190ECC8AEC7A}" type="sibTrans" cxnId="{94A0E9CE-361C-B046-8406-7DB8BE415CDE}">
      <dgm:prSet/>
      <dgm:spPr/>
    </dgm:pt>
    <dgm:pt modelId="{2319D2E0-E3F5-C140-A1DE-ED2342FD4B7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Lo stesso art. 68, comma 6, stabilisce che, nel caso di partecipazioni detenute in società di persone, il costo della partecipazione “ è aumentato o diminuito dei redditi e delle perdite imputate al socio e dal costo si scomputano, fino a concorrenza dei redditi già imputati, gli utili distribuiti al socio ”.</a:t>
          </a:r>
        </a:p>
      </dgm:t>
    </dgm:pt>
    <dgm:pt modelId="{99F50F22-7555-DF44-8D69-2A51DB766D97}" type="parTrans" cxnId="{A761462A-6BC7-5140-826B-C690B7BA0D44}">
      <dgm:prSet/>
      <dgm:spPr/>
    </dgm:pt>
    <dgm:pt modelId="{42F67651-54E8-BB45-BAE2-667CE819A449}" type="sibTrans" cxnId="{A761462A-6BC7-5140-826B-C690B7BA0D44}">
      <dgm:prSet/>
      <dgm:spPr/>
    </dgm:pt>
    <dgm:pt modelId="{9C18C9B5-E3A5-7044-A623-D13D61F50465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In riferimento alla cessione di partecipazioni da </a:t>
          </a:r>
          <a:r>
            <a:rPr lang="it-IT" sz="1600">
              <a:solidFill>
                <a:srgbClr val="FFFFFF"/>
              </a:solidFill>
              <a:latin typeface="Beirut Regular"/>
              <a:cs typeface="Beirut Regular"/>
            </a:rPr>
            <a:t>chiunque effettuate, </a:t>
          </a:r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è previsto in generale, e a certe condizioni, un regime di esenzione, disciplinato dall’art. 87 del TUIR (</a:t>
          </a:r>
          <a:r>
            <a:rPr lang="en-GB" sz="1600" noProof="0" dirty="0" err="1">
              <a:solidFill>
                <a:srgbClr val="FFFFFF"/>
              </a:solidFill>
              <a:latin typeface="Beirut Regular"/>
              <a:cs typeface="Beirut Regular"/>
            </a:rPr>
            <a:t>partecipation</a:t>
          </a:r>
          <a:r>
            <a:rPr lang="en-GB" sz="1600" noProof="0" dirty="0">
              <a:solidFill>
                <a:srgbClr val="FFFFFF"/>
              </a:solidFill>
              <a:latin typeface="Beirut Regular"/>
              <a:cs typeface="Beirut Regular"/>
            </a:rPr>
            <a:t> exemption</a:t>
          </a:r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 PEX).</a:t>
          </a:r>
        </a:p>
        <a:p>
          <a:pPr algn="just"/>
          <a:endParaRPr lang="it-IT" sz="1600" dirty="0">
            <a:solidFill>
              <a:srgbClr val="FFFFFF"/>
            </a:solidFill>
            <a:latin typeface="Beirut Regular"/>
            <a:cs typeface="Beirut Regular"/>
          </a:endParaRPr>
        </a:p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In difetto di tali requisiti, le plusvalenze in questione sono assoggettate a tassazione ordinaria con facoltà di rateizzazione, ai sensi del comma 4 dell’art. 86 del TUIR.</a:t>
          </a:r>
        </a:p>
      </dgm:t>
    </dgm:pt>
    <dgm:pt modelId="{A74A98B2-61A6-E548-9DAF-8E8083947337}" type="parTrans" cxnId="{F3728C51-483A-7948-9E9A-FF59C906587A}">
      <dgm:prSet/>
      <dgm:spPr/>
    </dgm:pt>
    <dgm:pt modelId="{D551572E-C116-E24F-AB97-E54CE90B04F3}" type="sibTrans" cxnId="{F3728C51-483A-7948-9E9A-FF59C906587A}">
      <dgm:prSet/>
      <dgm:spPr/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1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39836427-DC37-614B-94F6-4CD8B5634608}" srcId="{A5A919AF-0378-5241-8E91-58F1BFDB5550}" destId="{4E345255-7D70-4B40-99B6-F8892516E0C4}" srcOrd="4" destOrd="0" parTransId="{C18DBF13-0254-7149-B269-66448886D3F8}" sibTransId="{9303F739-9AFE-1A4C-AC1E-18F393C334DA}"/>
    <dgm:cxn modelId="{A761462A-6BC7-5140-826B-C690B7BA0D44}" srcId="{A5A919AF-0378-5241-8E91-58F1BFDB5550}" destId="{2319D2E0-E3F5-C140-A1DE-ED2342FD4B72}" srcOrd="2" destOrd="0" parTransId="{99F50F22-7555-DF44-8D69-2A51DB766D97}" sibTransId="{42F67651-54E8-BB45-BAE2-667CE819A449}"/>
    <dgm:cxn modelId="{817F9648-31D2-B843-9463-1FCB4FF97B65}" type="presOf" srcId="{2319D2E0-E3F5-C140-A1DE-ED2342FD4B72}" destId="{3E229536-F129-3B4A-87D3-A4AD636BFB16}" srcOrd="0" destOrd="2" presId="urn:microsoft.com/office/officeart/2005/8/layout/vList5"/>
    <dgm:cxn modelId="{F3728C51-483A-7948-9E9A-FF59C906587A}" srcId="{A5A919AF-0378-5241-8E91-58F1BFDB5550}" destId="{9C18C9B5-E3A5-7044-A623-D13D61F50465}" srcOrd="3" destOrd="0" parTransId="{A74A98B2-61A6-E548-9DAF-8E8083947337}" sibTransId="{D551572E-C116-E24F-AB97-E54CE90B04F3}"/>
    <dgm:cxn modelId="{DAD4FDC2-38C6-2D48-8426-C57BA53ABFDE}" type="presOf" srcId="{4E345255-7D70-4B40-99B6-F8892516E0C4}" destId="{3E229536-F129-3B4A-87D3-A4AD636BFB16}" srcOrd="0" destOrd="4" presId="urn:microsoft.com/office/officeart/2005/8/layout/vList5"/>
    <dgm:cxn modelId="{94A0E9CE-361C-B046-8406-7DB8BE415CDE}" srcId="{A5A919AF-0378-5241-8E91-58F1BFDB5550}" destId="{9BF39AC5-471D-3B48-BC2E-48370C140189}" srcOrd="1" destOrd="0" parTransId="{8FDA472D-A58A-9447-8C9F-2EA438CBFD64}" sibTransId="{7EE4A4F1-56A8-454E-98BF-190ECC8AEC7A}"/>
    <dgm:cxn modelId="{0CD4ADD5-47DC-1B4C-8B66-0786DB65C73F}" type="presOf" srcId="{9C18C9B5-E3A5-7044-A623-D13D61F50465}" destId="{3E229536-F129-3B4A-87D3-A4AD636BFB16}" srcOrd="0" destOrd="3" presId="urn:microsoft.com/office/officeart/2005/8/layout/vList5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3BC22AD8-3B01-AA4D-AAE9-079B1364545C}" type="presOf" srcId="{A5A919AF-0378-5241-8E91-58F1BFDB5550}" destId="{71710F54-EF98-2740-A267-961F928D5785}" srcOrd="0" destOrd="0" presId="urn:microsoft.com/office/officeart/2005/8/layout/vList5"/>
    <dgm:cxn modelId="{70E488DA-A9B1-584F-B8D4-E30D0E2D4559}" type="presOf" srcId="{9BF39AC5-471D-3B48-BC2E-48370C140189}" destId="{3E229536-F129-3B4A-87D3-A4AD636BFB16}" srcOrd="0" destOrd="1" presId="urn:microsoft.com/office/officeart/2005/8/layout/vList5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097294EB-E72E-B343-987A-093388610F64}" type="presOf" srcId="{02E227A4-DCC1-C64A-84CF-DF56588EEF53}" destId="{EFC1EE75-2ED6-C648-8C65-B6EC0FA4281A}" srcOrd="0" destOrd="0" presId="urn:microsoft.com/office/officeart/2005/8/layout/vList5"/>
    <dgm:cxn modelId="{F13A37F5-BD73-714D-8D86-766E0798DFE3}" type="presOf" srcId="{CB06EAD6-22C6-C84D-915E-F36BF701881F}" destId="{3E229536-F129-3B4A-87D3-A4AD636BFB16}" srcOrd="0" destOrd="0" presId="urn:microsoft.com/office/officeart/2005/8/layout/vList5"/>
    <dgm:cxn modelId="{72FA5D95-1436-A447-8BBF-C33BABAB0ADE}" type="presParOf" srcId="{EFC1EE75-2ED6-C648-8C65-B6EC0FA4281A}" destId="{540F00CB-A24B-3945-A858-41F45D3816F4}" srcOrd="0" destOrd="0" presId="urn:microsoft.com/office/officeart/2005/8/layout/vList5"/>
    <dgm:cxn modelId="{EDB5ED1F-84D4-7740-8F37-EC9FCEB85E45}" type="presParOf" srcId="{540F00CB-A24B-3945-A858-41F45D3816F4}" destId="{71710F54-EF98-2740-A267-961F928D5785}" srcOrd="0" destOrd="0" presId="urn:microsoft.com/office/officeart/2005/8/layout/vList5"/>
    <dgm:cxn modelId="{BEBDB561-B730-5148-A50A-0174BAB61AEE}" type="presParOf" srcId="{540F00CB-A24B-3945-A858-41F45D3816F4}" destId="{3E229536-F129-3B4A-87D3-A4AD636BFB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093EB96E-5C02-EE4A-A0EC-3C831EB278D8}" type="presOf" srcId="{02E227A4-DCC1-C64A-84CF-DF56588EEF53}" destId="{EFC1EE75-2ED6-C648-8C65-B6EC0FA4281A}" srcOrd="0" destOrd="0" presId="urn:microsoft.com/office/officeart/2005/8/layout/vList5"/>
  </dgm:cxnLst>
  <dgm:bg/>
  <dgm:whole>
    <a:ln>
      <a:prstDash val="soli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8ACDDF9-FD8C-BF42-B716-E968A7C52DCE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A273F574-1E13-BA48-960C-77E1DED2509B}" type="pres">
      <dgm:prSet presAssocID="{18ACDDF9-FD8C-BF42-B716-E968A7C52DCE}" presName="Name0" presStyleCnt="0">
        <dgm:presLayoutVars>
          <dgm:dir/>
          <dgm:animLvl val="lvl"/>
          <dgm:resizeHandles val="exact"/>
        </dgm:presLayoutVars>
      </dgm:prSet>
      <dgm:spPr/>
    </dgm:pt>
    <dgm:pt modelId="{6E7B6437-4DAD-B647-8328-737046B93E70}" type="pres">
      <dgm:prSet presAssocID="{18ACDDF9-FD8C-BF42-B716-E968A7C52DCE}" presName="dummy" presStyleCnt="0"/>
      <dgm:spPr/>
    </dgm:pt>
    <dgm:pt modelId="{2D0D9A8F-C1C2-A64E-97D9-C6CA210168F7}" type="pres">
      <dgm:prSet presAssocID="{18ACDDF9-FD8C-BF42-B716-E968A7C52DCE}" presName="linH" presStyleCnt="0"/>
      <dgm:spPr/>
    </dgm:pt>
    <dgm:pt modelId="{7AEB5AAF-C87D-9641-87CB-E3F59E5F15C4}" type="pres">
      <dgm:prSet presAssocID="{18ACDDF9-FD8C-BF42-B716-E968A7C52DCE}" presName="padding1" presStyleCnt="0"/>
      <dgm:spPr/>
    </dgm:pt>
    <dgm:pt modelId="{DA0C6D93-4C3A-224F-82E7-04F184D62B2A}" type="pres">
      <dgm:prSet presAssocID="{18ACDDF9-FD8C-BF42-B716-E968A7C52DCE}" presName="padding2" presStyleCnt="0"/>
      <dgm:spPr/>
    </dgm:pt>
    <dgm:pt modelId="{AD5E371B-7F18-184E-BDCA-CD8E1DF0A5E9}" type="pres">
      <dgm:prSet presAssocID="{18ACDDF9-FD8C-BF42-B716-E968A7C52DCE}" presName="negArrow" presStyleCnt="0"/>
      <dgm:spPr/>
    </dgm:pt>
    <dgm:pt modelId="{A581731D-867A-2342-98DA-41E15116FDDB}" type="pres">
      <dgm:prSet presAssocID="{18ACDDF9-FD8C-BF42-B716-E968A7C52DCE}" presName="backgroundArrow" presStyleLbl="node1" presStyleIdx="0" presStyleCnt="1" custAng="0" custFlipVert="0" custScaleX="71422" custScaleY="9551" custLinFactNeighborX="14261" custLinFactNeighborY="54376"/>
      <dgm:spPr/>
    </dgm:pt>
  </dgm:ptLst>
  <dgm:cxnLst>
    <dgm:cxn modelId="{23F9129D-B84B-214A-B725-F264183F8987}" type="presOf" srcId="{18ACDDF9-FD8C-BF42-B716-E968A7C52DCE}" destId="{A273F574-1E13-BA48-960C-77E1DED2509B}" srcOrd="0" destOrd="0" presId="urn:microsoft.com/office/officeart/2005/8/layout/hProcess3"/>
    <dgm:cxn modelId="{AF1E62F2-BC93-1745-9805-DB010003AD7C}" type="presParOf" srcId="{A273F574-1E13-BA48-960C-77E1DED2509B}" destId="{6E7B6437-4DAD-B647-8328-737046B93E70}" srcOrd="0" destOrd="0" presId="urn:microsoft.com/office/officeart/2005/8/layout/hProcess3"/>
    <dgm:cxn modelId="{7213FBC4-8DA5-C54C-9EB4-80571E3EACEC}" type="presParOf" srcId="{A273F574-1E13-BA48-960C-77E1DED2509B}" destId="{2D0D9A8F-C1C2-A64E-97D9-C6CA210168F7}" srcOrd="1" destOrd="0" presId="urn:microsoft.com/office/officeart/2005/8/layout/hProcess3"/>
    <dgm:cxn modelId="{2D2A16CA-260F-714F-9737-3B6BB1647C1C}" type="presParOf" srcId="{2D0D9A8F-C1C2-A64E-97D9-C6CA210168F7}" destId="{7AEB5AAF-C87D-9641-87CB-E3F59E5F15C4}" srcOrd="0" destOrd="0" presId="urn:microsoft.com/office/officeart/2005/8/layout/hProcess3"/>
    <dgm:cxn modelId="{84E1F516-3361-6241-B9AB-081F0DD430F1}" type="presParOf" srcId="{2D0D9A8F-C1C2-A64E-97D9-C6CA210168F7}" destId="{DA0C6D93-4C3A-224F-82E7-04F184D62B2A}" srcOrd="1" destOrd="0" presId="urn:microsoft.com/office/officeart/2005/8/layout/hProcess3"/>
    <dgm:cxn modelId="{E16AA3E0-DBAF-5F47-8D4D-9F0141B903E1}" type="presParOf" srcId="{2D0D9A8F-C1C2-A64E-97D9-C6CA210168F7}" destId="{AD5E371B-7F18-184E-BDCA-CD8E1DF0A5E9}" srcOrd="2" destOrd="0" presId="urn:microsoft.com/office/officeart/2005/8/layout/hProcess3"/>
    <dgm:cxn modelId="{62DB967F-18F5-F74F-80D1-AB65E6543E41}" type="presParOf" srcId="{2D0D9A8F-C1C2-A64E-97D9-C6CA210168F7}" destId="{A581731D-867A-2342-98DA-41E15116FDDB}" srcOrd="3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0003B1C-BD56-7D49-A7F7-CC930809B122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8E1396A-2D17-CA47-BF8B-E97F8DFB5ADE}">
      <dgm:prSet phldrT="[Testo]" custT="1"/>
      <dgm:spPr>
        <a:solidFill>
          <a:schemeClr val="accent2"/>
        </a:solidFill>
      </dgm:spPr>
      <dgm:t>
        <a:bodyPr/>
        <a:lstStyle/>
        <a:p>
          <a:r>
            <a:rPr lang="it-IT" sz="2400" dirty="0">
              <a:latin typeface="Beirut" pitchFamily="2" charset="-78"/>
              <a:cs typeface="Beirut" pitchFamily="2" charset="-78"/>
            </a:rPr>
            <a:t>Ricostruzioni  divisorie</a:t>
          </a:r>
        </a:p>
      </dgm:t>
    </dgm:pt>
    <dgm:pt modelId="{373FA094-8A02-954A-8363-6DA4E530EE62}" type="parTrans" cxnId="{384BBC8C-C781-7245-9D60-CC72843D5B8D}">
      <dgm:prSet/>
      <dgm:spPr/>
      <dgm:t>
        <a:bodyPr/>
        <a:lstStyle/>
        <a:p>
          <a:endParaRPr lang="it-IT"/>
        </a:p>
      </dgm:t>
    </dgm:pt>
    <dgm:pt modelId="{03988F56-F974-D84D-9EFE-29B8BA762B2A}" type="sibTrans" cxnId="{384BBC8C-C781-7245-9D60-CC72843D5B8D}">
      <dgm:prSet/>
      <dgm:spPr/>
      <dgm:t>
        <a:bodyPr/>
        <a:lstStyle/>
        <a:p>
          <a:endParaRPr lang="it-IT"/>
        </a:p>
      </dgm:t>
    </dgm:pt>
    <dgm:pt modelId="{CA90513B-68EA-954F-A792-9321FCDE2E65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2400" dirty="0">
              <a:latin typeface="Beirut" pitchFamily="2" charset="-78"/>
              <a:cs typeface="Beirut" pitchFamily="2" charset="-78"/>
            </a:rPr>
            <a:t>L’assimilazione alla donazione </a:t>
          </a:r>
          <a:r>
            <a:rPr lang="it-IT" sz="2400" dirty="0" err="1">
              <a:latin typeface="Beirut" pitchFamily="2" charset="-78"/>
              <a:cs typeface="Beirut" pitchFamily="2" charset="-78"/>
            </a:rPr>
            <a:t>cum</a:t>
          </a:r>
          <a:r>
            <a:rPr lang="it-IT" sz="2400" dirty="0">
              <a:latin typeface="Beirut" pitchFamily="2" charset="-78"/>
              <a:cs typeface="Beirut" pitchFamily="2" charset="-78"/>
            </a:rPr>
            <a:t> onere </a:t>
          </a:r>
        </a:p>
      </dgm:t>
    </dgm:pt>
    <dgm:pt modelId="{2797057D-03D1-284F-81FD-0704C56ECED5}" type="parTrans" cxnId="{36DCF1F4-11C0-C245-8D4C-5762A523AF60}">
      <dgm:prSet/>
      <dgm:spPr/>
      <dgm:t>
        <a:bodyPr/>
        <a:lstStyle/>
        <a:p>
          <a:endParaRPr lang="it-IT"/>
        </a:p>
      </dgm:t>
    </dgm:pt>
    <dgm:pt modelId="{D9E1496D-3FCA-9143-9F94-9E4331CDA672}" type="sibTrans" cxnId="{36DCF1F4-11C0-C245-8D4C-5762A523AF60}">
      <dgm:prSet/>
      <dgm:spPr/>
      <dgm:t>
        <a:bodyPr/>
        <a:lstStyle/>
        <a:p>
          <a:endParaRPr lang="it-IT"/>
        </a:p>
      </dgm:t>
    </dgm:pt>
    <dgm:pt modelId="{DC0E4FD9-0394-D44C-936F-2D917BF195D4}">
      <dgm:prSet custT="1"/>
      <dgm:spPr>
        <a:noFill/>
        <a:ln>
          <a:noFill/>
        </a:ln>
      </dgm:spPr>
      <dgm:t>
        <a:bodyPr/>
        <a:lstStyle/>
        <a:p>
          <a:pPr algn="l">
            <a:buFont typeface="Wingdings" pitchFamily="2" charset="2"/>
            <a:buNone/>
          </a:pPr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:</a:t>
          </a:r>
        </a:p>
        <a:p>
          <a:pPr algn="l">
            <a:buFont typeface="Wingdings" pitchFamily="2" charset="2"/>
            <a:buNone/>
          </a:pPr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Una divisione in cui il programma divisorio sia scelto da alcuni e non da tutti  ? </a:t>
          </a:r>
        </a:p>
      </dgm:t>
    </dgm:pt>
    <dgm:pt modelId="{F9E24731-94FD-A942-9273-8036E25D0F2B}" type="parTrans" cxnId="{C663B101-BFE9-854E-9655-55CC524094E2}">
      <dgm:prSet/>
      <dgm:spPr/>
      <dgm:t>
        <a:bodyPr/>
        <a:lstStyle/>
        <a:p>
          <a:endParaRPr lang="it-IT"/>
        </a:p>
      </dgm:t>
    </dgm:pt>
    <dgm:pt modelId="{E8CA80D3-D809-4346-91CE-426049850573}" type="sibTrans" cxnId="{C663B101-BFE9-854E-9655-55CC524094E2}">
      <dgm:prSet/>
      <dgm:spPr/>
      <dgm:t>
        <a:bodyPr/>
        <a:lstStyle/>
        <a:p>
          <a:endParaRPr lang="it-IT"/>
        </a:p>
      </dgm:t>
    </dgm:pt>
    <dgm:pt modelId="{A50ED0B7-EF8D-A545-B0FA-3E02903AD71D}">
      <dgm:prSet custT="1"/>
      <dgm:spPr>
        <a:noFill/>
        <a:ln>
          <a:noFill/>
        </a:ln>
      </dgm:spPr>
      <dgm:t>
        <a:bodyPr/>
        <a:lstStyle/>
        <a:p>
          <a:pPr algn="l"/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</a:t>
          </a:r>
        </a:p>
        <a:p>
          <a:pPr algn="l"/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Un  contratto con effetti al terzo rispetto a quelli oggetto del programma negoziale. La questione dell’adesione necessaria per gli effetti negativi  </a:t>
          </a:r>
        </a:p>
      </dgm:t>
    </dgm:pt>
    <dgm:pt modelId="{EAB46600-756A-A649-9C92-4BF6C288BC02}" type="parTrans" cxnId="{7CAC985E-C998-8344-B902-44A5D4FE833F}">
      <dgm:prSet/>
      <dgm:spPr/>
      <dgm:t>
        <a:bodyPr/>
        <a:lstStyle/>
        <a:p>
          <a:endParaRPr lang="it-IT"/>
        </a:p>
      </dgm:t>
    </dgm:pt>
    <dgm:pt modelId="{33BA0706-7CD5-AF4C-A40A-70F149E3F929}" type="sibTrans" cxnId="{7CAC985E-C998-8344-B902-44A5D4FE833F}">
      <dgm:prSet/>
      <dgm:spPr/>
      <dgm:t>
        <a:bodyPr/>
        <a:lstStyle/>
        <a:p>
          <a:endParaRPr lang="it-IT"/>
        </a:p>
      </dgm:t>
    </dgm:pt>
    <dgm:pt modelId="{6FCCF19B-F84F-724D-AE31-7BB4896A0A4B}">
      <dgm:prSet custT="1"/>
      <dgm:spPr>
        <a:noFill/>
        <a:ln>
          <a:noFill/>
        </a:ln>
      </dgm:spPr>
      <dgm:t>
        <a:bodyPr/>
        <a:lstStyle/>
        <a:p>
          <a:pPr algn="l"/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</a:t>
          </a:r>
        </a:p>
        <a:p>
          <a:pPr algn="l"/>
          <a:r>
            <a:rPr lang="it-IT" sz="20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L’onere quale elemento necessario e non accidentale </a:t>
          </a:r>
        </a:p>
      </dgm:t>
    </dgm:pt>
    <dgm:pt modelId="{5474F558-8654-594D-B1C8-241C198202F3}" type="parTrans" cxnId="{CB1F805C-3BA3-D041-8E95-B9225376B179}">
      <dgm:prSet/>
      <dgm:spPr/>
      <dgm:t>
        <a:bodyPr/>
        <a:lstStyle/>
        <a:p>
          <a:endParaRPr lang="it-IT"/>
        </a:p>
      </dgm:t>
    </dgm:pt>
    <dgm:pt modelId="{CFEECCD5-2BBA-9C45-8053-CE39338C6BF4}" type="sibTrans" cxnId="{CB1F805C-3BA3-D041-8E95-B9225376B179}">
      <dgm:prSet/>
      <dgm:spPr/>
      <dgm:t>
        <a:bodyPr/>
        <a:lstStyle/>
        <a:p>
          <a:endParaRPr lang="it-IT"/>
        </a:p>
      </dgm:t>
    </dgm:pt>
    <dgm:pt modelId="{18F5A70D-9495-E74D-9EF9-748006D2FC3B}">
      <dgm:prSet custT="1"/>
      <dgm:spPr>
        <a:solidFill>
          <a:schemeClr val="accent4"/>
        </a:solidFill>
      </dgm:spPr>
      <dgm:t>
        <a:bodyPr/>
        <a:lstStyle/>
        <a:p>
          <a:r>
            <a:rPr lang="it-IT" sz="2400" dirty="0">
              <a:latin typeface="Beirut" pitchFamily="2" charset="-78"/>
              <a:cs typeface="Beirut" pitchFamily="2" charset="-78"/>
            </a:rPr>
            <a:t>La negoziazione a favore di terzo </a:t>
          </a:r>
        </a:p>
      </dgm:t>
    </dgm:pt>
    <dgm:pt modelId="{3823A3EB-797D-1D44-895C-99D95DCDB8A4}" type="sibTrans" cxnId="{F18428F7-1467-4A4E-9D8F-660A544D0CD7}">
      <dgm:prSet/>
      <dgm:spPr/>
      <dgm:t>
        <a:bodyPr/>
        <a:lstStyle/>
        <a:p>
          <a:endParaRPr lang="it-IT"/>
        </a:p>
      </dgm:t>
    </dgm:pt>
    <dgm:pt modelId="{892C4C59-DDBE-454C-B7E4-7FFF7D2E3E41}" type="parTrans" cxnId="{F18428F7-1467-4A4E-9D8F-660A544D0CD7}">
      <dgm:prSet/>
      <dgm:spPr/>
      <dgm:t>
        <a:bodyPr/>
        <a:lstStyle/>
        <a:p>
          <a:endParaRPr lang="it-IT"/>
        </a:p>
      </dgm:t>
    </dgm:pt>
    <dgm:pt modelId="{AE9B0C6E-3866-2245-BADE-E4A59960688E}" type="pres">
      <dgm:prSet presAssocID="{B0003B1C-BD56-7D49-A7F7-CC930809B12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BA8A59E-031F-4E43-BDE4-858E150E2315}" type="pres">
      <dgm:prSet presAssocID="{E8E1396A-2D17-CA47-BF8B-E97F8DFB5ADE}" presName="vertOne" presStyleCnt="0"/>
      <dgm:spPr/>
    </dgm:pt>
    <dgm:pt modelId="{4E45E9E8-B764-2149-9952-8B2968B07FB3}" type="pres">
      <dgm:prSet presAssocID="{E8E1396A-2D17-CA47-BF8B-E97F8DFB5ADE}" presName="txOne" presStyleLbl="node0" presStyleIdx="0" presStyleCnt="3" custScaleY="57602" custLinFactNeighborX="-348">
        <dgm:presLayoutVars>
          <dgm:chPref val="3"/>
        </dgm:presLayoutVars>
      </dgm:prSet>
      <dgm:spPr/>
    </dgm:pt>
    <dgm:pt modelId="{D91C833D-3F0E-534C-94AC-781408B6B1E6}" type="pres">
      <dgm:prSet presAssocID="{E8E1396A-2D17-CA47-BF8B-E97F8DFB5ADE}" presName="parTransOne" presStyleCnt="0"/>
      <dgm:spPr/>
    </dgm:pt>
    <dgm:pt modelId="{F42DF428-E88A-9D40-BA2C-5B7358B874F9}" type="pres">
      <dgm:prSet presAssocID="{E8E1396A-2D17-CA47-BF8B-E97F8DFB5ADE}" presName="horzOne" presStyleCnt="0"/>
      <dgm:spPr/>
    </dgm:pt>
    <dgm:pt modelId="{B161B60A-2DE5-254D-BC51-6711505DBBED}" type="pres">
      <dgm:prSet presAssocID="{DC0E4FD9-0394-D44C-936F-2D917BF195D4}" presName="vertTwo" presStyleCnt="0"/>
      <dgm:spPr/>
    </dgm:pt>
    <dgm:pt modelId="{0D168969-4B7F-BF4D-8960-A9DE105D9008}" type="pres">
      <dgm:prSet presAssocID="{DC0E4FD9-0394-D44C-936F-2D917BF195D4}" presName="txTwo" presStyleLbl="node2" presStyleIdx="0" presStyleCnt="3" custScaleY="74293">
        <dgm:presLayoutVars>
          <dgm:chPref val="3"/>
        </dgm:presLayoutVars>
      </dgm:prSet>
      <dgm:spPr/>
    </dgm:pt>
    <dgm:pt modelId="{BE1C86F9-CBDC-1B4A-A945-FF2E3114B422}" type="pres">
      <dgm:prSet presAssocID="{DC0E4FD9-0394-D44C-936F-2D917BF195D4}" presName="horzTwo" presStyleCnt="0"/>
      <dgm:spPr/>
    </dgm:pt>
    <dgm:pt modelId="{21606924-840C-6241-A107-BB1CABEB6376}" type="pres">
      <dgm:prSet presAssocID="{03988F56-F974-D84D-9EFE-29B8BA762B2A}" presName="sibSpaceOne" presStyleCnt="0"/>
      <dgm:spPr/>
    </dgm:pt>
    <dgm:pt modelId="{E6D70EC1-37C8-C248-AA29-81B7D477622F}" type="pres">
      <dgm:prSet presAssocID="{18F5A70D-9495-E74D-9EF9-748006D2FC3B}" presName="vertOne" presStyleCnt="0"/>
      <dgm:spPr/>
    </dgm:pt>
    <dgm:pt modelId="{32851A4E-3008-C340-A30C-9FDE3378F4AA}" type="pres">
      <dgm:prSet presAssocID="{18F5A70D-9495-E74D-9EF9-748006D2FC3B}" presName="txOne" presStyleLbl="node0" presStyleIdx="1" presStyleCnt="3" custScaleY="56409">
        <dgm:presLayoutVars>
          <dgm:chPref val="3"/>
        </dgm:presLayoutVars>
      </dgm:prSet>
      <dgm:spPr/>
    </dgm:pt>
    <dgm:pt modelId="{46C94B24-D602-A041-B46A-8B829DFD705D}" type="pres">
      <dgm:prSet presAssocID="{18F5A70D-9495-E74D-9EF9-748006D2FC3B}" presName="parTransOne" presStyleCnt="0"/>
      <dgm:spPr/>
    </dgm:pt>
    <dgm:pt modelId="{FCA70B2B-D396-B347-9954-D93E380EEBDA}" type="pres">
      <dgm:prSet presAssocID="{18F5A70D-9495-E74D-9EF9-748006D2FC3B}" presName="horzOne" presStyleCnt="0"/>
      <dgm:spPr/>
    </dgm:pt>
    <dgm:pt modelId="{E7F045C0-4E70-E34E-9015-4CB46278176B}" type="pres">
      <dgm:prSet presAssocID="{A50ED0B7-EF8D-A545-B0FA-3E02903AD71D}" presName="vertTwo" presStyleCnt="0"/>
      <dgm:spPr/>
    </dgm:pt>
    <dgm:pt modelId="{923C4637-27B6-3949-9219-244300CB627C}" type="pres">
      <dgm:prSet presAssocID="{A50ED0B7-EF8D-A545-B0FA-3E02903AD71D}" presName="txTwo" presStyleLbl="node2" presStyleIdx="1" presStyleCnt="3" custScaleY="90077" custLinFactNeighborX="0" custLinFactNeighborY="-5485">
        <dgm:presLayoutVars>
          <dgm:chPref val="3"/>
        </dgm:presLayoutVars>
      </dgm:prSet>
      <dgm:spPr/>
    </dgm:pt>
    <dgm:pt modelId="{2148269C-D8A4-3C4B-992F-6A430325EA15}" type="pres">
      <dgm:prSet presAssocID="{A50ED0B7-EF8D-A545-B0FA-3E02903AD71D}" presName="horzTwo" presStyleCnt="0"/>
      <dgm:spPr/>
    </dgm:pt>
    <dgm:pt modelId="{EAF10A53-5A25-5F45-B90F-9E4BE297D38C}" type="pres">
      <dgm:prSet presAssocID="{3823A3EB-797D-1D44-895C-99D95DCDB8A4}" presName="sibSpaceOne" presStyleCnt="0"/>
      <dgm:spPr/>
    </dgm:pt>
    <dgm:pt modelId="{735927CE-5242-534A-96AC-9929E398078B}" type="pres">
      <dgm:prSet presAssocID="{CA90513B-68EA-954F-A792-9321FCDE2E65}" presName="vertOne" presStyleCnt="0"/>
      <dgm:spPr/>
    </dgm:pt>
    <dgm:pt modelId="{CF7BFE77-86B9-EF44-9438-C7F9D9471D10}" type="pres">
      <dgm:prSet presAssocID="{CA90513B-68EA-954F-A792-9321FCDE2E65}" presName="txOne" presStyleLbl="node0" presStyleIdx="2" presStyleCnt="3" custScaleY="52916">
        <dgm:presLayoutVars>
          <dgm:chPref val="3"/>
        </dgm:presLayoutVars>
      </dgm:prSet>
      <dgm:spPr/>
    </dgm:pt>
    <dgm:pt modelId="{8EC745EB-CC13-8646-80B4-05BE5F29B414}" type="pres">
      <dgm:prSet presAssocID="{CA90513B-68EA-954F-A792-9321FCDE2E65}" presName="parTransOne" presStyleCnt="0"/>
      <dgm:spPr/>
    </dgm:pt>
    <dgm:pt modelId="{7DDA45BC-1FB7-A642-A6D4-CBB65EC786F4}" type="pres">
      <dgm:prSet presAssocID="{CA90513B-68EA-954F-A792-9321FCDE2E65}" presName="horzOne" presStyleCnt="0"/>
      <dgm:spPr/>
    </dgm:pt>
    <dgm:pt modelId="{55D2FDC4-E5FC-B944-B933-C572A910A228}" type="pres">
      <dgm:prSet presAssocID="{6FCCF19B-F84F-724D-AE31-7BB4896A0A4B}" presName="vertTwo" presStyleCnt="0"/>
      <dgm:spPr/>
    </dgm:pt>
    <dgm:pt modelId="{0C67CE85-2BBE-EE4C-9A3D-E2EBE67FA400}" type="pres">
      <dgm:prSet presAssocID="{6FCCF19B-F84F-724D-AE31-7BB4896A0A4B}" presName="txTwo" presStyleLbl="node2" presStyleIdx="2" presStyleCnt="3" custScaleY="76624" custLinFactNeighborX="247" custLinFactNeighborY="1496">
        <dgm:presLayoutVars>
          <dgm:chPref val="3"/>
        </dgm:presLayoutVars>
      </dgm:prSet>
      <dgm:spPr/>
    </dgm:pt>
    <dgm:pt modelId="{FA68D581-0F2C-6E44-8785-5193798581B8}" type="pres">
      <dgm:prSet presAssocID="{6FCCF19B-F84F-724D-AE31-7BB4896A0A4B}" presName="horzTwo" presStyleCnt="0"/>
      <dgm:spPr/>
    </dgm:pt>
  </dgm:ptLst>
  <dgm:cxnLst>
    <dgm:cxn modelId="{C663B101-BFE9-854E-9655-55CC524094E2}" srcId="{E8E1396A-2D17-CA47-BF8B-E97F8DFB5ADE}" destId="{DC0E4FD9-0394-D44C-936F-2D917BF195D4}" srcOrd="0" destOrd="0" parTransId="{F9E24731-94FD-A942-9273-8036E25D0F2B}" sibTransId="{E8CA80D3-D809-4346-91CE-426049850573}"/>
    <dgm:cxn modelId="{D0674313-7E12-424C-90B2-2FD2937E05A7}" type="presOf" srcId="{18F5A70D-9495-E74D-9EF9-748006D2FC3B}" destId="{32851A4E-3008-C340-A30C-9FDE3378F4AA}" srcOrd="0" destOrd="0" presId="urn:microsoft.com/office/officeart/2005/8/layout/hierarchy4"/>
    <dgm:cxn modelId="{B4868E51-46D3-9F4A-9643-351CD4CFD911}" type="presOf" srcId="{6FCCF19B-F84F-724D-AE31-7BB4896A0A4B}" destId="{0C67CE85-2BBE-EE4C-9A3D-E2EBE67FA400}" srcOrd="0" destOrd="0" presId="urn:microsoft.com/office/officeart/2005/8/layout/hierarchy4"/>
    <dgm:cxn modelId="{CB1F805C-3BA3-D041-8E95-B9225376B179}" srcId="{CA90513B-68EA-954F-A792-9321FCDE2E65}" destId="{6FCCF19B-F84F-724D-AE31-7BB4896A0A4B}" srcOrd="0" destOrd="0" parTransId="{5474F558-8654-594D-B1C8-241C198202F3}" sibTransId="{CFEECCD5-2BBA-9C45-8053-CE39338C6BF4}"/>
    <dgm:cxn modelId="{7CAC985E-C998-8344-B902-44A5D4FE833F}" srcId="{18F5A70D-9495-E74D-9EF9-748006D2FC3B}" destId="{A50ED0B7-EF8D-A545-B0FA-3E02903AD71D}" srcOrd="0" destOrd="0" parTransId="{EAB46600-756A-A649-9C92-4BF6C288BC02}" sibTransId="{33BA0706-7CD5-AF4C-A40A-70F149E3F929}"/>
    <dgm:cxn modelId="{5D229775-FA58-7E49-B467-73DA8AD2F77D}" type="presOf" srcId="{CA90513B-68EA-954F-A792-9321FCDE2E65}" destId="{CF7BFE77-86B9-EF44-9438-C7F9D9471D10}" srcOrd="0" destOrd="0" presId="urn:microsoft.com/office/officeart/2005/8/layout/hierarchy4"/>
    <dgm:cxn modelId="{384BBC8C-C781-7245-9D60-CC72843D5B8D}" srcId="{B0003B1C-BD56-7D49-A7F7-CC930809B122}" destId="{E8E1396A-2D17-CA47-BF8B-E97F8DFB5ADE}" srcOrd="0" destOrd="0" parTransId="{373FA094-8A02-954A-8363-6DA4E530EE62}" sibTransId="{03988F56-F974-D84D-9EFE-29B8BA762B2A}"/>
    <dgm:cxn modelId="{CD83EBB4-4711-324D-A75C-882B589ABB52}" type="presOf" srcId="{DC0E4FD9-0394-D44C-936F-2D917BF195D4}" destId="{0D168969-4B7F-BF4D-8960-A9DE105D9008}" srcOrd="0" destOrd="0" presId="urn:microsoft.com/office/officeart/2005/8/layout/hierarchy4"/>
    <dgm:cxn modelId="{2FA9A1B7-0A2F-BE4D-9D7F-FE658E40E6D1}" type="presOf" srcId="{E8E1396A-2D17-CA47-BF8B-E97F8DFB5ADE}" destId="{4E45E9E8-B764-2149-9952-8B2968B07FB3}" srcOrd="0" destOrd="0" presId="urn:microsoft.com/office/officeart/2005/8/layout/hierarchy4"/>
    <dgm:cxn modelId="{C1A31CE8-C646-804A-BAFF-2A7E5A1BD173}" type="presOf" srcId="{A50ED0B7-EF8D-A545-B0FA-3E02903AD71D}" destId="{923C4637-27B6-3949-9219-244300CB627C}" srcOrd="0" destOrd="0" presId="urn:microsoft.com/office/officeart/2005/8/layout/hierarchy4"/>
    <dgm:cxn modelId="{36DCF1F4-11C0-C245-8D4C-5762A523AF60}" srcId="{B0003B1C-BD56-7D49-A7F7-CC930809B122}" destId="{CA90513B-68EA-954F-A792-9321FCDE2E65}" srcOrd="2" destOrd="0" parTransId="{2797057D-03D1-284F-81FD-0704C56ECED5}" sibTransId="{D9E1496D-3FCA-9143-9F94-9E4331CDA672}"/>
    <dgm:cxn modelId="{F18428F7-1467-4A4E-9D8F-660A544D0CD7}" srcId="{B0003B1C-BD56-7D49-A7F7-CC930809B122}" destId="{18F5A70D-9495-E74D-9EF9-748006D2FC3B}" srcOrd="1" destOrd="0" parTransId="{892C4C59-DDBE-454C-B7E4-7FFF7D2E3E41}" sibTransId="{3823A3EB-797D-1D44-895C-99D95DCDB8A4}"/>
    <dgm:cxn modelId="{AD831FFB-1E87-E346-8182-0A64E4863144}" type="presOf" srcId="{B0003B1C-BD56-7D49-A7F7-CC930809B122}" destId="{AE9B0C6E-3866-2245-BADE-E4A59960688E}" srcOrd="0" destOrd="0" presId="urn:microsoft.com/office/officeart/2005/8/layout/hierarchy4"/>
    <dgm:cxn modelId="{CC83B6E7-62F6-9747-8C22-09E07A6B2E85}" type="presParOf" srcId="{AE9B0C6E-3866-2245-BADE-E4A59960688E}" destId="{5BA8A59E-031F-4E43-BDE4-858E150E2315}" srcOrd="0" destOrd="0" presId="urn:microsoft.com/office/officeart/2005/8/layout/hierarchy4"/>
    <dgm:cxn modelId="{A4BC7A77-BD6D-EA4F-9DF2-958F039587DC}" type="presParOf" srcId="{5BA8A59E-031F-4E43-BDE4-858E150E2315}" destId="{4E45E9E8-B764-2149-9952-8B2968B07FB3}" srcOrd="0" destOrd="0" presId="urn:microsoft.com/office/officeart/2005/8/layout/hierarchy4"/>
    <dgm:cxn modelId="{BF1BA119-F633-B248-BE1A-F238DC045F2D}" type="presParOf" srcId="{5BA8A59E-031F-4E43-BDE4-858E150E2315}" destId="{D91C833D-3F0E-534C-94AC-781408B6B1E6}" srcOrd="1" destOrd="0" presId="urn:microsoft.com/office/officeart/2005/8/layout/hierarchy4"/>
    <dgm:cxn modelId="{22DC9FF6-5BE4-7247-81E4-59E417917FB3}" type="presParOf" srcId="{5BA8A59E-031F-4E43-BDE4-858E150E2315}" destId="{F42DF428-E88A-9D40-BA2C-5B7358B874F9}" srcOrd="2" destOrd="0" presId="urn:microsoft.com/office/officeart/2005/8/layout/hierarchy4"/>
    <dgm:cxn modelId="{E8BEA1B7-5133-C544-9333-64A5AC0C2ABE}" type="presParOf" srcId="{F42DF428-E88A-9D40-BA2C-5B7358B874F9}" destId="{B161B60A-2DE5-254D-BC51-6711505DBBED}" srcOrd="0" destOrd="0" presId="urn:microsoft.com/office/officeart/2005/8/layout/hierarchy4"/>
    <dgm:cxn modelId="{B11CAE1C-4455-674F-B163-31903FE4F9A3}" type="presParOf" srcId="{B161B60A-2DE5-254D-BC51-6711505DBBED}" destId="{0D168969-4B7F-BF4D-8960-A9DE105D9008}" srcOrd="0" destOrd="0" presId="urn:microsoft.com/office/officeart/2005/8/layout/hierarchy4"/>
    <dgm:cxn modelId="{94C894B2-1449-F745-A58A-28CEA9869DAE}" type="presParOf" srcId="{B161B60A-2DE5-254D-BC51-6711505DBBED}" destId="{BE1C86F9-CBDC-1B4A-A945-FF2E3114B422}" srcOrd="1" destOrd="0" presId="urn:microsoft.com/office/officeart/2005/8/layout/hierarchy4"/>
    <dgm:cxn modelId="{763E4F1B-F903-0141-9231-E0372F6D36F0}" type="presParOf" srcId="{AE9B0C6E-3866-2245-BADE-E4A59960688E}" destId="{21606924-840C-6241-A107-BB1CABEB6376}" srcOrd="1" destOrd="0" presId="urn:microsoft.com/office/officeart/2005/8/layout/hierarchy4"/>
    <dgm:cxn modelId="{C2236D7F-AC28-FB44-8818-2C35C1661998}" type="presParOf" srcId="{AE9B0C6E-3866-2245-BADE-E4A59960688E}" destId="{E6D70EC1-37C8-C248-AA29-81B7D477622F}" srcOrd="2" destOrd="0" presId="urn:microsoft.com/office/officeart/2005/8/layout/hierarchy4"/>
    <dgm:cxn modelId="{3B31B207-7E51-5744-9D98-4166AA2EA185}" type="presParOf" srcId="{E6D70EC1-37C8-C248-AA29-81B7D477622F}" destId="{32851A4E-3008-C340-A30C-9FDE3378F4AA}" srcOrd="0" destOrd="0" presId="urn:microsoft.com/office/officeart/2005/8/layout/hierarchy4"/>
    <dgm:cxn modelId="{7C4A6347-D47D-D541-B19B-506FDB17EA1B}" type="presParOf" srcId="{E6D70EC1-37C8-C248-AA29-81B7D477622F}" destId="{46C94B24-D602-A041-B46A-8B829DFD705D}" srcOrd="1" destOrd="0" presId="urn:microsoft.com/office/officeart/2005/8/layout/hierarchy4"/>
    <dgm:cxn modelId="{DBD0FBFB-F5B5-0B44-8A1C-0A22E0A17AB1}" type="presParOf" srcId="{E6D70EC1-37C8-C248-AA29-81B7D477622F}" destId="{FCA70B2B-D396-B347-9954-D93E380EEBDA}" srcOrd="2" destOrd="0" presId="urn:microsoft.com/office/officeart/2005/8/layout/hierarchy4"/>
    <dgm:cxn modelId="{2AFC5A21-F89A-514A-9D30-D668C9C4E1A1}" type="presParOf" srcId="{FCA70B2B-D396-B347-9954-D93E380EEBDA}" destId="{E7F045C0-4E70-E34E-9015-4CB46278176B}" srcOrd="0" destOrd="0" presId="urn:microsoft.com/office/officeart/2005/8/layout/hierarchy4"/>
    <dgm:cxn modelId="{3503D12E-43B2-F546-8D0E-A04010B6166C}" type="presParOf" srcId="{E7F045C0-4E70-E34E-9015-4CB46278176B}" destId="{923C4637-27B6-3949-9219-244300CB627C}" srcOrd="0" destOrd="0" presId="urn:microsoft.com/office/officeart/2005/8/layout/hierarchy4"/>
    <dgm:cxn modelId="{B2E41184-9B9F-0E47-8DD7-C155E898F611}" type="presParOf" srcId="{E7F045C0-4E70-E34E-9015-4CB46278176B}" destId="{2148269C-D8A4-3C4B-992F-6A430325EA15}" srcOrd="1" destOrd="0" presId="urn:microsoft.com/office/officeart/2005/8/layout/hierarchy4"/>
    <dgm:cxn modelId="{C612B54E-B55E-2846-A858-1A7209A401D3}" type="presParOf" srcId="{AE9B0C6E-3866-2245-BADE-E4A59960688E}" destId="{EAF10A53-5A25-5F45-B90F-9E4BE297D38C}" srcOrd="3" destOrd="0" presId="urn:microsoft.com/office/officeart/2005/8/layout/hierarchy4"/>
    <dgm:cxn modelId="{7A5074AD-4453-7D42-B936-7D0F356C3DEF}" type="presParOf" srcId="{AE9B0C6E-3866-2245-BADE-E4A59960688E}" destId="{735927CE-5242-534A-96AC-9929E398078B}" srcOrd="4" destOrd="0" presId="urn:microsoft.com/office/officeart/2005/8/layout/hierarchy4"/>
    <dgm:cxn modelId="{3AE85BA4-6777-E74A-AD14-3FF0DDB5DE4F}" type="presParOf" srcId="{735927CE-5242-534A-96AC-9929E398078B}" destId="{CF7BFE77-86B9-EF44-9438-C7F9D9471D10}" srcOrd="0" destOrd="0" presId="urn:microsoft.com/office/officeart/2005/8/layout/hierarchy4"/>
    <dgm:cxn modelId="{E8C2F012-D3E4-AC4E-B21F-E2B3E44916DE}" type="presParOf" srcId="{735927CE-5242-534A-96AC-9929E398078B}" destId="{8EC745EB-CC13-8646-80B4-05BE5F29B414}" srcOrd="1" destOrd="0" presId="urn:microsoft.com/office/officeart/2005/8/layout/hierarchy4"/>
    <dgm:cxn modelId="{D7F7BE61-33AA-2244-8665-33C0AE6C4339}" type="presParOf" srcId="{735927CE-5242-534A-96AC-9929E398078B}" destId="{7DDA45BC-1FB7-A642-A6D4-CBB65EC786F4}" srcOrd="2" destOrd="0" presId="urn:microsoft.com/office/officeart/2005/8/layout/hierarchy4"/>
    <dgm:cxn modelId="{BBD190D6-F7DC-EC47-9B6A-36CDCFFD9426}" type="presParOf" srcId="{7DDA45BC-1FB7-A642-A6D4-CBB65EC786F4}" destId="{55D2FDC4-E5FC-B944-B933-C572A910A228}" srcOrd="0" destOrd="0" presId="urn:microsoft.com/office/officeart/2005/8/layout/hierarchy4"/>
    <dgm:cxn modelId="{2698D1E2-19C5-A84C-B8B7-760C297C8F93}" type="presParOf" srcId="{55D2FDC4-E5FC-B944-B933-C572A910A228}" destId="{0C67CE85-2BBE-EE4C-9A3D-E2EBE67FA400}" srcOrd="0" destOrd="0" presId="urn:microsoft.com/office/officeart/2005/8/layout/hierarchy4"/>
    <dgm:cxn modelId="{977DEC51-2897-2243-8F18-B665AF1678BF}" type="presParOf" srcId="{55D2FDC4-E5FC-B944-B933-C572A910A228}" destId="{FA68D581-0F2C-6E44-8785-5193798581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F47209A-AF89-DF4C-BD7A-7A59114A2B20}">
      <dgm:prSet phldrT="[Testo]" custT="1"/>
      <dgm:spPr>
        <a:noFill/>
        <a:ln>
          <a:noFill/>
        </a:ln>
      </dgm:spPr>
      <dgm:t>
        <a:bodyPr/>
        <a:lstStyle/>
        <a:p>
          <a:endParaRPr lang="it-IT" sz="2300" b="1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  <a:p>
          <a:r>
            <a:rPr lang="it-IT" sz="2300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Quali gli effetti giuridici ai fini dell’imposta di registro</a:t>
          </a:r>
        </a:p>
      </dgm:t>
    </dgm:pt>
    <dgm:pt modelId="{B54E21FF-DD14-A84F-800E-DEA92846B34D}" type="parTrans" cxnId="{D734E6B0-3845-9749-8C65-ACA35A7A945A}">
      <dgm:prSet/>
      <dgm:spPr/>
      <dgm:t>
        <a:bodyPr/>
        <a:lstStyle/>
        <a:p>
          <a:endParaRPr lang="it-IT"/>
        </a:p>
      </dgm:t>
    </dgm:pt>
    <dgm:pt modelId="{03FE7A38-C0EE-B348-93BF-11975FC0F2B8}" type="sibTrans" cxnId="{D734E6B0-3845-9749-8C65-ACA35A7A945A}">
      <dgm:prSet/>
      <dgm:spPr/>
      <dgm:t>
        <a:bodyPr/>
        <a:lstStyle/>
        <a:p>
          <a:endParaRPr lang="it-IT"/>
        </a:p>
      </dgm:t>
    </dgm:pt>
    <dgm:pt modelId="{0FA02528-9AA4-8742-96D8-5AF04A4D87C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None/>
          </a:pPr>
          <a:r>
            <a:rPr lang="it-IT" sz="18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L’assimilazione alla donazione </a:t>
          </a:r>
          <a:r>
            <a:rPr lang="it-IT" sz="1800" dirty="0" err="1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cum</a:t>
          </a:r>
          <a:r>
            <a:rPr lang="it-IT" sz="18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 onere ed il disposto dell’articolo 58  TUSD</a:t>
          </a:r>
        </a:p>
      </dgm:t>
    </dgm:pt>
    <dgm:pt modelId="{AECDC05C-8491-314F-AF7B-2457DB8CC049}" type="parTrans" cxnId="{45AB2461-97C2-2147-9A78-8994F04A4D2B}">
      <dgm:prSet/>
      <dgm:spPr/>
      <dgm:t>
        <a:bodyPr/>
        <a:lstStyle/>
        <a:p>
          <a:endParaRPr lang="it-IT"/>
        </a:p>
      </dgm:t>
    </dgm:pt>
    <dgm:pt modelId="{20F709BA-8552-E141-92C3-C6FD6469F4C1}" type="sibTrans" cxnId="{45AB2461-97C2-2147-9A78-8994F04A4D2B}">
      <dgm:prSet/>
      <dgm:spPr/>
      <dgm:t>
        <a:bodyPr/>
        <a:lstStyle/>
        <a:p>
          <a:endParaRPr lang="it-IT"/>
        </a:p>
      </dgm:t>
    </dgm:pt>
    <dgm:pt modelId="{5A8634EB-D0D2-2646-8B30-CE5121E290B3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Tx/>
            <a:buNone/>
          </a:pPr>
          <a:r>
            <a:rPr lang="it-IT" sz="1400" dirty="0"/>
            <a:t>   </a:t>
          </a:r>
          <a:r>
            <a:rPr lang="it-IT" sz="1100" dirty="0">
              <a:solidFill>
                <a:schemeClr val="bg1"/>
              </a:solidFill>
            </a:rPr>
            <a:t>Il rapporto tra il  disponente ed i legittimari assegnatari ; </a:t>
          </a:r>
          <a:endParaRPr lang="it-IT" sz="1100" dirty="0">
            <a:solidFill>
              <a:schemeClr val="bg1"/>
            </a:solidFill>
            <a:latin typeface="Beirut Regular"/>
            <a:cs typeface="Beirut Regular"/>
          </a:endParaRPr>
        </a:p>
      </dgm:t>
    </dgm:pt>
    <dgm:pt modelId="{BF69FB2E-919B-B541-9739-7A3A2A30D0AF}" type="parTrans" cxnId="{B02BD2B8-43A5-AD4B-BA6A-2E57DFB0B0C6}">
      <dgm:prSet/>
      <dgm:spPr/>
      <dgm:t>
        <a:bodyPr/>
        <a:lstStyle/>
        <a:p>
          <a:endParaRPr lang="it-IT"/>
        </a:p>
      </dgm:t>
    </dgm:pt>
    <dgm:pt modelId="{725A739B-1FAB-3D40-96DF-592FE6FC172B}" type="sibTrans" cxnId="{B02BD2B8-43A5-AD4B-BA6A-2E57DFB0B0C6}">
      <dgm:prSet/>
      <dgm:spPr/>
      <dgm:t>
        <a:bodyPr/>
        <a:lstStyle/>
        <a:p>
          <a:endParaRPr lang="it-IT"/>
        </a:p>
      </dgm:t>
    </dgm:pt>
    <dgm:pt modelId="{A5A919AF-0378-5241-8E91-58F1BFDB5550}">
      <dgm:prSet custT="1"/>
      <dgm:spPr>
        <a:noFill/>
        <a:ln>
          <a:noFill/>
        </a:ln>
      </dgm:spPr>
      <dgm:t>
        <a:bodyPr/>
        <a:lstStyle/>
        <a:p>
          <a:r>
            <a:rPr lang="it-IT" sz="2300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La ricostruzione possibile </a:t>
          </a: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 typeface="Arial" panose="020B0604020202020204" pitchFamily="34" charset="0"/>
            <a:buNone/>
          </a:pP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Attribuzione ai legittimari assegnatari e formazione delle quote   (di credito) dei legittimari non assegnatari la sintesi degli effetti essenziali del patto  . </a:t>
          </a:r>
          <a:r>
            <a:rPr lang="it-IT" sz="1800" dirty="0">
              <a:solidFill>
                <a:schemeClr val="bg1"/>
              </a:solidFill>
              <a:latin typeface="Beirut Regular"/>
              <a:cs typeface="Beirut Regular"/>
            </a:rPr>
            <a:t>La capacità del patto di disattivare l’applicazione del diritto comune delle successioni </a:t>
          </a:r>
          <a:r>
            <a:rPr lang="it-IT" sz="18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</a:t>
          </a:r>
          <a:endParaRPr lang="it-IT" sz="14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259AC0D5-6841-914E-8BD1-361935845AF0}">
      <dgm:prSet phldrT="[Testo]" custT="1"/>
      <dgm:spPr>
        <a:noFill/>
        <a:ln>
          <a:noFill/>
        </a:ln>
      </dgm:spPr>
      <dgm:t>
        <a:bodyPr/>
        <a:lstStyle/>
        <a:p>
          <a:endParaRPr lang="it-IT" sz="2300" b="1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gm:t>
    </dgm:pt>
    <dgm:pt modelId="{126D2098-6BFE-F347-B772-CC870D39FA82}" type="sibTrans" cxnId="{F294CF05-BE05-AC49-A01E-3AD2E4352C6C}">
      <dgm:prSet/>
      <dgm:spPr/>
      <dgm:t>
        <a:bodyPr/>
        <a:lstStyle/>
        <a:p>
          <a:endParaRPr lang="it-IT"/>
        </a:p>
      </dgm:t>
    </dgm:pt>
    <dgm:pt modelId="{399B5638-BD15-2B40-94B3-B722CD5E0A33}" type="parTrans" cxnId="{F294CF05-BE05-AC49-A01E-3AD2E4352C6C}">
      <dgm:prSet/>
      <dgm:spPr/>
      <dgm:t>
        <a:bodyPr/>
        <a:lstStyle/>
        <a:p>
          <a:endParaRPr lang="it-IT"/>
        </a:p>
      </dgm:t>
    </dgm:pt>
    <dgm:pt modelId="{E93BAC93-6EF1-0D46-94D9-036D53B65C39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None/>
          </a:pPr>
          <a:r>
            <a:rPr lang="it-IT" sz="18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“Gli oneri da cui </a:t>
          </a:r>
          <a:r>
            <a:rPr lang="it-IT" sz="1800" dirty="0" err="1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e'</a:t>
          </a:r>
          <a:r>
            <a:rPr lang="it-IT" sz="18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 gravata la donazione, che hanno per oggetto prestazioni a soggetti terzi determinati individualmente, </a:t>
          </a:r>
          <a:r>
            <a:rPr lang="it-IT" sz="1800" dirty="0">
              <a:solidFill>
                <a:srgbClr val="FFFF00"/>
              </a:solidFill>
              <a:latin typeface="Beirut" pitchFamily="2" charset="-78"/>
              <a:cs typeface="Beirut" pitchFamily="2" charset="-78"/>
            </a:rPr>
            <a:t>si considerano donazioni a favore dei beneficiari.</a:t>
          </a:r>
          <a:r>
            <a:rPr lang="it-IT" sz="18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”</a:t>
          </a:r>
        </a:p>
      </dgm:t>
    </dgm:pt>
    <dgm:pt modelId="{9E4AEC05-9109-254A-8605-C3EC6EC9B991}" type="parTrans" cxnId="{3E392F99-BBF6-AC41-9827-C5ED55219D47}">
      <dgm:prSet/>
      <dgm:spPr/>
      <dgm:t>
        <a:bodyPr/>
        <a:lstStyle/>
        <a:p>
          <a:endParaRPr lang="it-IT"/>
        </a:p>
      </dgm:t>
    </dgm:pt>
    <dgm:pt modelId="{AF04E851-6F9C-DA47-81CC-8DA959DFE6EA}" type="sibTrans" cxnId="{3E392F99-BBF6-AC41-9827-C5ED55219D47}">
      <dgm:prSet/>
      <dgm:spPr/>
      <dgm:t>
        <a:bodyPr/>
        <a:lstStyle/>
        <a:p>
          <a:endParaRPr lang="it-IT"/>
        </a:p>
      </dgm:t>
    </dgm:pt>
    <dgm:pt modelId="{E1DDAEE0-722D-4541-AF87-608113D25E93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>
            <a:buFontTx/>
            <a:buNone/>
          </a:pPr>
          <a:r>
            <a:rPr lang="it-IT" sz="1100" dirty="0">
              <a:solidFill>
                <a:schemeClr val="bg1"/>
              </a:solidFill>
            </a:rPr>
            <a:t>Il rapporto tra il disponente ed i legittimari non assegnatari . Il ragionamento della Corte nel 2018</a:t>
          </a:r>
          <a:endParaRPr lang="it-IT" sz="1100" dirty="0">
            <a:solidFill>
              <a:schemeClr val="bg1"/>
            </a:solidFill>
            <a:latin typeface="Beirut Regular"/>
            <a:cs typeface="Beirut Regular"/>
          </a:endParaRPr>
        </a:p>
      </dgm:t>
    </dgm:pt>
    <dgm:pt modelId="{F5505089-E75C-B243-9062-3C2340A8B2B5}" type="parTrans" cxnId="{6470395A-9BB4-8442-A99C-F60DD79FDBF2}">
      <dgm:prSet/>
      <dgm:spPr/>
      <dgm:t>
        <a:bodyPr/>
        <a:lstStyle/>
        <a:p>
          <a:endParaRPr lang="it-IT"/>
        </a:p>
      </dgm:t>
    </dgm:pt>
    <dgm:pt modelId="{C48026ED-2170-3E46-87B1-C8C7D30D15BA}" type="sibTrans" cxnId="{6470395A-9BB4-8442-A99C-F60DD79FDBF2}">
      <dgm:prSet/>
      <dgm:spPr/>
      <dgm:t>
        <a:bodyPr/>
        <a:lstStyle/>
        <a:p>
          <a:endParaRPr lang="it-IT"/>
        </a:p>
      </dgm:t>
    </dgm:pt>
    <dgm:pt modelId="{CEFF1556-A1D6-D94F-88BA-E6236FD3F4A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r>
            <a:rPr lang="it-IT" sz="1100" dirty="0">
              <a:solidFill>
                <a:srgbClr val="FFFF00"/>
              </a:solidFill>
            </a:rPr>
            <a:t>la sottoposizione delle liquidazioni ai legittimari al medesimo regime impositivo proprio del trasferimento aziendale o societario a favore del discendente dovrebbe indurre ad estendere anche alle prime il regime di esenzione dall'imposta di donazione del citato </a:t>
          </a:r>
          <a:r>
            <a:rPr lang="it-IT" sz="1100" dirty="0" err="1">
              <a:solidFill>
                <a:srgbClr val="FFFF00"/>
              </a:solidFill>
            </a:rPr>
            <a:t>D.Lgs.</a:t>
          </a:r>
          <a:r>
            <a:rPr lang="it-IT" sz="1100" dirty="0">
              <a:solidFill>
                <a:srgbClr val="FFFF00"/>
              </a:solidFill>
            </a:rPr>
            <a:t> n. 346 del 1990, ex art. 3, comma 4 ter; </a:t>
          </a:r>
          <a:r>
            <a:rPr lang="it-IT" sz="1100" dirty="0" err="1">
              <a:solidFill>
                <a:srgbClr val="FFFF00"/>
              </a:solidFill>
            </a:rPr>
            <a:t>sennonchè</a:t>
          </a:r>
          <a:r>
            <a:rPr lang="it-IT" sz="1100" dirty="0">
              <a:solidFill>
                <a:srgbClr val="FFFF00"/>
              </a:solidFill>
            </a:rPr>
            <a:t> l'inestensibile indicazione legislativa è invece nel senso di limitare il beneficio al solo trasferimento aziendale o societario in senso stretto. Quindi  l'esenzione in parola riguarda soltanto il trasferimento effettuato tramite il patto di famiglia, non anche le attribuzioni compensative; rientrando queste ultime nell'ambito applicativo ordinario dell'imposta sulle successioni e donazioni. E ciò, va precisato, indipendentemente dalla civilistica </a:t>
          </a:r>
          <a:r>
            <a:rPr lang="it-IT" sz="1100" dirty="0" err="1">
              <a:solidFill>
                <a:srgbClr val="FFFF00"/>
              </a:solidFill>
            </a:rPr>
            <a:t>ravvisabilità</a:t>
          </a:r>
          <a:r>
            <a:rPr lang="it-IT" sz="1100" dirty="0">
              <a:solidFill>
                <a:srgbClr val="FFFF00"/>
              </a:solidFill>
            </a:rPr>
            <a:t>, nell'istituto in esame, di una causa negoziale unitaria </a:t>
          </a:r>
          <a:endParaRPr lang="it-IT" sz="1100" dirty="0">
            <a:solidFill>
              <a:srgbClr val="FFFF00"/>
            </a:solidFill>
            <a:latin typeface="Beirut Regular"/>
            <a:cs typeface="Beirut Regular"/>
          </a:endParaRPr>
        </a:p>
      </dgm:t>
    </dgm:pt>
    <dgm:pt modelId="{13BFB279-D411-EA42-A94B-133663E3AEAD}" type="parTrans" cxnId="{324D19E1-1E61-3844-BEF2-7ACECD81AD56}">
      <dgm:prSet/>
      <dgm:spPr/>
      <dgm:t>
        <a:bodyPr/>
        <a:lstStyle/>
        <a:p>
          <a:endParaRPr lang="it-IT"/>
        </a:p>
      </dgm:t>
    </dgm:pt>
    <dgm:pt modelId="{79EBFB20-4C3D-7043-B966-12D5D955F02B}" type="sibTrans" cxnId="{324D19E1-1E61-3844-BEF2-7ACECD81AD56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3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3">
        <dgm:presLayoutVars>
          <dgm:bulletEnabled val="1"/>
        </dgm:presLayoutVars>
      </dgm:prSet>
      <dgm:spPr/>
    </dgm:pt>
    <dgm:pt modelId="{994124AA-6FCD-DF4A-A064-4262F0346E48}" type="pres">
      <dgm:prSet presAssocID="{592BC135-553E-364F-AAEF-D1B7A589FD09}" presName="sp" presStyleCnt="0"/>
      <dgm:spPr/>
    </dgm:pt>
    <dgm:pt modelId="{6D27B7D8-E9C3-AB4D-81C9-DA4880DC2F4B}" type="pres">
      <dgm:prSet presAssocID="{EF47209A-AF89-DF4C-BD7A-7A59114A2B20}" presName="linNode" presStyleCnt="0"/>
      <dgm:spPr/>
    </dgm:pt>
    <dgm:pt modelId="{D4825412-9283-6F40-A03C-BEE34354FB4A}" type="pres">
      <dgm:prSet presAssocID="{EF47209A-AF89-DF4C-BD7A-7A59114A2B20}" presName="parentText" presStyleLbl="node1" presStyleIdx="1" presStyleCnt="3" custScaleX="68389" custScaleY="55823">
        <dgm:presLayoutVars>
          <dgm:chMax val="1"/>
          <dgm:bulletEnabled val="1"/>
        </dgm:presLayoutVars>
      </dgm:prSet>
      <dgm:spPr/>
    </dgm:pt>
    <dgm:pt modelId="{0A299719-A262-364E-BC70-BD1E82440F80}" type="pres">
      <dgm:prSet presAssocID="{EF47209A-AF89-DF4C-BD7A-7A59114A2B20}" presName="descendantText" presStyleLbl="alignAccFollowNode1" presStyleIdx="1" presStyleCnt="3">
        <dgm:presLayoutVars>
          <dgm:bulletEnabled val="1"/>
        </dgm:presLayoutVars>
      </dgm:prSet>
      <dgm:spPr/>
    </dgm:pt>
    <dgm:pt modelId="{8E8B8B6D-5505-594D-8E3B-8BB1EF623DA1}" type="pres">
      <dgm:prSet presAssocID="{03FE7A38-C0EE-B348-93BF-11975FC0F2B8}" presName="sp" presStyleCnt="0"/>
      <dgm:spPr/>
    </dgm:pt>
    <dgm:pt modelId="{84711372-A66A-9947-961D-17EAB4074943}" type="pres">
      <dgm:prSet presAssocID="{259AC0D5-6841-914E-8BD1-361935845AF0}" presName="linNode" presStyleCnt="0"/>
      <dgm:spPr/>
    </dgm:pt>
    <dgm:pt modelId="{2A396126-6069-AE46-8BC3-FD63332DD8C3}" type="pres">
      <dgm:prSet presAssocID="{259AC0D5-6841-914E-8BD1-361935845AF0}" presName="parentText" presStyleLbl="node1" presStyleIdx="2" presStyleCnt="3" custScaleX="70973" custScaleY="56242">
        <dgm:presLayoutVars>
          <dgm:chMax val="1"/>
          <dgm:bulletEnabled val="1"/>
        </dgm:presLayoutVars>
      </dgm:prSet>
      <dgm:spPr/>
    </dgm:pt>
    <dgm:pt modelId="{5D0BC9B1-76AF-F548-B15A-846A4971DBF6}" type="pres">
      <dgm:prSet presAssocID="{259AC0D5-6841-914E-8BD1-361935845AF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294CF05-BE05-AC49-A01E-3AD2E4352C6C}" srcId="{02E227A4-DCC1-C64A-84CF-DF56588EEF53}" destId="{259AC0D5-6841-914E-8BD1-361935845AF0}" srcOrd="2" destOrd="0" parTransId="{399B5638-BD15-2B40-94B3-B722CD5E0A33}" sibTransId="{126D2098-6BFE-F347-B772-CC870D39FA82}"/>
    <dgm:cxn modelId="{C9158229-93D6-A344-B867-8A9F3BACD263}" type="presOf" srcId="{E1DDAEE0-722D-4541-AF87-608113D25E93}" destId="{5D0BC9B1-76AF-F548-B15A-846A4971DBF6}" srcOrd="0" destOrd="1" presId="urn:microsoft.com/office/officeart/2005/8/layout/vList5"/>
    <dgm:cxn modelId="{C4B5FE40-6801-2A43-91BF-37A1112BC97B}" type="presOf" srcId="{A5A919AF-0378-5241-8E91-58F1BFDB5550}" destId="{71710F54-EF98-2740-A267-961F928D5785}" srcOrd="0" destOrd="0" presId="urn:microsoft.com/office/officeart/2005/8/layout/vList5"/>
    <dgm:cxn modelId="{23370451-B7EA-A644-A336-D411E1D31DC6}" type="presOf" srcId="{EF47209A-AF89-DF4C-BD7A-7A59114A2B20}" destId="{D4825412-9283-6F40-A03C-BEE34354FB4A}" srcOrd="0" destOrd="0" presId="urn:microsoft.com/office/officeart/2005/8/layout/vList5"/>
    <dgm:cxn modelId="{6470395A-9BB4-8442-A99C-F60DD79FDBF2}" srcId="{259AC0D5-6841-914E-8BD1-361935845AF0}" destId="{E1DDAEE0-722D-4541-AF87-608113D25E93}" srcOrd="1" destOrd="0" parTransId="{F5505089-E75C-B243-9062-3C2340A8B2B5}" sibTransId="{C48026ED-2170-3E46-87B1-C8C7D30D15BA}"/>
    <dgm:cxn modelId="{45AB2461-97C2-2147-9A78-8994F04A4D2B}" srcId="{EF47209A-AF89-DF4C-BD7A-7A59114A2B20}" destId="{0FA02528-9AA4-8742-96D8-5AF04A4D87C2}" srcOrd="0" destOrd="0" parTransId="{AECDC05C-8491-314F-AF7B-2457DB8CC049}" sibTransId="{20F709BA-8552-E141-92C3-C6FD6469F4C1}"/>
    <dgm:cxn modelId="{E4393C65-E582-6C41-A3B9-C97B71FF0B8A}" type="presOf" srcId="{02E227A4-DCC1-C64A-84CF-DF56588EEF53}" destId="{EFC1EE75-2ED6-C648-8C65-B6EC0FA4281A}" srcOrd="0" destOrd="0" presId="urn:microsoft.com/office/officeart/2005/8/layout/vList5"/>
    <dgm:cxn modelId="{7345FE66-93DA-0547-AF56-7E4DB644E31F}" type="presOf" srcId="{E93BAC93-6EF1-0D46-94D9-036D53B65C39}" destId="{0A299719-A262-364E-BC70-BD1E82440F80}" srcOrd="0" destOrd="1" presId="urn:microsoft.com/office/officeart/2005/8/layout/vList5"/>
    <dgm:cxn modelId="{3E392F99-BBF6-AC41-9827-C5ED55219D47}" srcId="{EF47209A-AF89-DF4C-BD7A-7A59114A2B20}" destId="{E93BAC93-6EF1-0D46-94D9-036D53B65C39}" srcOrd="1" destOrd="0" parTransId="{9E4AEC05-9109-254A-8605-C3EC6EC9B991}" sibTransId="{AF04E851-6F9C-DA47-81CC-8DA959DFE6EA}"/>
    <dgm:cxn modelId="{57CED89F-A53A-F044-A32A-904FEB75D483}" type="presOf" srcId="{CEFF1556-A1D6-D94F-88BA-E6236FD3F4AF}" destId="{5D0BC9B1-76AF-F548-B15A-846A4971DBF6}" srcOrd="0" destOrd="2" presId="urn:microsoft.com/office/officeart/2005/8/layout/vList5"/>
    <dgm:cxn modelId="{481B0FA3-A4C8-A940-9EB2-7DD685F4FEAF}" type="presOf" srcId="{0FA02528-9AA4-8742-96D8-5AF04A4D87C2}" destId="{0A299719-A262-364E-BC70-BD1E82440F80}" srcOrd="0" destOrd="0" presId="urn:microsoft.com/office/officeart/2005/8/layout/vList5"/>
    <dgm:cxn modelId="{D734E6B0-3845-9749-8C65-ACA35A7A945A}" srcId="{02E227A4-DCC1-C64A-84CF-DF56588EEF53}" destId="{EF47209A-AF89-DF4C-BD7A-7A59114A2B20}" srcOrd="1" destOrd="0" parTransId="{B54E21FF-DD14-A84F-800E-DEA92846B34D}" sibTransId="{03FE7A38-C0EE-B348-93BF-11975FC0F2B8}"/>
    <dgm:cxn modelId="{4354F4B0-60BB-FE41-9303-E1A1B2F11757}" type="presOf" srcId="{CB06EAD6-22C6-C84D-915E-F36BF701881F}" destId="{3E229536-F129-3B4A-87D3-A4AD636BFB16}" srcOrd="0" destOrd="0" presId="urn:microsoft.com/office/officeart/2005/8/layout/vList5"/>
    <dgm:cxn modelId="{B02BD2B8-43A5-AD4B-BA6A-2E57DFB0B0C6}" srcId="{259AC0D5-6841-914E-8BD1-361935845AF0}" destId="{5A8634EB-D0D2-2646-8B30-CE5121E290B3}" srcOrd="0" destOrd="0" parTransId="{BF69FB2E-919B-B541-9739-7A3A2A30D0AF}" sibTransId="{725A739B-1FAB-3D40-96DF-592FE6FC172B}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324D19E1-1E61-3844-BEF2-7ACECD81AD56}" srcId="{259AC0D5-6841-914E-8BD1-361935845AF0}" destId="{CEFF1556-A1D6-D94F-88BA-E6236FD3F4AF}" srcOrd="2" destOrd="0" parTransId="{13BFB279-D411-EA42-A94B-133663E3AEAD}" sibTransId="{79EBFB20-4C3D-7043-B966-12D5D955F02B}"/>
    <dgm:cxn modelId="{994819E3-1BE8-FC40-B818-C4AE9A03A679}" type="presOf" srcId="{5A8634EB-D0D2-2646-8B30-CE5121E290B3}" destId="{5D0BC9B1-76AF-F548-B15A-846A4971DBF6}" srcOrd="0" destOrd="0" presId="urn:microsoft.com/office/officeart/2005/8/layout/vList5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2AD0CDFA-ED24-1848-B3B0-F0776C8A61AE}" type="presOf" srcId="{259AC0D5-6841-914E-8BD1-361935845AF0}" destId="{2A396126-6069-AE46-8BC3-FD63332DD8C3}" srcOrd="0" destOrd="0" presId="urn:microsoft.com/office/officeart/2005/8/layout/vList5"/>
    <dgm:cxn modelId="{574B284F-51AC-2C4A-9FA5-5EFFCC674364}" type="presParOf" srcId="{EFC1EE75-2ED6-C648-8C65-B6EC0FA4281A}" destId="{540F00CB-A24B-3945-A858-41F45D3816F4}" srcOrd="0" destOrd="0" presId="urn:microsoft.com/office/officeart/2005/8/layout/vList5"/>
    <dgm:cxn modelId="{24D76749-5945-F140-A139-1CD8B0444A02}" type="presParOf" srcId="{540F00CB-A24B-3945-A858-41F45D3816F4}" destId="{71710F54-EF98-2740-A267-961F928D5785}" srcOrd="0" destOrd="0" presId="urn:microsoft.com/office/officeart/2005/8/layout/vList5"/>
    <dgm:cxn modelId="{0E081CBE-9E43-6D40-B720-5CF9E7A2D1AA}" type="presParOf" srcId="{540F00CB-A24B-3945-A858-41F45D3816F4}" destId="{3E229536-F129-3B4A-87D3-A4AD636BFB16}" srcOrd="1" destOrd="0" presId="urn:microsoft.com/office/officeart/2005/8/layout/vList5"/>
    <dgm:cxn modelId="{F12D19A8-0886-C347-A5E8-32F83D64BDF0}" type="presParOf" srcId="{EFC1EE75-2ED6-C648-8C65-B6EC0FA4281A}" destId="{994124AA-6FCD-DF4A-A064-4262F0346E48}" srcOrd="1" destOrd="0" presId="urn:microsoft.com/office/officeart/2005/8/layout/vList5"/>
    <dgm:cxn modelId="{78C9D9F5-FFE8-204A-A79F-87A4BB8A5E88}" type="presParOf" srcId="{EFC1EE75-2ED6-C648-8C65-B6EC0FA4281A}" destId="{6D27B7D8-E9C3-AB4D-81C9-DA4880DC2F4B}" srcOrd="2" destOrd="0" presId="urn:microsoft.com/office/officeart/2005/8/layout/vList5"/>
    <dgm:cxn modelId="{9AF977CE-8F27-DB4B-B97D-FFFCDC571CA4}" type="presParOf" srcId="{6D27B7D8-E9C3-AB4D-81C9-DA4880DC2F4B}" destId="{D4825412-9283-6F40-A03C-BEE34354FB4A}" srcOrd="0" destOrd="0" presId="urn:microsoft.com/office/officeart/2005/8/layout/vList5"/>
    <dgm:cxn modelId="{7EC2C04C-B0A4-FB40-AA48-CD7BB35884F4}" type="presParOf" srcId="{6D27B7D8-E9C3-AB4D-81C9-DA4880DC2F4B}" destId="{0A299719-A262-364E-BC70-BD1E82440F80}" srcOrd="1" destOrd="0" presId="urn:microsoft.com/office/officeart/2005/8/layout/vList5"/>
    <dgm:cxn modelId="{F0DA637F-ACDA-5549-B1BF-19098236D82B}" type="presParOf" srcId="{EFC1EE75-2ED6-C648-8C65-B6EC0FA4281A}" destId="{8E8B8B6D-5505-594D-8E3B-8BB1EF623DA1}" srcOrd="3" destOrd="0" presId="urn:microsoft.com/office/officeart/2005/8/layout/vList5"/>
    <dgm:cxn modelId="{C065BD76-E105-B24C-AFDA-13B2FF1A7F53}" type="presParOf" srcId="{EFC1EE75-2ED6-C648-8C65-B6EC0FA4281A}" destId="{84711372-A66A-9947-961D-17EAB4074943}" srcOrd="4" destOrd="0" presId="urn:microsoft.com/office/officeart/2005/8/layout/vList5"/>
    <dgm:cxn modelId="{46EBE72D-0B61-424B-BE02-319FF3812873}" type="presParOf" srcId="{84711372-A66A-9947-961D-17EAB4074943}" destId="{2A396126-6069-AE46-8BC3-FD63332DD8C3}" srcOrd="0" destOrd="0" presId="urn:microsoft.com/office/officeart/2005/8/layout/vList5"/>
    <dgm:cxn modelId="{91F6F870-D9FD-324A-9AD8-60DC5FA13150}" type="presParOf" srcId="{84711372-A66A-9947-961D-17EAB4074943}" destId="{5D0BC9B1-76AF-F548-B15A-846A4971DBF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2E227A4-DCC1-C64A-84CF-DF56588EEF53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5A919AF-0378-5241-8E91-58F1BFDB5550}">
      <dgm:prSet/>
      <dgm:spPr>
        <a:noFill/>
        <a:ln>
          <a:noFill/>
        </a:ln>
      </dgm:spPr>
      <dgm:t>
        <a:bodyPr/>
        <a:lstStyle/>
        <a:p>
          <a:r>
            <a:rPr lang="it-IT" b="1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L’articolo 58 e l’estensione dei benefici fiscali </a:t>
          </a:r>
        </a:p>
      </dgm:t>
    </dgm:pt>
    <dgm:pt modelId="{D029887C-4602-9647-8174-B7B5B0BD663B}" type="parTrans" cxnId="{8A019FD6-6186-9E4F-8A95-A098DA928146}">
      <dgm:prSet/>
      <dgm:spPr/>
      <dgm:t>
        <a:bodyPr/>
        <a:lstStyle/>
        <a:p>
          <a:endParaRPr lang="it-IT"/>
        </a:p>
      </dgm:t>
    </dgm:pt>
    <dgm:pt modelId="{592BC135-553E-364F-AAEF-D1B7A589FD09}" type="sibTrans" cxnId="{8A019FD6-6186-9E4F-8A95-A098DA928146}">
      <dgm:prSet/>
      <dgm:spPr/>
      <dgm:t>
        <a:bodyPr/>
        <a:lstStyle/>
        <a:p>
          <a:endParaRPr lang="it-IT"/>
        </a:p>
      </dgm:t>
    </dgm:pt>
    <dgm:pt modelId="{CB06EAD6-22C6-C84D-915E-F36BF701881F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L’applicazione delle aliquote\esenzioni proprie del rapporto disponente \legittimari non assegnatari NON ha nulla a che vedere con le esenzioni 4dell’articolo 3 comma 4ter . </a:t>
          </a:r>
        </a:p>
      </dgm:t>
    </dgm:pt>
    <dgm:pt modelId="{0C2BDC37-D350-ED4D-AA16-18AF213C41CF}" type="parTrans" cxnId="{7CFC9FE3-971C-224D-8A26-DD72BE9FB0E3}">
      <dgm:prSet/>
      <dgm:spPr/>
      <dgm:t>
        <a:bodyPr/>
        <a:lstStyle/>
        <a:p>
          <a:endParaRPr lang="it-IT"/>
        </a:p>
      </dgm:t>
    </dgm:pt>
    <dgm:pt modelId="{F7D8ABA4-0157-A64D-8AD1-9CB0705AB3A8}" type="sibTrans" cxnId="{7CFC9FE3-971C-224D-8A26-DD72BE9FB0E3}">
      <dgm:prSet/>
      <dgm:spPr/>
      <dgm:t>
        <a:bodyPr/>
        <a:lstStyle/>
        <a:p>
          <a:endParaRPr lang="it-IT"/>
        </a:p>
      </dgm:t>
    </dgm:pt>
    <dgm:pt modelId="{77B2080B-7BC4-3540-B153-8F0FBB4A9F02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L’articolo 58 è infatti regola di applicazione ordinaria del Testo Unico</a:t>
          </a:r>
        </a:p>
      </dgm:t>
    </dgm:pt>
    <dgm:pt modelId="{C2F65B02-1F54-3340-BA06-EE80A0DFB243}" type="parTrans" cxnId="{A5F790AF-EE48-DE4D-A237-9044A758590B}">
      <dgm:prSet/>
      <dgm:spPr/>
      <dgm:t>
        <a:bodyPr/>
        <a:lstStyle/>
        <a:p>
          <a:endParaRPr lang="it-IT"/>
        </a:p>
      </dgm:t>
    </dgm:pt>
    <dgm:pt modelId="{613720E0-96BD-E347-A1AC-738C5CEB325F}" type="sibTrans" cxnId="{A5F790AF-EE48-DE4D-A237-9044A758590B}">
      <dgm:prSet/>
      <dgm:spPr/>
      <dgm:t>
        <a:bodyPr/>
        <a:lstStyle/>
        <a:p>
          <a:endParaRPr lang="it-IT"/>
        </a:p>
      </dgm:t>
    </dgm:pt>
    <dgm:pt modelId="{5AEB88B9-0858-4843-B98A-B936568F2C0D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L’erroneo richiamo alla circolare 3 E del 2008 che invece esige l’applicazione del Testo Unico  SD alle attribuzioni legittimari assegnatari e non assegnatari </a:t>
          </a:r>
        </a:p>
      </dgm:t>
    </dgm:pt>
    <dgm:pt modelId="{AEE73566-68D0-E743-AF38-93BD13168E93}" type="parTrans" cxnId="{11CE1590-A847-DD4F-84ED-1D410D0875DB}">
      <dgm:prSet/>
      <dgm:spPr/>
      <dgm:t>
        <a:bodyPr/>
        <a:lstStyle/>
        <a:p>
          <a:endParaRPr lang="it-IT"/>
        </a:p>
      </dgm:t>
    </dgm:pt>
    <dgm:pt modelId="{60C3A157-D536-924D-BAF8-2176C269C32D}" type="sibTrans" cxnId="{11CE1590-A847-DD4F-84ED-1D410D0875DB}">
      <dgm:prSet/>
      <dgm:spPr/>
      <dgm:t>
        <a:bodyPr/>
        <a:lstStyle/>
        <a:p>
          <a:endParaRPr lang="it-IT"/>
        </a:p>
      </dgm:t>
    </dgm:pt>
    <dgm:pt modelId="{32440E78-BC48-1044-96E2-C8DC5D7BB6BD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r>
            <a:rPr lang="it-IT" sz="1600" dirty="0">
              <a:solidFill>
                <a:srgbClr val="FFFFFF"/>
              </a:solidFill>
              <a:latin typeface="Beirut Regular"/>
              <a:cs typeface="Beirut Regular"/>
            </a:rPr>
            <a:t>L’erronea ed indimostrata affermazione dell’impossibilità che tali assegnazioni siano “assolte” dal disponente medesimo e la unicità della regola fiscale enunziata </a:t>
          </a:r>
        </a:p>
      </dgm:t>
    </dgm:pt>
    <dgm:pt modelId="{E56E1BC0-215A-FE4C-8211-BC7DDF45349E}" type="parTrans" cxnId="{7513F3B7-62B9-324C-BC9D-E40E4F57746F}">
      <dgm:prSet/>
      <dgm:spPr/>
      <dgm:t>
        <a:bodyPr/>
        <a:lstStyle/>
        <a:p>
          <a:endParaRPr lang="it-IT"/>
        </a:p>
      </dgm:t>
    </dgm:pt>
    <dgm:pt modelId="{B42AAEC5-1272-AF4B-836C-BDEFDD98BF8F}" type="sibTrans" cxnId="{7513F3B7-62B9-324C-BC9D-E40E4F57746F}">
      <dgm:prSet/>
      <dgm:spPr/>
      <dgm:t>
        <a:bodyPr/>
        <a:lstStyle/>
        <a:p>
          <a:endParaRPr lang="it-IT"/>
        </a:p>
      </dgm:t>
    </dgm:pt>
    <dgm:pt modelId="{E2F69947-C1E9-D446-A0CA-7DB90BE4FD85}">
      <dgm:prSet phldrT="[Testo]" custT="1"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algn="just"/>
          <a:endParaRPr lang="it-IT" sz="1600" dirty="0">
            <a:solidFill>
              <a:srgbClr val="FFFFFF"/>
            </a:solidFill>
            <a:latin typeface="Beirut Regular"/>
            <a:cs typeface="Beirut Regular"/>
          </a:endParaRPr>
        </a:p>
      </dgm:t>
    </dgm:pt>
    <dgm:pt modelId="{B9CDA648-6205-4B49-BBED-BA0AC55883DE}" type="parTrans" cxnId="{8AA0D5F0-ABD9-3A42-B434-5E6D574E7C85}">
      <dgm:prSet/>
      <dgm:spPr/>
      <dgm:t>
        <a:bodyPr/>
        <a:lstStyle/>
        <a:p>
          <a:endParaRPr lang="it-IT"/>
        </a:p>
      </dgm:t>
    </dgm:pt>
    <dgm:pt modelId="{36F0CA69-EF28-D044-8DD5-2A0D9DD2891B}" type="sibTrans" cxnId="{8AA0D5F0-ABD9-3A42-B434-5E6D574E7C85}">
      <dgm:prSet/>
      <dgm:spPr/>
      <dgm:t>
        <a:bodyPr/>
        <a:lstStyle/>
        <a:p>
          <a:endParaRPr lang="it-IT"/>
        </a:p>
      </dgm:t>
    </dgm:pt>
    <dgm:pt modelId="{EFC1EE75-2ED6-C648-8C65-B6EC0FA4281A}" type="pres">
      <dgm:prSet presAssocID="{02E227A4-DCC1-C64A-84CF-DF56588EEF53}" presName="Name0" presStyleCnt="0">
        <dgm:presLayoutVars>
          <dgm:dir/>
          <dgm:animLvl val="lvl"/>
          <dgm:resizeHandles val="exact"/>
        </dgm:presLayoutVars>
      </dgm:prSet>
      <dgm:spPr/>
    </dgm:pt>
    <dgm:pt modelId="{540F00CB-A24B-3945-A858-41F45D3816F4}" type="pres">
      <dgm:prSet presAssocID="{A5A919AF-0378-5241-8E91-58F1BFDB5550}" presName="linNode" presStyleCnt="0"/>
      <dgm:spPr/>
    </dgm:pt>
    <dgm:pt modelId="{71710F54-EF98-2740-A267-961F928D5785}" type="pres">
      <dgm:prSet presAssocID="{A5A919AF-0378-5241-8E91-58F1BFDB5550}" presName="parentText" presStyleLbl="node1" presStyleIdx="0" presStyleCnt="1" custScaleX="67528" custScaleY="54185">
        <dgm:presLayoutVars>
          <dgm:chMax val="1"/>
          <dgm:bulletEnabled val="1"/>
        </dgm:presLayoutVars>
      </dgm:prSet>
      <dgm:spPr/>
    </dgm:pt>
    <dgm:pt modelId="{3E229536-F129-3B4A-87D3-A4AD636BFB16}" type="pres">
      <dgm:prSet presAssocID="{A5A919AF-0378-5241-8E91-58F1BFDB55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84FC507-E123-1F42-8DB3-21BDB4EABE37}" type="presOf" srcId="{A5A919AF-0378-5241-8E91-58F1BFDB5550}" destId="{71710F54-EF98-2740-A267-961F928D5785}" srcOrd="0" destOrd="0" presId="urn:microsoft.com/office/officeart/2005/8/layout/vList5"/>
    <dgm:cxn modelId="{194B6B1C-5E77-7849-9E39-486019B57D62}" type="presOf" srcId="{E2F69947-C1E9-D446-A0CA-7DB90BE4FD85}" destId="{3E229536-F129-3B4A-87D3-A4AD636BFB16}" srcOrd="0" destOrd="4" presId="urn:microsoft.com/office/officeart/2005/8/layout/vList5"/>
    <dgm:cxn modelId="{DFCB845A-1F67-7C4B-89C0-C7DB656C361D}" type="presOf" srcId="{77B2080B-7BC4-3540-B153-8F0FBB4A9F02}" destId="{3E229536-F129-3B4A-87D3-A4AD636BFB16}" srcOrd="0" destOrd="1" presId="urn:microsoft.com/office/officeart/2005/8/layout/vList5"/>
    <dgm:cxn modelId="{5508A175-1D09-644A-9AD6-C6355747FA9D}" type="presOf" srcId="{5AEB88B9-0858-4843-B98A-B936568F2C0D}" destId="{3E229536-F129-3B4A-87D3-A4AD636BFB16}" srcOrd="0" destOrd="2" presId="urn:microsoft.com/office/officeart/2005/8/layout/vList5"/>
    <dgm:cxn modelId="{D086CD7F-4977-0A4E-924C-490AB3D265BD}" type="presOf" srcId="{CB06EAD6-22C6-C84D-915E-F36BF701881F}" destId="{3E229536-F129-3B4A-87D3-A4AD636BFB16}" srcOrd="0" destOrd="0" presId="urn:microsoft.com/office/officeart/2005/8/layout/vList5"/>
    <dgm:cxn modelId="{11CE1590-A847-DD4F-84ED-1D410D0875DB}" srcId="{A5A919AF-0378-5241-8E91-58F1BFDB5550}" destId="{5AEB88B9-0858-4843-B98A-B936568F2C0D}" srcOrd="2" destOrd="0" parTransId="{AEE73566-68D0-E743-AF38-93BD13168E93}" sibTransId="{60C3A157-D536-924D-BAF8-2176C269C32D}"/>
    <dgm:cxn modelId="{A5F790AF-EE48-DE4D-A237-9044A758590B}" srcId="{A5A919AF-0378-5241-8E91-58F1BFDB5550}" destId="{77B2080B-7BC4-3540-B153-8F0FBB4A9F02}" srcOrd="1" destOrd="0" parTransId="{C2F65B02-1F54-3340-BA06-EE80A0DFB243}" sibTransId="{613720E0-96BD-E347-A1AC-738C5CEB325F}"/>
    <dgm:cxn modelId="{7513F3B7-62B9-324C-BC9D-E40E4F57746F}" srcId="{A5A919AF-0378-5241-8E91-58F1BFDB5550}" destId="{32440E78-BC48-1044-96E2-C8DC5D7BB6BD}" srcOrd="3" destOrd="0" parTransId="{E56E1BC0-215A-FE4C-8211-BC7DDF45349E}" sibTransId="{B42AAEC5-1272-AF4B-836C-BDEFDD98BF8F}"/>
    <dgm:cxn modelId="{A2DEB7BF-2FB8-9D4B-BAB0-B0CB271B27F6}" type="presOf" srcId="{32440E78-BC48-1044-96E2-C8DC5D7BB6BD}" destId="{3E229536-F129-3B4A-87D3-A4AD636BFB16}" srcOrd="0" destOrd="3" presId="urn:microsoft.com/office/officeart/2005/8/layout/vList5"/>
    <dgm:cxn modelId="{8A019FD6-6186-9E4F-8A95-A098DA928146}" srcId="{02E227A4-DCC1-C64A-84CF-DF56588EEF53}" destId="{A5A919AF-0378-5241-8E91-58F1BFDB5550}" srcOrd="0" destOrd="0" parTransId="{D029887C-4602-9647-8174-B7B5B0BD663B}" sibTransId="{592BC135-553E-364F-AAEF-D1B7A589FD09}"/>
    <dgm:cxn modelId="{7CFC9FE3-971C-224D-8A26-DD72BE9FB0E3}" srcId="{A5A919AF-0378-5241-8E91-58F1BFDB5550}" destId="{CB06EAD6-22C6-C84D-915E-F36BF701881F}" srcOrd="0" destOrd="0" parTransId="{0C2BDC37-D350-ED4D-AA16-18AF213C41CF}" sibTransId="{F7D8ABA4-0157-A64D-8AD1-9CB0705AB3A8}"/>
    <dgm:cxn modelId="{986725E9-DA0B-F248-95D3-CA111F8A8F86}" type="presOf" srcId="{02E227A4-DCC1-C64A-84CF-DF56588EEF53}" destId="{EFC1EE75-2ED6-C648-8C65-B6EC0FA4281A}" srcOrd="0" destOrd="0" presId="urn:microsoft.com/office/officeart/2005/8/layout/vList5"/>
    <dgm:cxn modelId="{8AA0D5F0-ABD9-3A42-B434-5E6D574E7C85}" srcId="{A5A919AF-0378-5241-8E91-58F1BFDB5550}" destId="{E2F69947-C1E9-D446-A0CA-7DB90BE4FD85}" srcOrd="4" destOrd="0" parTransId="{B9CDA648-6205-4B49-BBED-BA0AC55883DE}" sibTransId="{36F0CA69-EF28-D044-8DD5-2A0D9DD2891B}"/>
    <dgm:cxn modelId="{1DA3E49B-583D-864A-BD71-FF8315D763D9}" type="presParOf" srcId="{EFC1EE75-2ED6-C648-8C65-B6EC0FA4281A}" destId="{540F00CB-A24B-3945-A858-41F45D3816F4}" srcOrd="0" destOrd="0" presId="urn:microsoft.com/office/officeart/2005/8/layout/vList5"/>
    <dgm:cxn modelId="{A2A639D2-00B5-9A4F-82C1-5F361CD09BC6}" type="presParOf" srcId="{540F00CB-A24B-3945-A858-41F45D3816F4}" destId="{71710F54-EF98-2740-A267-961F928D5785}" srcOrd="0" destOrd="0" presId="urn:microsoft.com/office/officeart/2005/8/layout/vList5"/>
    <dgm:cxn modelId="{D85DAB1F-AB25-354E-B412-9A06825C4634}" type="presParOf" srcId="{540F00CB-A24B-3945-A858-41F45D3816F4}" destId="{3E229536-F129-3B4A-87D3-A4AD636BFB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E74F0EB-A059-EB44-9D37-FEB62E15F4AE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D7C87CA-D06B-074F-9BF5-2149CC6F9350}">
      <dgm:prSet phldrT="[Testo]" custT="1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it-IT" sz="24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Il paradosso di Cusano : i legittimari assegnatari fanno liberalità ai non assegnatari  ?  </a:t>
          </a:r>
        </a:p>
        <a:p>
          <a:r>
            <a:rPr lang="it-IT" sz="2400" dirty="0">
              <a:latin typeface="Beirut" pitchFamily="2" charset="-78"/>
              <a:cs typeface="Beirut" pitchFamily="2" charset="-78"/>
            </a:rPr>
            <a:t>Il depotenziamento fiscale è l’esatto opposto del “suggerimento” di benefici fiscali oggetto della raccomandazione n. 94/1069 del 7 dicembre 1994 della Commissione Europea </a:t>
          </a:r>
        </a:p>
        <a:p>
          <a:r>
            <a:rPr lang="it-IT" sz="2400" dirty="0">
              <a:latin typeface="Beirut" pitchFamily="2" charset="-78"/>
              <a:cs typeface="Beirut" pitchFamily="2" charset="-78"/>
            </a:rPr>
            <a:t>Al danno ….la beffa </a:t>
          </a:r>
        </a:p>
        <a:p>
          <a:endParaRPr lang="it-IT" sz="2400" dirty="0">
            <a:latin typeface="Beirut" pitchFamily="2" charset="-78"/>
            <a:cs typeface="Beirut" pitchFamily="2" charset="-78"/>
          </a:endParaRPr>
        </a:p>
      </dgm:t>
    </dgm:pt>
    <dgm:pt modelId="{4E2A9BEA-92FE-6C44-92A9-B342206C03D9}" type="parTrans" cxnId="{44ACCAD6-486F-3C4E-BC15-8589DD9E1E42}">
      <dgm:prSet/>
      <dgm:spPr/>
      <dgm:t>
        <a:bodyPr/>
        <a:lstStyle/>
        <a:p>
          <a:endParaRPr lang="it-IT"/>
        </a:p>
      </dgm:t>
    </dgm:pt>
    <dgm:pt modelId="{F966FE57-1DB0-CD4A-AB0B-20FD157E93BD}" type="sibTrans" cxnId="{44ACCAD6-486F-3C4E-BC15-8589DD9E1E42}">
      <dgm:prSet/>
      <dgm:spPr/>
      <dgm:t>
        <a:bodyPr/>
        <a:lstStyle/>
        <a:p>
          <a:endParaRPr lang="it-IT"/>
        </a:p>
      </dgm:t>
    </dgm:pt>
    <dgm:pt modelId="{3385AE11-3DF1-904E-91CC-94B0E9A65A3D}">
      <dgm:prSet phldrT="[Testo]"/>
      <dgm:spPr>
        <a:noFill/>
        <a:ln>
          <a:noFill/>
        </a:ln>
      </dgm:spPr>
      <dgm:t>
        <a:bodyPr/>
        <a:lstStyle/>
        <a:p>
          <a:pPr algn="just"/>
          <a:r>
            <a:rPr lang="it-IT" dirty="0">
              <a:solidFill>
                <a:schemeClr val="tx1"/>
              </a:solidFill>
            </a:rPr>
            <a:t> </a:t>
          </a:r>
        </a:p>
      </dgm:t>
    </dgm:pt>
    <dgm:pt modelId="{5D3FAE57-AA23-714A-B1AD-FBC6CB9D1B14}" type="parTrans" cxnId="{46F86662-BC7E-2543-945C-3F08D7EA0A9E}">
      <dgm:prSet/>
      <dgm:spPr/>
      <dgm:t>
        <a:bodyPr/>
        <a:lstStyle/>
        <a:p>
          <a:endParaRPr lang="it-IT"/>
        </a:p>
      </dgm:t>
    </dgm:pt>
    <dgm:pt modelId="{3CAAB986-5467-AF44-8CDB-E742CB277CC1}" type="sibTrans" cxnId="{46F86662-BC7E-2543-945C-3F08D7EA0A9E}">
      <dgm:prSet/>
      <dgm:spPr/>
      <dgm:t>
        <a:bodyPr/>
        <a:lstStyle/>
        <a:p>
          <a:endParaRPr lang="it-IT"/>
        </a:p>
      </dgm:t>
    </dgm:pt>
    <dgm:pt modelId="{43DEA07C-98CC-444F-A197-55D7E14BD0E5}" type="pres">
      <dgm:prSet presAssocID="{DE74F0EB-A059-EB44-9D37-FEB62E15F4AE}" presName="diagram" presStyleCnt="0">
        <dgm:presLayoutVars>
          <dgm:dir/>
          <dgm:resizeHandles val="exact"/>
        </dgm:presLayoutVars>
      </dgm:prSet>
      <dgm:spPr/>
    </dgm:pt>
    <dgm:pt modelId="{0AB3B750-62D0-2946-A8D1-40F1A2311BEF}" type="pres">
      <dgm:prSet presAssocID="{8D7C87CA-D06B-074F-9BF5-2149CC6F9350}" presName="node" presStyleLbl="node1" presStyleIdx="0" presStyleCnt="2" custFlipVert="0" custScaleX="176552" custScaleY="134756" custLinFactNeighborX="-1772" custLinFactNeighborY="13925">
        <dgm:presLayoutVars>
          <dgm:bulletEnabled val="1"/>
        </dgm:presLayoutVars>
      </dgm:prSet>
      <dgm:spPr/>
    </dgm:pt>
    <dgm:pt modelId="{C7D76DA2-DB07-3A43-AE07-FCDE089E2400}" type="pres">
      <dgm:prSet presAssocID="{F966FE57-1DB0-CD4A-AB0B-20FD157E93BD}" presName="sibTrans" presStyleCnt="0"/>
      <dgm:spPr/>
    </dgm:pt>
    <dgm:pt modelId="{E18FC4D8-DDCF-974A-9D38-D8644055665A}" type="pres">
      <dgm:prSet presAssocID="{3385AE11-3DF1-904E-91CC-94B0E9A65A3D}" presName="node" presStyleLbl="node1" presStyleIdx="1" presStyleCnt="2">
        <dgm:presLayoutVars>
          <dgm:bulletEnabled val="1"/>
        </dgm:presLayoutVars>
      </dgm:prSet>
      <dgm:spPr/>
    </dgm:pt>
  </dgm:ptLst>
  <dgm:cxnLst>
    <dgm:cxn modelId="{3A418728-34E0-1E45-9DF2-20217479256D}" type="presOf" srcId="{3385AE11-3DF1-904E-91CC-94B0E9A65A3D}" destId="{E18FC4D8-DDCF-974A-9D38-D8644055665A}" srcOrd="0" destOrd="0" presId="urn:microsoft.com/office/officeart/2005/8/layout/default"/>
    <dgm:cxn modelId="{46F86662-BC7E-2543-945C-3F08D7EA0A9E}" srcId="{DE74F0EB-A059-EB44-9D37-FEB62E15F4AE}" destId="{3385AE11-3DF1-904E-91CC-94B0E9A65A3D}" srcOrd="1" destOrd="0" parTransId="{5D3FAE57-AA23-714A-B1AD-FBC6CB9D1B14}" sibTransId="{3CAAB986-5467-AF44-8CDB-E742CB277CC1}"/>
    <dgm:cxn modelId="{AEB6CE96-742E-2A43-A33C-2A870155E57C}" type="presOf" srcId="{DE74F0EB-A059-EB44-9D37-FEB62E15F4AE}" destId="{43DEA07C-98CC-444F-A197-55D7E14BD0E5}" srcOrd="0" destOrd="0" presId="urn:microsoft.com/office/officeart/2005/8/layout/default"/>
    <dgm:cxn modelId="{44ACCAD6-486F-3C4E-BC15-8589DD9E1E42}" srcId="{DE74F0EB-A059-EB44-9D37-FEB62E15F4AE}" destId="{8D7C87CA-D06B-074F-9BF5-2149CC6F9350}" srcOrd="0" destOrd="0" parTransId="{4E2A9BEA-92FE-6C44-92A9-B342206C03D9}" sibTransId="{F966FE57-1DB0-CD4A-AB0B-20FD157E93BD}"/>
    <dgm:cxn modelId="{67BFB0E9-4BC8-C54A-891F-3B5AB936E331}" type="presOf" srcId="{8D7C87CA-D06B-074F-9BF5-2149CC6F9350}" destId="{0AB3B750-62D0-2946-A8D1-40F1A2311BEF}" srcOrd="0" destOrd="0" presId="urn:microsoft.com/office/officeart/2005/8/layout/default"/>
    <dgm:cxn modelId="{4BBB6C06-B4FD-4B47-85BD-9752E829244C}" type="presParOf" srcId="{43DEA07C-98CC-444F-A197-55D7E14BD0E5}" destId="{0AB3B750-62D0-2946-A8D1-40F1A2311BEF}" srcOrd="0" destOrd="0" presId="urn:microsoft.com/office/officeart/2005/8/layout/default"/>
    <dgm:cxn modelId="{FAB8B338-10BA-C144-9E2D-9F25B209F890}" type="presParOf" srcId="{43DEA07C-98CC-444F-A197-55D7E14BD0E5}" destId="{C7D76DA2-DB07-3A43-AE07-FCDE089E2400}" srcOrd="1" destOrd="0" presId="urn:microsoft.com/office/officeart/2005/8/layout/default"/>
    <dgm:cxn modelId="{4796A74F-DBFB-6646-8784-BACEBD0BCD76}" type="presParOf" srcId="{43DEA07C-98CC-444F-A197-55D7E14BD0E5}" destId="{E18FC4D8-DDCF-974A-9D38-D8644055665A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AB3C5-FA6A-FA4D-92B1-FAFA8DCF4CB8}">
      <dsp:nvSpPr>
        <dsp:cNvPr id="0" name=""/>
        <dsp:cNvSpPr/>
      </dsp:nvSpPr>
      <dsp:spPr>
        <a:xfrm>
          <a:off x="1919238" y="391074"/>
          <a:ext cx="5497950" cy="5497950"/>
        </a:xfrm>
        <a:prstGeom prst="pie">
          <a:avLst>
            <a:gd name="adj1" fmla="val 16200000"/>
            <a:gd name="adj2" fmla="val 2052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Partecipazioni sociali in società con “responsabilità illimitata” : le variabili (talora impazzite) dell’articolo 2284 c.c. </a:t>
          </a:r>
        </a:p>
      </dsp:txBody>
      <dsp:txXfrm>
        <a:off x="4737593" y="1212494"/>
        <a:ext cx="1865376" cy="1276309"/>
      </dsp:txXfrm>
    </dsp:sp>
    <dsp:sp modelId="{5A2607FB-6072-E743-9A31-661983A0F7A8}">
      <dsp:nvSpPr>
        <dsp:cNvPr id="0" name=""/>
        <dsp:cNvSpPr/>
      </dsp:nvSpPr>
      <dsp:spPr>
        <a:xfrm>
          <a:off x="1726810" y="656154"/>
          <a:ext cx="5497950" cy="5497950"/>
        </a:xfrm>
        <a:prstGeom prst="pie">
          <a:avLst>
            <a:gd name="adj1" fmla="val 20520000"/>
            <a:gd name="adj2" fmla="val 324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Le Partecipazioni sociali in società “a responsabilità  limitata” tra l’enunciazione del principio di “libera trasmissibilità” ed i limiti legali e\o statutari al trasferimento .</a:t>
          </a:r>
        </a:p>
      </dsp:txBody>
      <dsp:txXfrm>
        <a:off x="5320113" y="3143322"/>
        <a:ext cx="1636294" cy="1381032"/>
      </dsp:txXfrm>
    </dsp:sp>
    <dsp:sp modelId="{BB009042-D794-BF45-806C-80D03C45CFD4}">
      <dsp:nvSpPr>
        <dsp:cNvPr id="0" name=""/>
        <dsp:cNvSpPr/>
      </dsp:nvSpPr>
      <dsp:spPr>
        <a:xfrm>
          <a:off x="1726810" y="656154"/>
          <a:ext cx="5497950" cy="5497950"/>
        </a:xfrm>
        <a:prstGeom prst="pie">
          <a:avLst>
            <a:gd name="adj1" fmla="val 3240000"/>
            <a:gd name="adj2" fmla="val 7560000"/>
          </a:avLst>
        </a:prstGeom>
        <a:solidFill>
          <a:srgbClr val="F3F2E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ysClr val="windowText" lastClr="000000"/>
              </a:solidFill>
            </a:rPr>
            <a:t>L’impatto fiscale (specie diretto) nella disciplina successoria del trasferimento della “ricchezza da impresa”</a:t>
          </a:r>
        </a:p>
      </dsp:txBody>
      <dsp:txXfrm>
        <a:off x="3494009" y="4779616"/>
        <a:ext cx="1963553" cy="1178132"/>
      </dsp:txXfrm>
    </dsp:sp>
    <dsp:sp modelId="{1CFE3B70-7C67-BC41-A12D-C15944BF143E}">
      <dsp:nvSpPr>
        <dsp:cNvPr id="0" name=""/>
        <dsp:cNvSpPr/>
      </dsp:nvSpPr>
      <dsp:spPr>
        <a:xfrm>
          <a:off x="1726810" y="656154"/>
          <a:ext cx="5497950" cy="5497950"/>
        </a:xfrm>
        <a:prstGeom prst="pie">
          <a:avLst>
            <a:gd name="adj1" fmla="val 7560000"/>
            <a:gd name="adj2" fmla="val 11880000"/>
          </a:avLst>
        </a:prstGeom>
        <a:solidFill>
          <a:srgbClr val="C0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La favola del buon legittimario (cappuccetto rosso) e del patto di famiglia (lupo cattivo) . Hanno i professionisti, come il buon cacciatore ucciso il lupo cattivo? </a:t>
          </a:r>
        </a:p>
      </dsp:txBody>
      <dsp:txXfrm>
        <a:off x="1988617" y="3143322"/>
        <a:ext cx="1636294" cy="1381032"/>
      </dsp:txXfrm>
    </dsp:sp>
    <dsp:sp modelId="{0EDC235B-562B-F443-90CF-2ADE15B29208}">
      <dsp:nvSpPr>
        <dsp:cNvPr id="0" name=""/>
        <dsp:cNvSpPr/>
      </dsp:nvSpPr>
      <dsp:spPr>
        <a:xfrm>
          <a:off x="1436189" y="397860"/>
          <a:ext cx="5497950" cy="5497950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L’imprenditore individuale ed il puzzle del “legato di azienda”   </a:t>
          </a:r>
        </a:p>
      </dsp:txBody>
      <dsp:txXfrm>
        <a:off x="2237973" y="1235643"/>
        <a:ext cx="1865376" cy="1276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747670" y="-3521451"/>
          <a:ext cx="2295848" cy="9340016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Il fenomeno attributivo dell’azienda a mezzo legato e la difficoltà di raccordare le regole del trasferimento tra vivi con quelle mortis causa .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In particolare la vexata quaestio del trasferimento dei debiti : il “conflitto” tra il 2560 c.c. e l’articolo 671 c.c.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La Sentenza della Corte di Cassazione del 2016 n.ro 1720 : il principio della prevalenza delle regole successorie .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Conseguenze : la necessità di un intervento preciso del testatore ;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228600" lvl="2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		la responsabilità degli eredi per i debiti oltre il valore dell’azienda legata ;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342900" lvl="3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		la difficoltà di reperire un “valore” dell’azienda legata ;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rgbClr val="FFFFFF"/>
              </a:solidFill>
              <a:latin typeface="Beirut" pitchFamily="2" charset="-78"/>
              <a:cs typeface="Beirut" pitchFamily="2" charset="-78"/>
            </a:rPr>
            <a:t>L’assoggettamento del legato alle comuni regole della riduzione ( e ove del caso di imputazione e collazione) </a:t>
          </a: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it-IT" sz="1400" kern="1200" dirty="0">
            <a:solidFill>
              <a:srgbClr val="FFFFFF"/>
            </a:solidFill>
            <a:latin typeface="Beirut" pitchFamily="2" charset="-78"/>
            <a:cs typeface="Beirut" pitchFamily="2" charset="-78"/>
          </a:endParaRPr>
        </a:p>
      </dsp:txBody>
      <dsp:txXfrm rot="-5400000">
        <a:off x="2225586" y="112707"/>
        <a:ext cx="9227942" cy="2071700"/>
      </dsp:txXfrm>
    </dsp:sp>
    <dsp:sp modelId="{71710F54-EF98-2740-A267-961F928D5785}">
      <dsp:nvSpPr>
        <dsp:cNvPr id="0" name=""/>
        <dsp:cNvSpPr/>
      </dsp:nvSpPr>
      <dsp:spPr>
        <a:xfrm>
          <a:off x="498060" y="153606"/>
          <a:ext cx="1727526" cy="1989899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«Il legato di azienda »</a:t>
          </a:r>
        </a:p>
      </dsp:txBody>
      <dsp:txXfrm>
        <a:off x="582391" y="237937"/>
        <a:ext cx="1558864" cy="1821237"/>
      </dsp:txXfrm>
    </dsp:sp>
    <dsp:sp modelId="{0A299719-A262-364E-BC70-BD1E82440F80}">
      <dsp:nvSpPr>
        <dsp:cNvPr id="0" name=""/>
        <dsp:cNvSpPr/>
      </dsp:nvSpPr>
      <dsp:spPr>
        <a:xfrm rot="5400000">
          <a:off x="4630204" y="1082432"/>
          <a:ext cx="2937933" cy="5733270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“</a:t>
          </a:r>
          <a:r>
            <a:rPr lang="it-IT" sz="18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mortis</a:t>
          </a: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causa”  (</a:t>
          </a:r>
          <a:r>
            <a:rPr lang="it-IT" sz="18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Trib</a:t>
          </a: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Macerata 28.09.00 almeno nel caso in cui il familiare sia anche erede del de </a:t>
          </a:r>
          <a:r>
            <a:rPr lang="it-IT" sz="18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cuius</a:t>
          </a: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)  ;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a favore dei familiari riguarda i trasferimenti onerosi e forse quelli gratuiti ;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prelazione a beneficio dei familiari in caso di divisione ereditaria : un istituto da dimenticare    (per alcuni spetterebbe anche a favore dei partecipanti non coeredi) </a:t>
          </a:r>
        </a:p>
      </dsp:txBody>
      <dsp:txXfrm rot="-5400000">
        <a:off x="3232536" y="2623518"/>
        <a:ext cx="5589852" cy="2651097"/>
      </dsp:txXfrm>
    </dsp:sp>
    <dsp:sp modelId="{D4825412-9283-6F40-A03C-BEE34354FB4A}">
      <dsp:nvSpPr>
        <dsp:cNvPr id="0" name=""/>
        <dsp:cNvSpPr/>
      </dsp:nvSpPr>
      <dsp:spPr>
        <a:xfrm>
          <a:off x="498060" y="2930725"/>
          <a:ext cx="2734475" cy="2036685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 diritti  “</a:t>
          </a:r>
          <a:r>
            <a:rPr lang="it-IT" sz="2400" b="1" kern="1200" dirty="0" err="1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successori”dei</a:t>
          </a:r>
          <a:r>
            <a:rPr lang="it-IT" sz="24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familiari di un’impresa familiare» </a:t>
          </a:r>
        </a:p>
      </dsp:txBody>
      <dsp:txXfrm>
        <a:off x="597483" y="3030148"/>
        <a:ext cx="2535629" cy="18378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99719-A262-364E-BC70-BD1E82440F80}">
      <dsp:nvSpPr>
        <dsp:cNvPr id="0" name=""/>
        <dsp:cNvSpPr/>
      </dsp:nvSpPr>
      <dsp:spPr>
        <a:xfrm rot="5400000">
          <a:off x="5349404" y="-1151038"/>
          <a:ext cx="4334933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Detto trasferimento è  un’operazione fiscalmente neutra ( art. 58 TUIR) quando: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- gli eredi proseguono nell’attività di impresa;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 pertanto  i valori contabili dei beni che compongono l’azienda caduta in successione restano invariati rispetto a quelli che avevano in capo all’imprenditore deceduto.</a:t>
          </a:r>
        </a:p>
      </dsp:txBody>
      <dsp:txXfrm rot="-5400000">
        <a:off x="3656499" y="753481"/>
        <a:ext cx="7509130" cy="3911705"/>
      </dsp:txXfrm>
    </dsp:sp>
    <dsp:sp modelId="{D4825412-9283-6F40-A03C-BEE34354FB4A}">
      <dsp:nvSpPr>
        <dsp:cNvPr id="0" name=""/>
        <dsp:cNvSpPr/>
      </dsp:nvSpPr>
      <dsp:spPr>
        <a:xfrm>
          <a:off x="686420" y="1196902"/>
          <a:ext cx="2970078" cy="3024862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5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dirette» </a:t>
          </a:r>
        </a:p>
      </dsp:txBody>
      <dsp:txXfrm>
        <a:off x="831407" y="1341889"/>
        <a:ext cx="2680104" cy="27348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251BC-84BE-544F-9879-D21F375059BC}">
      <dsp:nvSpPr>
        <dsp:cNvPr id="0" name=""/>
        <dsp:cNvSpPr/>
      </dsp:nvSpPr>
      <dsp:spPr>
        <a:xfrm rot="10800000">
          <a:off x="0" y="0"/>
          <a:ext cx="12063663" cy="1806222"/>
        </a:xfrm>
        <a:prstGeom prst="trapezoid">
          <a:avLst>
            <a:gd name="adj" fmla="val 1113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La neutralità persiste anche se la società tra gli eredi si scioglie nel quinquennio dalla successione a condizione che l’attività sia continuata da uno solo degli eredi </a:t>
          </a:r>
          <a:r>
            <a:rPr lang="it-IT" sz="1800" kern="1200" dirty="0" err="1"/>
            <a:t>purchè</a:t>
          </a:r>
          <a:r>
            <a:rPr lang="it-IT" sz="1800" kern="1200" dirty="0"/>
            <a:t> i beni abbiano gli stessi valori contabili </a:t>
          </a:r>
        </a:p>
      </dsp:txBody>
      <dsp:txXfrm rot="-10800000">
        <a:off x="2111141" y="0"/>
        <a:ext cx="7841380" cy="1806222"/>
      </dsp:txXfrm>
    </dsp:sp>
    <dsp:sp modelId="{9D53661C-2235-1F4F-B0CE-E5D422AE8B08}">
      <dsp:nvSpPr>
        <dsp:cNvPr id="0" name=""/>
        <dsp:cNvSpPr/>
      </dsp:nvSpPr>
      <dsp:spPr>
        <a:xfrm rot="10800000">
          <a:off x="2010610" y="1806222"/>
          <a:ext cx="8042441" cy="1806222"/>
        </a:xfrm>
        <a:prstGeom prst="trapezoid">
          <a:avLst>
            <a:gd name="adj" fmla="val 1113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Quindi l’assoggettamento a tassazione è rinviato al momento dell’eventuale cessione dell’azienda da parte dell’erede o al momento della vendita delle quote sociali (se gli eredi abbiano dato vita a una società).</a:t>
          </a:r>
        </a:p>
      </dsp:txBody>
      <dsp:txXfrm rot="-10800000">
        <a:off x="3418037" y="1806222"/>
        <a:ext cx="5227587" cy="1806222"/>
      </dsp:txXfrm>
    </dsp:sp>
    <dsp:sp modelId="{B0F30370-865F-4042-BFFC-1C21B10D50F7}">
      <dsp:nvSpPr>
        <dsp:cNvPr id="0" name=""/>
        <dsp:cNvSpPr/>
      </dsp:nvSpPr>
      <dsp:spPr>
        <a:xfrm rot="10800000">
          <a:off x="3982376" y="3612444"/>
          <a:ext cx="4098910" cy="1806222"/>
        </a:xfrm>
        <a:prstGeom prst="trapezoid">
          <a:avLst>
            <a:gd name="adj" fmla="val 1113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rgbClr val="FF0000"/>
              </a:solidFill>
            </a:rPr>
            <a:t>I</a:t>
          </a:r>
          <a:r>
            <a:rPr lang="it-IT" sz="1800" kern="1200" baseline="0" dirty="0">
              <a:solidFill>
                <a:srgbClr val="FF0000"/>
              </a:solidFill>
            </a:rPr>
            <a:t> redditi prodotti </a:t>
          </a:r>
          <a:endParaRPr lang="it-IT" sz="1800" kern="1200" dirty="0">
            <a:solidFill>
              <a:srgbClr val="FF0000"/>
            </a:solidFill>
          </a:endParaRPr>
        </a:p>
      </dsp:txBody>
      <dsp:txXfrm rot="-10800000">
        <a:off x="3982376" y="3612444"/>
        <a:ext cx="4098910" cy="18062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99719-A262-364E-BC70-BD1E82440F80}">
      <dsp:nvSpPr>
        <dsp:cNvPr id="0" name=""/>
        <dsp:cNvSpPr/>
      </dsp:nvSpPr>
      <dsp:spPr>
        <a:xfrm rot="5400000">
          <a:off x="5323476" y="-1151038"/>
          <a:ext cx="4334933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La base imponibile per l’imposta di successione è determinata ai sensi dell’art. 8, commi 1 e 3 del </a:t>
          </a:r>
          <a:r>
            <a:rPr lang="it-IT" sz="16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D.Lgs.</a:t>
          </a: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n. 346/1990.</a:t>
          </a:r>
        </a:p>
        <a:p>
          <a:pPr marL="171450" lvl="1" indent="-17145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E’ pari alla “ differenza tra il valore complessivo, alla data dell’apertura della successione, dei beni e dei diritti che compongono l’attivo ereditario” inoltre </a:t>
          </a:r>
        </a:p>
        <a:p>
          <a:pPr marL="171450" lvl="1" indent="-17145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ai sensi dell’art. 8, comma 3, “ Il valore dell'eredità o delle quote ereditarie è determinato al netto dei legati e degli altri oneri che le gravano, quello dei legati al netto degli oneri da cui sono gravati” . I beni immobili scontano le imposte ipotecarie e catastali 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Entro 30 giorni dalla morte dell’imprenditore, gli eredi devono presentare all’Agenzia delle Entrate, la “dichiarazione di inizio attività, variazione dati o cessazione attività ai fini Iva”. Occorrerà  indicare il numero di partita Iva dell’imprenditore deceduto, che, con tale comunicazione, viene automaticamente cancellato.</a:t>
          </a:r>
        </a:p>
      </dsp:txBody>
      <dsp:txXfrm rot="-5400000">
        <a:off x="3630571" y="753481"/>
        <a:ext cx="7509130" cy="3911705"/>
      </dsp:txXfrm>
    </dsp:sp>
    <dsp:sp modelId="{D4825412-9283-6F40-A03C-BEE34354FB4A}">
      <dsp:nvSpPr>
        <dsp:cNvPr id="0" name=""/>
        <dsp:cNvSpPr/>
      </dsp:nvSpPr>
      <dsp:spPr>
        <a:xfrm>
          <a:off x="686420" y="1196902"/>
          <a:ext cx="2970078" cy="3024862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indirette» </a:t>
          </a:r>
        </a:p>
      </dsp:txBody>
      <dsp:txXfrm>
        <a:off x="831407" y="1341889"/>
        <a:ext cx="2680104" cy="27348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99719-A262-364E-BC70-BD1E82440F80}">
      <dsp:nvSpPr>
        <dsp:cNvPr id="0" name=""/>
        <dsp:cNvSpPr/>
      </dsp:nvSpPr>
      <dsp:spPr>
        <a:xfrm rot="5400000">
          <a:off x="5349404" y="-1151038"/>
          <a:ext cx="4334933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600" kern="12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Se gli eredi  cedono l’azienda ereditata, la plusvalenza (rispetto ai valori fiscalmente riconosciuti all’azienda) è assoggettata a tassazione come reddito diverso.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Nel caso di affitto d’azienda il relativo canone è tassato diversamente a seconda che l’erede conceda in affitto l’unica azienda o una delle diverse aziende che possiede 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a) nel caso di affitto dell’unica azienda, il canone percepito rappresenta un reddito diverso, da assoggettare ad Irpef (e non ad Irap);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b) se l’erede possiede altre aziende, il canone percepito per l’affitto dell’azienda ereditata rappresenta un ricavo e  quindi è soggetto ad  Irpef e Irap, in base al principio di competenza.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Non costituisce plusvalenza la cessione gratuita dei beni da parte degli eredi </a:t>
          </a:r>
        </a:p>
      </dsp:txBody>
      <dsp:txXfrm rot="-5400000">
        <a:off x="3656499" y="753481"/>
        <a:ext cx="7509130" cy="3911705"/>
      </dsp:txXfrm>
    </dsp:sp>
    <dsp:sp modelId="{D4825412-9283-6F40-A03C-BEE34354FB4A}">
      <dsp:nvSpPr>
        <dsp:cNvPr id="0" name=""/>
        <dsp:cNvSpPr/>
      </dsp:nvSpPr>
      <dsp:spPr>
        <a:xfrm>
          <a:off x="686420" y="1196902"/>
          <a:ext cx="2970078" cy="3024862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5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«Imposte sui redditi» </a:t>
          </a:r>
        </a:p>
      </dsp:txBody>
      <dsp:txXfrm>
        <a:off x="831407" y="1341889"/>
        <a:ext cx="2680104" cy="27348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330707" y="-1151038"/>
          <a:ext cx="4334933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Salvo diversa disposizione (regola generale)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La morte di uno dei soci obbliga gli altri a liquidare la quota agli eredi ;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a meno che i superstiti non preferiscano sciogliere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4) o continuare con gli eredi e questi siano d’accordo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Lo scioglimento del rapporto sociale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2289 :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1) c’è “soltanto” un diritto di credito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2) La liquidazione è fatta in base al valore (</a:t>
          </a:r>
          <a:r>
            <a:rPr lang="it-IT" sz="14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sit</a:t>
          </a: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. </a:t>
          </a:r>
          <a:r>
            <a:rPr lang="it-IT" sz="1400" kern="1200" dirty="0" err="1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patr</a:t>
          </a: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. ) al momento dello scioglimento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3) Gravano utili e perdite di operazioni in corso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4) Il pagamento è fatto entro sei mesi  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Il lessico e la disposizione della quota a titolo di legato : piena legittimità nel quadro della disposizione ? Anche il legatario ottiene un credito . Più discutibile è l’applicazione dell’intera disposizione al legatario .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it-IT" sz="1400" kern="12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</dsp:txBody>
      <dsp:txXfrm rot="-5400000">
        <a:off x="3637802" y="753481"/>
        <a:ext cx="7509130" cy="3911705"/>
      </dsp:txXfrm>
    </dsp:sp>
    <dsp:sp modelId="{71710F54-EF98-2740-A267-961F928D5785}">
      <dsp:nvSpPr>
        <dsp:cNvPr id="0" name=""/>
        <dsp:cNvSpPr/>
      </dsp:nvSpPr>
      <dsp:spPr>
        <a:xfrm>
          <a:off x="705116" y="1241281"/>
          <a:ext cx="2932686" cy="2936104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«L’articolo 2284 :scioglimento versus continuazione»</a:t>
          </a:r>
        </a:p>
      </dsp:txBody>
      <dsp:txXfrm>
        <a:off x="848278" y="1384443"/>
        <a:ext cx="2646362" cy="26497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332824" y="-1151038"/>
          <a:ext cx="433070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100" kern="1200" dirty="0"/>
            <a:t> 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Il principio di libera trasferibilità delle azioni di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s.p.a.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i limiti al trasferimento,  il divieto quinquennale di trasferimento  (2355bis c.c. 1 comma ) .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La protezione della partecipazione nella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s.p.a.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con riguardo al suo valore di realizzo ( cfr. 2° comma 2355bis ) : il recesso dell’alienante nel caso di gradimento mero   come alternativa all’inefficacia della clausola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Le particolari condizioni  del trasferimento a causa di morte delle azioni ( 2355bis 3°comma )   e l’applicazione del secondo comma .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L’allineamento tra secondo e terzo comma protegge quindi il trasferimento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mortis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causa con l’inefficacia della clausola: dalla tesi dell’inapplicabilità del divieto assoluto di trasferimento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mortis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causa, a quella della sua piena legittimità con il correttivo del  diritto alla liquidazione della quota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L’articolo 2469 nelle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srl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</a:t>
          </a:r>
        </a:p>
      </dsp:txBody>
      <dsp:txXfrm rot="-5400000">
        <a:off x="3637803" y="755390"/>
        <a:ext cx="7509337" cy="3907886"/>
      </dsp:txXfrm>
    </dsp:sp>
    <dsp:sp modelId="{71710F54-EF98-2740-A267-961F928D5785}">
      <dsp:nvSpPr>
        <dsp:cNvPr id="0" name=""/>
        <dsp:cNvSpPr/>
      </dsp:nvSpPr>
      <dsp:spPr>
        <a:xfrm>
          <a:off x="705116" y="1242714"/>
          <a:ext cx="2932686" cy="2933237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«Il principio di libera trasferibilità delle azioni  e delle quote e il trasferimento </a:t>
          </a:r>
          <a:r>
            <a:rPr lang="it-IT" sz="2500" b="1" kern="1200" dirty="0" err="1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mortis</a:t>
          </a:r>
          <a:r>
            <a:rPr lang="it-IT" sz="25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causa »</a:t>
          </a:r>
        </a:p>
      </dsp:txBody>
      <dsp:txXfrm>
        <a:off x="848278" y="1385876"/>
        <a:ext cx="2646362" cy="26469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332824" y="-1151038"/>
          <a:ext cx="433070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800" kern="1200" dirty="0">
            <a:solidFill>
              <a:srgbClr val="FFFFFF"/>
            </a:solidFill>
            <a:latin typeface="Beirut Regular"/>
            <a:cs typeface="Beirut Regula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Il trasferimento di quote e partecipazioni è soggetto ad imposta sulle successioni ed il valore si calcola ai sensi dell’articolo 16 del </a:t>
          </a:r>
          <a:r>
            <a:rPr lang="it-IT" sz="1800" kern="1200" dirty="0" err="1">
              <a:solidFill>
                <a:srgbClr val="FFFFFF"/>
              </a:solidFill>
              <a:latin typeface="Beirut Regular"/>
              <a:cs typeface="Beirut Regular"/>
            </a:rPr>
            <a:t>D.Lgs</a:t>
          </a: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 346\90 non rilevando l’avviamento ;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La neutralità fiscale ha le stesse regole di quella dell’azienda ;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Il successivo trasferimento a titolo oneroso può generare in capo al cedente plusvalenza imponibile  ( art. 67 c) e c bis) ;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Partecipazioni qualificate e non qualificate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rgbClr val="FFFFFF"/>
              </a:solidFill>
              <a:latin typeface="Beirut Regular"/>
              <a:cs typeface="Beirut Regular"/>
            </a:rPr>
            <a:t>Il successivo articolo 68 del TUIR detta le regole di determinazione della plusvalenza; ai sensi del comma 6 di detto articolo, la plusvalenza è costituita “ dalla differenza tra il corrispettivo percepito […] ed il valore di acquisto assoggettato a tassazione, aumentato di ogni onere inerente alla loro produzione, compresa l’imposta di successione e donazione, con esclusione degli interessi passivi ”.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800" kern="1200" dirty="0">
            <a:solidFill>
              <a:srgbClr val="FFFFFF"/>
            </a:solidFill>
            <a:latin typeface="Beirut Regular"/>
            <a:cs typeface="Beirut Regular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800" kern="1200" dirty="0">
            <a:solidFill>
              <a:srgbClr val="FFFFFF"/>
            </a:solidFill>
            <a:latin typeface="Beirut Regular"/>
            <a:cs typeface="Beirut Regular"/>
          </a:endParaRPr>
        </a:p>
      </dsp:txBody>
      <dsp:txXfrm rot="-5400000">
        <a:off x="3637803" y="755390"/>
        <a:ext cx="7509337" cy="3907886"/>
      </dsp:txXfrm>
    </dsp:sp>
    <dsp:sp modelId="{71710F54-EF98-2740-A267-961F928D5785}">
      <dsp:nvSpPr>
        <dsp:cNvPr id="0" name=""/>
        <dsp:cNvSpPr/>
      </dsp:nvSpPr>
      <dsp:spPr>
        <a:xfrm>
          <a:off x="705116" y="1242714"/>
          <a:ext cx="2932686" cy="2933237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Imposte</a:t>
          </a:r>
          <a:r>
            <a:rPr lang="it-IT" sz="4400" b="1" kern="1200" baseline="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indirette e dirette </a:t>
          </a:r>
          <a:endParaRPr lang="it-IT" sz="4400" b="1" kern="1200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sp:txBody>
      <dsp:txXfrm>
        <a:off x="848278" y="1385876"/>
        <a:ext cx="2646362" cy="26469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332824" y="-1151038"/>
          <a:ext cx="433070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Per le partecipazioni qualificate, il comma 3 dell’art. 68 dispone che l’ammontare della plusvalenza sia diminuito dell’ammontare delle relative minusvalenze e l’importo così determinato rileverà per il 49,72%  ai fini della tassazione.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Le partecipazioni non qualificate, invece, sono interamente imponibili; il plusvalore è determinato sottraendo al loro importo eventuali minusvalenze.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Lo stesso art. 68, comma 6, stabilisce che, nel caso di partecipazioni detenute in società di persone, il costo della partecipazione “ è aumentato o diminuito dei redditi e delle perdite imputate al socio e dal costo si scomputano, fino a concorrenza dei redditi già imputati, gli utili distribuiti al socio ”.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In riferimento alla cessione di partecipazioni da </a:t>
          </a:r>
          <a:r>
            <a:rPr lang="it-IT" sz="1600" kern="1200">
              <a:solidFill>
                <a:srgbClr val="FFFFFF"/>
              </a:solidFill>
              <a:latin typeface="Beirut Regular"/>
              <a:cs typeface="Beirut Regular"/>
            </a:rPr>
            <a:t>chiunque effettuate, </a:t>
          </a: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è previsto in generale, e a certe condizioni, un regime di esenzione, disciplinato dall’art. 87 del TUIR (</a:t>
          </a:r>
          <a:r>
            <a:rPr lang="en-GB" sz="1600" kern="1200" noProof="0" dirty="0" err="1">
              <a:solidFill>
                <a:srgbClr val="FFFFFF"/>
              </a:solidFill>
              <a:latin typeface="Beirut Regular"/>
              <a:cs typeface="Beirut Regular"/>
            </a:rPr>
            <a:t>partecipation</a:t>
          </a:r>
          <a:r>
            <a:rPr lang="en-GB" sz="1600" kern="1200" noProof="0" dirty="0">
              <a:solidFill>
                <a:srgbClr val="FFFFFF"/>
              </a:solidFill>
              <a:latin typeface="Beirut Regular"/>
              <a:cs typeface="Beirut Regular"/>
            </a:rPr>
            <a:t> exemption</a:t>
          </a: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 PEX).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600" kern="1200" dirty="0">
            <a:solidFill>
              <a:srgbClr val="FFFFFF"/>
            </a:solidFill>
            <a:latin typeface="Beirut Regular"/>
            <a:cs typeface="Beirut Regular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In difetto di tali requisiti, le plusvalenze in questione sono assoggettate a tassazione ordinaria con facoltà di rateizzazione, ai sensi del comma 4 dell’art. 86 del TUIR.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800" kern="1200" dirty="0">
            <a:solidFill>
              <a:srgbClr val="FFFFFF"/>
            </a:solidFill>
            <a:latin typeface="Beirut Regular"/>
            <a:cs typeface="Beirut Regular"/>
          </a:endParaRPr>
        </a:p>
      </dsp:txBody>
      <dsp:txXfrm rot="-5400000">
        <a:off x="3637803" y="755390"/>
        <a:ext cx="7509337" cy="3907886"/>
      </dsp:txXfrm>
    </dsp:sp>
    <dsp:sp modelId="{71710F54-EF98-2740-A267-961F928D5785}">
      <dsp:nvSpPr>
        <dsp:cNvPr id="0" name=""/>
        <dsp:cNvSpPr/>
      </dsp:nvSpPr>
      <dsp:spPr>
        <a:xfrm>
          <a:off x="705116" y="1242714"/>
          <a:ext cx="2932686" cy="2933237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In particolare le imposte</a:t>
          </a:r>
          <a:r>
            <a:rPr lang="it-IT" sz="3600" b="1" kern="1200" baseline="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 dirette </a:t>
          </a:r>
          <a:endParaRPr lang="it-IT" sz="3600" b="1" kern="1200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sp:txBody>
      <dsp:txXfrm>
        <a:off x="848278" y="1385876"/>
        <a:ext cx="2646362" cy="264691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1731D-867A-2342-98DA-41E15116FDDB}">
      <dsp:nvSpPr>
        <dsp:cNvPr id="0" name=""/>
        <dsp:cNvSpPr/>
      </dsp:nvSpPr>
      <dsp:spPr>
        <a:xfrm>
          <a:off x="1159134" y="4971680"/>
          <a:ext cx="5805180" cy="446986"/>
        </a:xfrm>
        <a:prstGeom prst="right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5E9E8-B764-2149-9952-8B2968B07FB3}">
      <dsp:nvSpPr>
        <dsp:cNvPr id="0" name=""/>
        <dsp:cNvSpPr/>
      </dsp:nvSpPr>
      <dsp:spPr>
        <a:xfrm>
          <a:off x="0" y="399"/>
          <a:ext cx="3097073" cy="1985501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Beirut" pitchFamily="2" charset="-78"/>
              <a:cs typeface="Beirut" pitchFamily="2" charset="-78"/>
            </a:rPr>
            <a:t>Ricostruzioni  divisorie</a:t>
          </a:r>
        </a:p>
      </dsp:txBody>
      <dsp:txXfrm>
        <a:off x="58153" y="58552"/>
        <a:ext cx="2980767" cy="1869195"/>
      </dsp:txXfrm>
    </dsp:sp>
    <dsp:sp modelId="{0D168969-4B7F-BF4D-8960-A9DE105D9008}">
      <dsp:nvSpPr>
        <dsp:cNvPr id="0" name=""/>
        <dsp:cNvSpPr/>
      </dsp:nvSpPr>
      <dsp:spPr>
        <a:xfrm>
          <a:off x="7659" y="2354496"/>
          <a:ext cx="3097073" cy="2560829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Una divisione in cui il programma divisorio sia scelto da alcuni e non da tutti  ? </a:t>
          </a:r>
        </a:p>
      </dsp:txBody>
      <dsp:txXfrm>
        <a:off x="82663" y="2429500"/>
        <a:ext cx="2947065" cy="2410821"/>
      </dsp:txXfrm>
    </dsp:sp>
    <dsp:sp modelId="{32851A4E-3008-C340-A30C-9FDE3378F4AA}">
      <dsp:nvSpPr>
        <dsp:cNvPr id="0" name=""/>
        <dsp:cNvSpPr/>
      </dsp:nvSpPr>
      <dsp:spPr>
        <a:xfrm>
          <a:off x="3625041" y="399"/>
          <a:ext cx="3097073" cy="1944379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Beirut" pitchFamily="2" charset="-78"/>
              <a:cs typeface="Beirut" pitchFamily="2" charset="-78"/>
            </a:rPr>
            <a:t>La negoziazione a favore di terzo </a:t>
          </a:r>
        </a:p>
      </dsp:txBody>
      <dsp:txXfrm>
        <a:off x="3681990" y="57348"/>
        <a:ext cx="2983175" cy="1830481"/>
      </dsp:txXfrm>
    </dsp:sp>
    <dsp:sp modelId="{923C4637-27B6-3949-9219-244300CB627C}">
      <dsp:nvSpPr>
        <dsp:cNvPr id="0" name=""/>
        <dsp:cNvSpPr/>
      </dsp:nvSpPr>
      <dsp:spPr>
        <a:xfrm>
          <a:off x="3625041" y="2124310"/>
          <a:ext cx="3097073" cy="3104892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Un  contratto con effetti al terzo rispetto a quelli oggetto del programma negoziale. La questione dell’adesione necessaria per gli effetti negativi  </a:t>
          </a:r>
        </a:p>
      </dsp:txBody>
      <dsp:txXfrm>
        <a:off x="3715751" y="2215020"/>
        <a:ext cx="2915653" cy="2923472"/>
      </dsp:txXfrm>
    </dsp:sp>
    <dsp:sp modelId="{CF7BFE77-86B9-EF44-9438-C7F9D9471D10}">
      <dsp:nvSpPr>
        <dsp:cNvPr id="0" name=""/>
        <dsp:cNvSpPr/>
      </dsp:nvSpPr>
      <dsp:spPr>
        <a:xfrm>
          <a:off x="7242423" y="399"/>
          <a:ext cx="3097073" cy="1823978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Beirut" pitchFamily="2" charset="-78"/>
              <a:cs typeface="Beirut" pitchFamily="2" charset="-78"/>
            </a:rPr>
            <a:t>L’assimilazione alla donazione </a:t>
          </a:r>
          <a:r>
            <a:rPr lang="it-IT" sz="2400" kern="1200" dirty="0" err="1">
              <a:latin typeface="Beirut" pitchFamily="2" charset="-78"/>
              <a:cs typeface="Beirut" pitchFamily="2" charset="-78"/>
            </a:rPr>
            <a:t>cum</a:t>
          </a:r>
          <a:r>
            <a:rPr lang="it-IT" sz="2400" kern="1200" dirty="0">
              <a:latin typeface="Beirut" pitchFamily="2" charset="-78"/>
              <a:cs typeface="Beirut" pitchFamily="2" charset="-78"/>
            </a:rPr>
            <a:t> onere </a:t>
          </a:r>
        </a:p>
      </dsp:txBody>
      <dsp:txXfrm>
        <a:off x="7295845" y="53821"/>
        <a:ext cx="2990229" cy="1717134"/>
      </dsp:txXfrm>
    </dsp:sp>
    <dsp:sp modelId="{0C67CE85-2BBE-EE4C-9A3D-E2EBE67FA400}">
      <dsp:nvSpPr>
        <dsp:cNvPr id="0" name=""/>
        <dsp:cNvSpPr/>
      </dsp:nvSpPr>
      <dsp:spPr>
        <a:xfrm>
          <a:off x="7250073" y="2244539"/>
          <a:ext cx="3097073" cy="264117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Criticità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ln>
                <a:noFill/>
              </a:ln>
              <a:solidFill>
                <a:sysClr val="windowText" lastClr="000000"/>
              </a:solidFill>
              <a:latin typeface="Beirut" pitchFamily="2" charset="-78"/>
              <a:cs typeface="Beirut" pitchFamily="2" charset="-78"/>
            </a:rPr>
            <a:t>L’onere quale elemento necessario e non accidentale </a:t>
          </a:r>
        </a:p>
      </dsp:txBody>
      <dsp:txXfrm>
        <a:off x="7327430" y="2321896"/>
        <a:ext cx="2942359" cy="248646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6556592" y="-2992935"/>
          <a:ext cx="173355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Attribuzione ai legittimari assegnatari e formazione delle quote   (di credito) dei legittimari non assegnatari la sintesi degli effetti essenziali del patto  . </a:t>
          </a:r>
          <a:r>
            <a:rPr lang="it-IT" sz="1800" kern="1200" dirty="0">
              <a:solidFill>
                <a:schemeClr val="bg1"/>
              </a:solidFill>
              <a:latin typeface="Beirut Regular"/>
              <a:cs typeface="Beirut Regular"/>
            </a:rPr>
            <a:t>La capacità del patto di disattivare l’applicazione del diritto comune delle successioni </a:t>
          </a:r>
          <a:r>
            <a:rPr lang="it-IT" sz="1800" kern="1200" dirty="0">
              <a:solidFill>
                <a:schemeClr val="bg1"/>
              </a:solidFill>
              <a:latin typeface="Beirut" pitchFamily="2" charset="-78"/>
              <a:cs typeface="Beirut" pitchFamily="2" charset="-78"/>
            </a:rPr>
            <a:t> </a:t>
          </a:r>
          <a:endParaRPr lang="it-IT" sz="1400" kern="1200" dirty="0">
            <a:solidFill>
              <a:schemeClr val="bg1"/>
            </a:solidFill>
            <a:latin typeface="Beirut" pitchFamily="2" charset="-78"/>
            <a:cs typeface="Beirut" pitchFamily="2" charset="-78"/>
          </a:endParaRPr>
        </a:p>
      </dsp:txBody>
      <dsp:txXfrm rot="-5400000">
        <a:off x="3562996" y="85286"/>
        <a:ext cx="7636119" cy="1564300"/>
      </dsp:txXfrm>
    </dsp:sp>
    <dsp:sp modelId="{71710F54-EF98-2740-A267-961F928D5785}">
      <dsp:nvSpPr>
        <dsp:cNvPr id="0" name=""/>
        <dsp:cNvSpPr/>
      </dsp:nvSpPr>
      <dsp:spPr>
        <a:xfrm>
          <a:off x="630309" y="280358"/>
          <a:ext cx="2932686" cy="1174155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La ricostruzione possibile </a:t>
          </a:r>
        </a:p>
      </dsp:txBody>
      <dsp:txXfrm>
        <a:off x="687627" y="337676"/>
        <a:ext cx="2818050" cy="1059519"/>
      </dsp:txXfrm>
    </dsp:sp>
    <dsp:sp modelId="{0A299719-A262-364E-BC70-BD1E82440F80}">
      <dsp:nvSpPr>
        <dsp:cNvPr id="0" name=""/>
        <dsp:cNvSpPr/>
      </dsp:nvSpPr>
      <dsp:spPr>
        <a:xfrm rot="5400000">
          <a:off x="6593985" y="-1151038"/>
          <a:ext cx="173355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L’assimilazione alla donazione </a:t>
          </a:r>
          <a:r>
            <a:rPr lang="it-IT" sz="1800" kern="1200" dirty="0" err="1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cum</a:t>
          </a:r>
          <a:r>
            <a:rPr lang="it-IT" sz="1800" kern="12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 onere ed il disposto dell’articolo 58  TUSD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“Gli oneri da cui </a:t>
          </a:r>
          <a:r>
            <a:rPr lang="it-IT" sz="1800" kern="1200" dirty="0" err="1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e'</a:t>
          </a:r>
          <a:r>
            <a:rPr lang="it-IT" sz="1800" kern="12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 gravata la donazione, che hanno per oggetto prestazioni a soggetti terzi determinati individualmente, </a:t>
          </a:r>
          <a:r>
            <a:rPr lang="it-IT" sz="1800" kern="1200" dirty="0">
              <a:solidFill>
                <a:srgbClr val="FFFF00"/>
              </a:solidFill>
              <a:latin typeface="Beirut" pitchFamily="2" charset="-78"/>
              <a:cs typeface="Beirut" pitchFamily="2" charset="-78"/>
            </a:rPr>
            <a:t>si considerano donazioni a favore dei beneficiari.</a:t>
          </a:r>
          <a:r>
            <a:rPr lang="it-IT" sz="1800" kern="1200" dirty="0">
              <a:solidFill>
                <a:srgbClr val="F3F2E7"/>
              </a:solidFill>
              <a:latin typeface="Beirut" pitchFamily="2" charset="-78"/>
              <a:cs typeface="Beirut" pitchFamily="2" charset="-78"/>
            </a:rPr>
            <a:t>”</a:t>
          </a:r>
        </a:p>
      </dsp:txBody>
      <dsp:txXfrm rot="-5400000">
        <a:off x="3600389" y="1927183"/>
        <a:ext cx="7636119" cy="1564300"/>
      </dsp:txXfrm>
    </dsp:sp>
    <dsp:sp modelId="{D4825412-9283-6F40-A03C-BEE34354FB4A}">
      <dsp:nvSpPr>
        <dsp:cNvPr id="0" name=""/>
        <dsp:cNvSpPr/>
      </dsp:nvSpPr>
      <dsp:spPr>
        <a:xfrm>
          <a:off x="630309" y="2104508"/>
          <a:ext cx="2970078" cy="1209649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b="1" kern="1200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Quali gli effetti giuridici ai fini dell’imposta di registro</a:t>
          </a:r>
        </a:p>
      </dsp:txBody>
      <dsp:txXfrm>
        <a:off x="689359" y="2163558"/>
        <a:ext cx="2851978" cy="1091549"/>
      </dsp:txXfrm>
    </dsp:sp>
    <dsp:sp modelId="{5D0BC9B1-76AF-F548-B15A-846A4971DBF6}">
      <dsp:nvSpPr>
        <dsp:cNvPr id="0" name=""/>
        <dsp:cNvSpPr/>
      </dsp:nvSpPr>
      <dsp:spPr>
        <a:xfrm rot="5400000">
          <a:off x="6706206" y="690858"/>
          <a:ext cx="1733550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it-IT" sz="1400" kern="1200" dirty="0"/>
            <a:t>   </a:t>
          </a:r>
          <a:r>
            <a:rPr lang="it-IT" sz="1100" kern="1200" dirty="0">
              <a:solidFill>
                <a:schemeClr val="bg1"/>
              </a:solidFill>
            </a:rPr>
            <a:t>Il rapporto tra il  disponente ed i legittimari assegnatari ; </a:t>
          </a:r>
          <a:endParaRPr lang="it-IT" sz="1100" kern="1200" dirty="0">
            <a:solidFill>
              <a:schemeClr val="bg1"/>
            </a:solidFill>
            <a:latin typeface="Beirut Regular"/>
            <a:cs typeface="Beirut Regular"/>
          </a:endParaRP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it-IT" sz="1100" kern="1200" dirty="0">
              <a:solidFill>
                <a:schemeClr val="bg1"/>
              </a:solidFill>
            </a:rPr>
            <a:t>Il rapporto tra il disponente ed i legittimari non assegnatari . Il ragionamento della Corte nel 2018</a:t>
          </a:r>
          <a:endParaRPr lang="it-IT" sz="1100" kern="1200" dirty="0">
            <a:solidFill>
              <a:schemeClr val="bg1"/>
            </a:solidFill>
            <a:latin typeface="Beirut Regular"/>
            <a:cs typeface="Beirut Regular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100" kern="1200" dirty="0">
              <a:solidFill>
                <a:srgbClr val="FFFF00"/>
              </a:solidFill>
            </a:rPr>
            <a:t>la sottoposizione delle liquidazioni ai legittimari al medesimo regime impositivo proprio del trasferimento aziendale o societario a favore del discendente dovrebbe indurre ad estendere anche alle prime il regime di esenzione dall'imposta di donazione del citato </a:t>
          </a:r>
          <a:r>
            <a:rPr lang="it-IT" sz="1100" kern="1200" dirty="0" err="1">
              <a:solidFill>
                <a:srgbClr val="FFFF00"/>
              </a:solidFill>
            </a:rPr>
            <a:t>D.Lgs.</a:t>
          </a:r>
          <a:r>
            <a:rPr lang="it-IT" sz="1100" kern="1200" dirty="0">
              <a:solidFill>
                <a:srgbClr val="FFFF00"/>
              </a:solidFill>
            </a:rPr>
            <a:t> n. 346 del 1990, ex art. 3, comma 4 ter; </a:t>
          </a:r>
          <a:r>
            <a:rPr lang="it-IT" sz="1100" kern="1200" dirty="0" err="1">
              <a:solidFill>
                <a:srgbClr val="FFFF00"/>
              </a:solidFill>
            </a:rPr>
            <a:t>sennonchè</a:t>
          </a:r>
          <a:r>
            <a:rPr lang="it-IT" sz="1100" kern="1200" dirty="0">
              <a:solidFill>
                <a:srgbClr val="FFFF00"/>
              </a:solidFill>
            </a:rPr>
            <a:t> l'inestensibile indicazione legislativa è invece nel senso di limitare il beneficio al solo trasferimento aziendale o societario in senso stretto. Quindi  l'esenzione in parola riguarda soltanto il trasferimento effettuato tramite il patto di famiglia, non anche le attribuzioni compensative; rientrando queste ultime nell'ambito applicativo ordinario dell'imposta sulle successioni e donazioni. E ciò, va precisato, indipendentemente dalla civilistica </a:t>
          </a:r>
          <a:r>
            <a:rPr lang="it-IT" sz="1100" kern="1200" dirty="0" err="1">
              <a:solidFill>
                <a:srgbClr val="FFFF00"/>
              </a:solidFill>
            </a:rPr>
            <a:t>ravvisabilità</a:t>
          </a:r>
          <a:r>
            <a:rPr lang="it-IT" sz="1100" kern="1200" dirty="0">
              <a:solidFill>
                <a:srgbClr val="FFFF00"/>
              </a:solidFill>
            </a:rPr>
            <a:t>, nell'istituto in esame, di una causa negoziale unitaria </a:t>
          </a:r>
          <a:endParaRPr lang="it-IT" sz="1100" kern="1200" dirty="0">
            <a:solidFill>
              <a:srgbClr val="FFFF00"/>
            </a:solidFill>
            <a:latin typeface="Beirut Regular"/>
            <a:cs typeface="Beirut Regular"/>
          </a:endParaRPr>
        </a:p>
      </dsp:txBody>
      <dsp:txXfrm rot="-5400000">
        <a:off x="3712610" y="3769080"/>
        <a:ext cx="7636119" cy="1564300"/>
      </dsp:txXfrm>
    </dsp:sp>
    <dsp:sp modelId="{2A396126-6069-AE46-8BC3-FD63332DD8C3}">
      <dsp:nvSpPr>
        <dsp:cNvPr id="0" name=""/>
        <dsp:cNvSpPr/>
      </dsp:nvSpPr>
      <dsp:spPr>
        <a:xfrm>
          <a:off x="630309" y="3941865"/>
          <a:ext cx="3082299" cy="1218729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b="1" kern="1200" dirty="0">
            <a:solidFill>
              <a:schemeClr val="tx1"/>
            </a:solidFill>
            <a:latin typeface="Beirut" pitchFamily="2" charset="-78"/>
            <a:cs typeface="Beirut" pitchFamily="2" charset="-78"/>
          </a:endParaRPr>
        </a:p>
      </dsp:txBody>
      <dsp:txXfrm>
        <a:off x="689802" y="4001358"/>
        <a:ext cx="2963313" cy="109974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29536-F129-3B4A-87D3-A4AD636BFB16}">
      <dsp:nvSpPr>
        <dsp:cNvPr id="0" name=""/>
        <dsp:cNvSpPr/>
      </dsp:nvSpPr>
      <dsp:spPr>
        <a:xfrm rot="5400000">
          <a:off x="5330707" y="-1151038"/>
          <a:ext cx="4334933" cy="7720744"/>
        </a:xfrm>
        <a:prstGeom prst="round2SameRect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L’applicazione delle aliquote\esenzioni proprie del rapporto disponente \legittimari non assegnatari NON ha nulla a che vedere con le esenzioni 4dell’articolo 3 comma 4ter .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L’articolo 58 è infatti regola di applicazione ordinaria del Testo Unico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L’erroneo richiamo alla circolare 3 E del 2008 che invece esige l’applicazione del Testo Unico  SD alle attribuzioni legittimari assegnatari e non assegnatari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FFFF"/>
              </a:solidFill>
              <a:latin typeface="Beirut Regular"/>
              <a:cs typeface="Beirut Regular"/>
            </a:rPr>
            <a:t>L’erronea ed indimostrata affermazione dell’impossibilità che tali assegnazioni siano “assolte” dal disponente medesimo e la unicità della regola fiscale enunziata 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600" kern="1200" dirty="0">
            <a:solidFill>
              <a:srgbClr val="FFFFFF"/>
            </a:solidFill>
            <a:latin typeface="Beirut Regular"/>
            <a:cs typeface="Beirut Regular"/>
          </a:endParaRPr>
        </a:p>
      </dsp:txBody>
      <dsp:txXfrm rot="-5400000">
        <a:off x="3637802" y="753481"/>
        <a:ext cx="7509130" cy="3911705"/>
      </dsp:txXfrm>
    </dsp:sp>
    <dsp:sp modelId="{71710F54-EF98-2740-A267-961F928D5785}">
      <dsp:nvSpPr>
        <dsp:cNvPr id="0" name=""/>
        <dsp:cNvSpPr/>
      </dsp:nvSpPr>
      <dsp:spPr>
        <a:xfrm>
          <a:off x="705116" y="1241281"/>
          <a:ext cx="2932686" cy="2936104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b="1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L’articolo 58 e l’estensione dei benefici fiscali </a:t>
          </a:r>
        </a:p>
      </dsp:txBody>
      <dsp:txXfrm>
        <a:off x="848278" y="1384443"/>
        <a:ext cx="2646362" cy="26497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3B750-62D0-2946-A8D1-40F1A2311BEF}">
      <dsp:nvSpPr>
        <dsp:cNvPr id="0" name=""/>
        <dsp:cNvSpPr/>
      </dsp:nvSpPr>
      <dsp:spPr>
        <a:xfrm>
          <a:off x="0" y="413754"/>
          <a:ext cx="6380433" cy="2921977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1"/>
              </a:solidFill>
              <a:latin typeface="Beirut" pitchFamily="2" charset="-78"/>
              <a:cs typeface="Beirut" pitchFamily="2" charset="-78"/>
            </a:rPr>
            <a:t>Il paradosso di Cusano : i legittimari assegnatari fanno liberalità ai non assegnatari  ?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Beirut" pitchFamily="2" charset="-78"/>
              <a:cs typeface="Beirut" pitchFamily="2" charset="-78"/>
            </a:rPr>
            <a:t>Il depotenziamento fiscale è l’esatto opposto del “suggerimento” di benefici fiscali oggetto della raccomandazione n. 94/1069 del 7 dicembre 1994 della Commissione Europea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latin typeface="Beirut" pitchFamily="2" charset="-78"/>
              <a:cs typeface="Beirut" pitchFamily="2" charset="-78"/>
            </a:rPr>
            <a:t>Al danno ….la beffa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latin typeface="Beirut" pitchFamily="2" charset="-78"/>
            <a:cs typeface="Beirut" pitchFamily="2" charset="-78"/>
          </a:endParaRPr>
        </a:p>
      </dsp:txBody>
      <dsp:txXfrm>
        <a:off x="0" y="413754"/>
        <a:ext cx="6380433" cy="2921977"/>
      </dsp:txXfrm>
    </dsp:sp>
    <dsp:sp modelId="{E18FC4D8-DDCF-974A-9D38-D8644055665A}">
      <dsp:nvSpPr>
        <dsp:cNvPr id="0" name=""/>
        <dsp:cNvSpPr/>
      </dsp:nvSpPr>
      <dsp:spPr>
        <a:xfrm>
          <a:off x="1388765" y="3395180"/>
          <a:ext cx="3613911" cy="216834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just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>
              <a:solidFill>
                <a:schemeClr val="tx1"/>
              </a:solidFill>
            </a:rPr>
            <a:t> </a:t>
          </a:r>
        </a:p>
      </dsp:txBody>
      <dsp:txXfrm>
        <a:off x="1388765" y="3395180"/>
        <a:ext cx="3613911" cy="2168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980E6-29D3-1A4F-AA85-3D0AF8A565C6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D3E3C-7307-4242-B237-B504A6A9995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4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49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22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67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80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1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D3E3C-7307-4242-B237-B504A6A999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AD5B9-E38E-A44E-BDD6-BF98BB388A71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AB73C-433D-174A-83A6-3C41159E0F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diagramDrawing" Target="../diagrams/drawing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diagramColors" Target="../diagrams/colors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11" Type="http://schemas.openxmlformats.org/officeDocument/2006/relationships/diagramQuickStyle" Target="../diagrams/quickStyle12.xml"/><Relationship Id="rId5" Type="http://schemas.openxmlformats.org/officeDocument/2006/relationships/diagramQuickStyle" Target="../diagrams/quickStyle11.xml"/><Relationship Id="rId10" Type="http://schemas.openxmlformats.org/officeDocument/2006/relationships/diagramLayout" Target="../diagrams/layout12.xml"/><Relationship Id="rId4" Type="http://schemas.openxmlformats.org/officeDocument/2006/relationships/diagramLayout" Target="../diagrams/layout11.xml"/><Relationship Id="rId9" Type="http://schemas.openxmlformats.org/officeDocument/2006/relationships/diagramData" Target="../diagrams/data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arrotondato 30">
            <a:extLst>
              <a:ext uri="{FF2B5EF4-FFF2-40B4-BE49-F238E27FC236}">
                <a16:creationId xmlns:a16="http://schemas.microsoft.com/office/drawing/2014/main" id="{DFE6C53D-D86A-2943-8F3B-A7DB32364D10}"/>
              </a:ext>
            </a:extLst>
          </p:cNvPr>
          <p:cNvSpPr/>
          <p:nvPr/>
        </p:nvSpPr>
        <p:spPr>
          <a:xfrm>
            <a:off x="922421" y="2671010"/>
            <a:ext cx="10347158" cy="3866148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E4E637A1-55F7-504A-99C1-E03178596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7247" y="2909144"/>
            <a:ext cx="5501489" cy="3236935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br>
              <a:rPr lang="it-IT" sz="3100" b="1" cap="small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</a:br>
            <a:br>
              <a:rPr lang="it-IT" sz="3100" b="1" cap="small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</a:br>
            <a:br>
              <a:rPr lang="it-IT" sz="3100" b="1" cap="small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</a:br>
            <a:r>
              <a:rPr lang="it-IT" sz="2700" b="1" cap="small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  <a:t>Luglio</a:t>
            </a:r>
            <a:r>
              <a:rPr lang="it-IT" sz="2700" b="1" i="0" cap="small" dirty="0">
                <a:solidFill>
                  <a:srgbClr val="ECDF25"/>
                </a:solidFill>
                <a:effectLst/>
                <a:latin typeface="Beirut" pitchFamily="2" charset="-78"/>
                <a:cs typeface="Beirut" pitchFamily="2" charset="-78"/>
              </a:rPr>
              <a:t>  2020 </a:t>
            </a:r>
            <a:br>
              <a:rPr lang="it-IT" sz="2700" dirty="0">
                <a:solidFill>
                  <a:srgbClr val="ECDF25"/>
                </a:solidFill>
                <a:effectLst/>
                <a:latin typeface="Beirut" pitchFamily="2" charset="-78"/>
                <a:cs typeface="Beirut" pitchFamily="2" charset="-78"/>
              </a:rPr>
            </a:br>
            <a:r>
              <a:rPr lang="it-IT" sz="2700" dirty="0">
                <a:solidFill>
                  <a:srgbClr val="ECDF25"/>
                </a:solidFill>
                <a:effectLst/>
                <a:latin typeface="Beirut" pitchFamily="2" charset="-78"/>
                <a:cs typeface="Beirut" pitchFamily="2" charset="-78"/>
              </a:rPr>
              <a:t> «Aspetti problematici e profili fiscali del patto di famiglia</a:t>
            </a:r>
            <a:r>
              <a:rPr lang="it-IT" sz="2700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  <a:t>» </a:t>
            </a:r>
            <a:br>
              <a:rPr lang="it-IT" sz="2700" dirty="0">
                <a:solidFill>
                  <a:srgbClr val="ECDF25"/>
                </a:solidFill>
                <a:latin typeface="Beirut" pitchFamily="2" charset="-78"/>
                <a:cs typeface="Beirut" pitchFamily="2" charset="-78"/>
              </a:rPr>
            </a:br>
            <a:endParaRPr lang="it-IT" sz="2700" b="1" i="0" cap="small" baseline="0" dirty="0">
              <a:solidFill>
                <a:srgbClr val="ECDF25"/>
              </a:solidFill>
              <a:effectLst/>
              <a:latin typeface="Beirut" pitchFamily="2" charset="-78"/>
              <a:cs typeface="Beirut" pitchFamily="2" charset="-78"/>
            </a:endParaRPr>
          </a:p>
        </p:txBody>
      </p:sp>
      <p:sp>
        <p:nvSpPr>
          <p:cNvPr id="34" name="Subtitle 7">
            <a:extLst>
              <a:ext uri="{FF2B5EF4-FFF2-40B4-BE49-F238E27FC236}">
                <a16:creationId xmlns:a16="http://schemas.microsoft.com/office/drawing/2014/main" id="{254898DA-7BEC-4B45-822F-145F80FDE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47" y="614608"/>
            <a:ext cx="3589405" cy="207682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it-IT" b="1" dirty="0"/>
              <a:t>Prof. Notaio Giuseppe </a:t>
            </a:r>
            <a:r>
              <a:rPr lang="it-IT" b="1" dirty="0" err="1"/>
              <a:t>am</a:t>
            </a:r>
            <a:r>
              <a:rPr lang="it-IT" b="1" dirty="0"/>
              <a:t> Trimarchi </a:t>
            </a:r>
            <a:endParaRPr lang="it-IT" b="1" i="0" dirty="0"/>
          </a:p>
          <a:p>
            <a:pPr marL="0" indent="0" algn="l">
              <a:buNone/>
            </a:pPr>
            <a:r>
              <a:rPr lang="it-IT" sz="1400" dirty="0"/>
              <a:t>Professore Associato di Diritto Fallimentare presso la Facoltà di Giurisprudenza dell’Università Telematica Pegaso. </a:t>
            </a:r>
          </a:p>
          <a:p>
            <a:pPr marL="0" indent="0" algn="l">
              <a:buNone/>
            </a:pPr>
            <a:r>
              <a:rPr lang="it-IT" sz="1400" dirty="0"/>
              <a:t>Notaio in Milano.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F0B4050-0AEE-3040-881F-E822439C266C}"/>
              </a:ext>
            </a:extLst>
          </p:cNvPr>
          <p:cNvSpPr txBox="1"/>
          <p:nvPr/>
        </p:nvSpPr>
        <p:spPr>
          <a:xfrm>
            <a:off x="8425543" y="1045028"/>
            <a:ext cx="184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4000" dirty="0">
              <a:latin typeface="Beirut" pitchFamily="2" charset="-78"/>
              <a:cs typeface="Beir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Gli istituti della trasmissione “successoria” della ricchezza da impresa 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C4E56391-F6CE-C94F-8E33-A208344C90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944594"/>
              </p:ext>
            </p:extLst>
          </p:nvPr>
        </p:nvGraphicFramePr>
        <p:xfrm>
          <a:off x="1347537" y="577516"/>
          <a:ext cx="9144000" cy="6545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006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99877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Le asimmetrie  successorie civilistiche  dell’imprenditore individuale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50194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11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La fiscalità successoria del trasferimento di azienda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316091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950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La fiscalità  diretta segue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878114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041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La fiscalità successoria del trasferimento di azienda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929363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167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Il successivo trasferimento dell’azienda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9017474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74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99877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Le asimmetrie  successorie civilistiche dei trasferimenti di partecipazioni di società di persone 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460011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790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11895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Le asimmetrie  successorie civilistiche dei trasferimenti di partecipazioni di società di capitali 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703795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730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11895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La fiscalità del trasferimento di partecipazioni sociali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1570461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596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11895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La fiscalità del trasferimento di partecipazioni sociali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68563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258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690340"/>
              </p:ext>
            </p:extLst>
          </p:nvPr>
        </p:nvGraphicFramePr>
        <p:xfrm>
          <a:off x="128337" y="884361"/>
          <a:ext cx="12063663" cy="5432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magin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0106" y="247523"/>
            <a:ext cx="9144000" cy="5972837"/>
          </a:xfrm>
          <a:prstGeom prst="rect">
            <a:avLst/>
          </a:prstGeom>
        </p:spPr>
      </p:pic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2232757510"/>
              </p:ext>
            </p:extLst>
          </p:nvPr>
        </p:nvGraphicFramePr>
        <p:xfrm>
          <a:off x="1450788" y="80576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27534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Le ragioni del Patto di Famiglia </a:t>
            </a: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2EBCA4C7-B0B4-AF41-A933-31433A127B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16367"/>
              </p:ext>
            </p:extLst>
          </p:nvPr>
        </p:nvGraphicFramePr>
        <p:xfrm>
          <a:off x="922419" y="992381"/>
          <a:ext cx="103471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69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L’efficienza civilistica e fiscale del patto di famiglia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2863736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104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711895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Beirut" pitchFamily="2" charset="-78"/>
                <a:cs typeface="Beirut" pitchFamily="2" charset="-78"/>
              </a:rPr>
              <a:t>Gli errori  della Corte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2381F923-E1CF-E445-8CC6-A469018A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1049847"/>
              </p:ext>
            </p:extLst>
          </p:nvPr>
        </p:nvGraphicFramePr>
        <p:xfrm>
          <a:off x="0" y="1056550"/>
          <a:ext cx="120636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986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B4BAC868-0DFD-A742-A845-11CC253A3E7F}"/>
              </a:ext>
            </a:extLst>
          </p:cNvPr>
          <p:cNvSpPr/>
          <p:nvPr/>
        </p:nvSpPr>
        <p:spPr>
          <a:xfrm>
            <a:off x="922420" y="256673"/>
            <a:ext cx="10347158" cy="593559"/>
          </a:xfrm>
          <a:prstGeom prst="roundRect">
            <a:avLst/>
          </a:prstGeom>
          <a:solidFill>
            <a:schemeClr val="accent5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eirut" pitchFamily="2" charset="-78"/>
                <a:cs typeface="Beirut" pitchFamily="2" charset="-78"/>
              </a:rPr>
              <a:t>Le conseguenze  </a:t>
            </a: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20DD837E-BEC8-5040-B47F-8959A5147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896109"/>
              </p:ext>
            </p:extLst>
          </p:nvPr>
        </p:nvGraphicFramePr>
        <p:xfrm>
          <a:off x="3117515" y="990536"/>
          <a:ext cx="6391443" cy="5675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497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C8A2B348AAD443938A5763A9D9C297" ma:contentTypeVersion="12" ma:contentTypeDescription="Creare un nuovo documento." ma:contentTypeScope="" ma:versionID="0e3b79138829da27832e16d94f64ca17">
  <xsd:schema xmlns:xsd="http://www.w3.org/2001/XMLSchema" xmlns:xs="http://www.w3.org/2001/XMLSchema" xmlns:p="http://schemas.microsoft.com/office/2006/metadata/properties" xmlns:ns2="9454beb8-68c8-4f33-bd2e-71df250eb9b5" xmlns:ns3="28755526-abe3-454a-9fbd-b01cc74cab23" targetNamespace="http://schemas.microsoft.com/office/2006/metadata/properties" ma:root="true" ma:fieldsID="3a9a5af017affb937a682433cd559174" ns2:_="" ns3:_="">
    <xsd:import namespace="9454beb8-68c8-4f33-bd2e-71df250eb9b5"/>
    <xsd:import namespace="28755526-abe3-454a-9fbd-b01cc74cab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4beb8-68c8-4f33-bd2e-71df250eb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 immagine" ma:readOnly="false" ma:fieldId="{5cf76f15-5ced-4ddc-b409-7134ff3c332f}" ma:taxonomyMulti="true" ma:sspId="10c55e9b-29ca-4b7b-add6-e2a5d73415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755526-abe3-454a-9fbd-b01cc74cab2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33b9727-0bd5-44d6-8f2b-fec4b961c316}" ma:internalName="TaxCatchAll" ma:showField="CatchAllData" ma:web="28755526-abe3-454a-9fbd-b01cc74cab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4F1A26-8C61-4D5C-863C-AF25D40C5767}"/>
</file>

<file path=customXml/itemProps2.xml><?xml version="1.0" encoding="utf-8"?>
<ds:datastoreItem xmlns:ds="http://schemas.openxmlformats.org/officeDocument/2006/customXml" ds:itemID="{5616B93E-3166-4F11-AEE7-33F6DD80677F}"/>
</file>

<file path=docProps/app.xml><?xml version="1.0" encoding="utf-8"?>
<Properties xmlns="http://schemas.openxmlformats.org/officeDocument/2006/extended-properties" xmlns:vt="http://schemas.openxmlformats.org/officeDocument/2006/docPropsVTypes">
  <TotalTime>3653</TotalTime>
  <Words>1992</Words>
  <Application>Microsoft Macintosh PowerPoint</Application>
  <PresentationFormat>Widescreen</PresentationFormat>
  <Paragraphs>128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3" baseType="lpstr">
      <vt:lpstr>Arial</vt:lpstr>
      <vt:lpstr>Beirut</vt:lpstr>
      <vt:lpstr>Beirut Regular</vt:lpstr>
      <vt:lpstr>Calibri</vt:lpstr>
      <vt:lpstr>Calibri Light</vt:lpstr>
      <vt:lpstr>Wingdings</vt:lpstr>
      <vt:lpstr>Office Theme</vt:lpstr>
      <vt:lpstr>   Luglio  2020   «Aspetti problematici e profili fiscali del patto di famiglia»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Giuseppe Trimarchi</cp:lastModifiedBy>
  <cp:revision>207</cp:revision>
  <dcterms:created xsi:type="dcterms:W3CDTF">2018-02-02T04:27:48Z</dcterms:created>
  <dcterms:modified xsi:type="dcterms:W3CDTF">2020-07-08T12:25:46Z</dcterms:modified>
</cp:coreProperties>
</file>