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67" r:id="rId3"/>
    <p:sldId id="268" r:id="rId4"/>
    <p:sldId id="269" r:id="rId5"/>
    <p:sldId id="270" r:id="rId6"/>
    <p:sldId id="274" r:id="rId7"/>
    <p:sldId id="273" r:id="rId8"/>
    <p:sldId id="272" r:id="rId9"/>
    <p:sldId id="276" r:id="rId10"/>
    <p:sldId id="275" r:id="rId11"/>
    <p:sldId id="277" r:id="rId12"/>
    <p:sldId id="271"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53" autoAdjust="0"/>
    <p:restoredTop sz="94660"/>
  </p:normalViewPr>
  <p:slideViewPr>
    <p:cSldViewPr snapToGrid="0">
      <p:cViewPr>
        <p:scale>
          <a:sx n="70" d="100"/>
          <a:sy n="70" d="100"/>
        </p:scale>
        <p:origin x="-2166" y="-11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chemeClr val="tx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7" name="Date Placeholder 6"/>
          <p:cNvSpPr>
            <a:spLocks noGrp="1"/>
          </p:cNvSpPr>
          <p:nvPr>
            <p:ph type="dt" sz="half" idx="10"/>
          </p:nvPr>
        </p:nvSpPr>
        <p:spPr/>
        <p:txBody>
          <a:bodyPr/>
          <a:lstStyle/>
          <a:p>
            <a:fld id="{A2020778-475E-4CFE-864D-F75416348813}" type="datetimeFigureOut">
              <a:rPr lang="it-IT" smtClean="0"/>
              <a:t>23/05/2022</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CCCDD1B4-CA3D-46DD-AB04-CB62DB5249BE}" type="slidenum">
              <a:rPr lang="it-IT" smtClean="0"/>
              <a:t>‹N›</a:t>
            </a:fld>
            <a:endParaRPr lang="it-IT"/>
          </a:p>
        </p:txBody>
      </p:sp>
    </p:spTree>
    <p:extLst>
      <p:ext uri="{BB962C8B-B14F-4D97-AF65-F5344CB8AC3E}">
        <p14:creationId xmlns:p14="http://schemas.microsoft.com/office/powerpoint/2010/main" val="3776172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2020778-475E-4CFE-864D-F75416348813}" type="datetimeFigureOut">
              <a:rPr lang="it-IT" smtClean="0"/>
              <a:t>23/05/2022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CCDD1B4-CA3D-46DD-AB04-CB62DB5249BE}" type="slidenum">
              <a:rPr lang="it-IT" smtClean="0"/>
              <a:t>‹N›</a:t>
            </a:fld>
            <a:endParaRPr lang="it-IT"/>
          </a:p>
        </p:txBody>
      </p:sp>
    </p:spTree>
    <p:extLst>
      <p:ext uri="{BB962C8B-B14F-4D97-AF65-F5344CB8AC3E}">
        <p14:creationId xmlns:p14="http://schemas.microsoft.com/office/powerpoint/2010/main" val="2340342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tx1"/>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2020778-475E-4CFE-864D-F75416348813}" type="datetimeFigureOut">
              <a:rPr lang="it-IT" smtClean="0"/>
              <a:t>23/05/2022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CCDD1B4-CA3D-46DD-AB04-CB62DB5249BE}" type="slidenum">
              <a:rPr lang="it-IT" smtClean="0"/>
              <a:t>‹N›</a:t>
            </a:fld>
            <a:endParaRPr lang="it-IT"/>
          </a:p>
        </p:txBody>
      </p:sp>
    </p:spTree>
    <p:extLst>
      <p:ext uri="{BB962C8B-B14F-4D97-AF65-F5344CB8AC3E}">
        <p14:creationId xmlns:p14="http://schemas.microsoft.com/office/powerpoint/2010/main" val="2744014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2020778-475E-4CFE-864D-F75416348813}" type="datetimeFigureOut">
              <a:rPr lang="it-IT" smtClean="0"/>
              <a:t>23/05/2022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CCCDD1B4-CA3D-46DD-AB04-CB62DB5249BE}" type="slidenum">
              <a:rPr lang="it-IT" smtClean="0"/>
              <a:t>‹N›</a:t>
            </a:fld>
            <a:endParaRPr lang="it-IT"/>
          </a:p>
        </p:txBody>
      </p:sp>
    </p:spTree>
    <p:extLst>
      <p:ext uri="{BB962C8B-B14F-4D97-AF65-F5344CB8AC3E}">
        <p14:creationId xmlns:p14="http://schemas.microsoft.com/office/powerpoint/2010/main" val="737370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2020778-475E-4CFE-864D-F75416348813}" type="datetimeFigureOut">
              <a:rPr lang="it-IT" smtClean="0"/>
              <a:t>23/05/2022</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CCCDD1B4-CA3D-46DD-AB04-CB62DB5249BE}" type="slidenum">
              <a:rPr lang="it-IT" smtClean="0"/>
              <a:t>‹N›</a:t>
            </a:fld>
            <a:endParaRPr lang="it-IT"/>
          </a:p>
        </p:txBody>
      </p:sp>
    </p:spTree>
    <p:extLst>
      <p:ext uri="{BB962C8B-B14F-4D97-AF65-F5344CB8AC3E}">
        <p14:creationId xmlns:p14="http://schemas.microsoft.com/office/powerpoint/2010/main" val="3945024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A2020778-475E-4CFE-864D-F75416348813}" type="datetimeFigureOut">
              <a:rPr lang="it-IT" smtClean="0"/>
              <a:t>23/05/2022</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CCCDD1B4-CA3D-46DD-AB04-CB62DB5249BE}" type="slidenum">
              <a:rPr lang="it-IT" smtClean="0"/>
              <a:t>‹N›</a:t>
            </a:fld>
            <a:endParaRPr lang="it-IT"/>
          </a:p>
        </p:txBody>
      </p:sp>
    </p:spTree>
    <p:extLst>
      <p:ext uri="{BB962C8B-B14F-4D97-AF65-F5344CB8AC3E}">
        <p14:creationId xmlns:p14="http://schemas.microsoft.com/office/powerpoint/2010/main" val="2501995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020778-475E-4CFE-864D-F75416348813}" type="datetimeFigureOut">
              <a:rPr lang="it-IT" smtClean="0"/>
              <a:t>23/05/2022</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CCCDD1B4-CA3D-46DD-AB04-CB62DB5249BE}" type="slidenum">
              <a:rPr lang="it-IT" smtClean="0"/>
              <a:t>‹N›</a:t>
            </a:fld>
            <a:endParaRPr lang="it-IT"/>
          </a:p>
        </p:txBody>
      </p:sp>
    </p:spTree>
    <p:extLst>
      <p:ext uri="{BB962C8B-B14F-4D97-AF65-F5344CB8AC3E}">
        <p14:creationId xmlns:p14="http://schemas.microsoft.com/office/powerpoint/2010/main" val="221178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it-IT"/>
              <a:t>Fare clic per modificare gli stili del testo dello schema</a:t>
            </a:r>
          </a:p>
        </p:txBody>
      </p:sp>
      <p:sp>
        <p:nvSpPr>
          <p:cNvPr id="5" name="Date Placeholder 4"/>
          <p:cNvSpPr>
            <a:spLocks noGrp="1"/>
          </p:cNvSpPr>
          <p:nvPr>
            <p:ph type="dt" sz="half" idx="10"/>
          </p:nvPr>
        </p:nvSpPr>
        <p:spPr/>
        <p:txBody>
          <a:bodyPr/>
          <a:lstStyle/>
          <a:p>
            <a:fld id="{A2020778-475E-4CFE-864D-F75416348813}" type="datetimeFigureOut">
              <a:rPr lang="it-IT" smtClean="0"/>
              <a:t>23/05/2022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CCCDD1B4-CA3D-46DD-AB04-CB62DB5249BE}" type="slidenum">
              <a:rPr lang="it-IT" smtClean="0"/>
              <a:t>‹N›</a:t>
            </a:fld>
            <a:endParaRPr lang="it-IT"/>
          </a:p>
        </p:txBody>
      </p:sp>
    </p:spTree>
    <p:extLst>
      <p:ext uri="{BB962C8B-B14F-4D97-AF65-F5344CB8AC3E}">
        <p14:creationId xmlns:p14="http://schemas.microsoft.com/office/powerpoint/2010/main" val="4012868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chemeClr val="tx1"/>
                </a:solidFill>
              </a:defRPr>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9" name="Date Placeholder 8"/>
          <p:cNvSpPr>
            <a:spLocks noGrp="1"/>
          </p:cNvSpPr>
          <p:nvPr>
            <p:ph type="dt" sz="half" idx="10"/>
          </p:nvPr>
        </p:nvSpPr>
        <p:spPr/>
        <p:txBody>
          <a:bodyPr/>
          <a:lstStyle/>
          <a:p>
            <a:fld id="{A2020778-475E-4CFE-864D-F75416348813}" type="datetimeFigureOut">
              <a:rPr lang="it-IT" smtClean="0"/>
              <a:t>23/05/2022</a:t>
            </a:fld>
            <a:endParaRPr lang="it-IT"/>
          </a:p>
        </p:txBody>
      </p:sp>
      <p:sp>
        <p:nvSpPr>
          <p:cNvPr id="10" name="Footer Placeholder 9"/>
          <p:cNvSpPr>
            <a:spLocks noGrp="1"/>
          </p:cNvSpPr>
          <p:nvPr>
            <p:ph type="ftr" sz="quarter" idx="11"/>
          </p:nvPr>
        </p:nvSpPr>
        <p:spPr/>
        <p:txBody>
          <a:bodyPr/>
          <a:lstStyle/>
          <a:p>
            <a:endParaRPr lang="it-IT"/>
          </a:p>
        </p:txBody>
      </p:sp>
      <p:sp>
        <p:nvSpPr>
          <p:cNvPr id="11" name="Slide Number Placeholder 10"/>
          <p:cNvSpPr>
            <a:spLocks noGrp="1"/>
          </p:cNvSpPr>
          <p:nvPr>
            <p:ph type="sldNum" sz="quarter" idx="12"/>
          </p:nvPr>
        </p:nvSpPr>
        <p:spPr/>
        <p:txBody>
          <a:bodyPr/>
          <a:lstStyle/>
          <a:p>
            <a:fld id="{CCCDD1B4-CA3D-46DD-AB04-CB62DB5249BE}" type="slidenum">
              <a:rPr lang="it-IT" smtClean="0"/>
              <a:t>‹N›</a:t>
            </a:fld>
            <a:endParaRPr lang="it-IT"/>
          </a:p>
        </p:txBody>
      </p:sp>
    </p:spTree>
    <p:extLst>
      <p:ext uri="{BB962C8B-B14F-4D97-AF65-F5344CB8AC3E}">
        <p14:creationId xmlns:p14="http://schemas.microsoft.com/office/powerpoint/2010/main" val="327402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2020778-475E-4CFE-864D-F75416348813}" type="datetimeFigureOut">
              <a:rPr lang="it-IT" smtClean="0"/>
              <a:t>23/05/2022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CCDD1B4-CA3D-46DD-AB04-CB62DB5249BE}" type="slidenum">
              <a:rPr lang="it-IT" smtClean="0"/>
              <a:t>‹N›</a:t>
            </a:fld>
            <a:endParaRPr lang="it-IT"/>
          </a:p>
        </p:txBody>
      </p:sp>
    </p:spTree>
    <p:extLst>
      <p:ext uri="{BB962C8B-B14F-4D97-AF65-F5344CB8AC3E}">
        <p14:creationId xmlns:p14="http://schemas.microsoft.com/office/powerpoint/2010/main" val="2035568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2020778-475E-4CFE-864D-F75416348813}" type="datetimeFigureOut">
              <a:rPr lang="it-IT" smtClean="0"/>
              <a:t>23/05/2022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CCDD1B4-CA3D-46DD-AB04-CB62DB5249BE}" type="slidenum">
              <a:rPr lang="it-IT" smtClean="0"/>
              <a:t>‹N›</a:t>
            </a:fld>
            <a:endParaRPr lang="it-IT"/>
          </a:p>
        </p:txBody>
      </p:sp>
    </p:spTree>
    <p:extLst>
      <p:ext uri="{BB962C8B-B14F-4D97-AF65-F5344CB8AC3E}">
        <p14:creationId xmlns:p14="http://schemas.microsoft.com/office/powerpoint/2010/main" val="656787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A2020778-475E-4CFE-864D-F75416348813}" type="datetimeFigureOut">
              <a:rPr lang="it-IT" smtClean="0"/>
              <a:t>23/05/2022</a:t>
            </a:fld>
            <a:endParaRPr lang="it-IT"/>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it-IT"/>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tx1">
                    <a:alpha val="20000"/>
                  </a:schemeClr>
                </a:solidFill>
                <a:latin typeface="+mj-lt"/>
              </a:defRPr>
            </a:lvl1pPr>
          </a:lstStyle>
          <a:p>
            <a:fld id="{CCCDD1B4-CA3D-46DD-AB04-CB62DB5249BE}" type="slidenum">
              <a:rPr lang="it-IT" smtClean="0"/>
              <a:t>‹N›</a:t>
            </a:fld>
            <a:endParaRPr lang="it-IT"/>
          </a:p>
        </p:txBody>
      </p:sp>
    </p:spTree>
    <p:extLst>
      <p:ext uri="{BB962C8B-B14F-4D97-AF65-F5344CB8AC3E}">
        <p14:creationId xmlns:p14="http://schemas.microsoft.com/office/powerpoint/2010/main" val="2301253804"/>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88BD6B8-0887-966B-A1C2-7AD01D345EE7}"/>
              </a:ext>
            </a:extLst>
          </p:cNvPr>
          <p:cNvSpPr>
            <a:spLocks noGrp="1"/>
          </p:cNvSpPr>
          <p:nvPr>
            <p:ph type="ctrTitle"/>
          </p:nvPr>
        </p:nvSpPr>
        <p:spPr>
          <a:xfrm>
            <a:off x="704850" y="1456266"/>
            <a:ext cx="10782300" cy="5082329"/>
          </a:xfrm>
        </p:spPr>
        <p:txBody>
          <a:bodyPr/>
          <a:lstStyle/>
          <a:p>
            <a:pPr algn="ctr">
              <a:lnSpc>
                <a:spcPct val="115000"/>
              </a:lnSpc>
              <a:spcAft>
                <a:spcPts val="1000"/>
              </a:spcAft>
            </a:pPr>
            <a:r>
              <a:rPr lang="it-IT" sz="3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PASSAGGI GENARAZIONALI</a:t>
            </a:r>
            <a:r>
              <a:rPr lang="it-IT" sz="3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r>
            <a:br>
              <a:rPr lang="it-IT" sz="3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br>
            <a:r>
              <a:rPr lang="it-IT" sz="3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CLAUSOLE ANTISTALLO</a:t>
            </a:r>
            <a:r>
              <a:rPr lang="it-IT" sz="3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r>
            <a:br>
              <a:rPr lang="it-IT" sz="3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br>
            <a:r>
              <a:rPr lang="it-IT" sz="3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 CONTENUTI REDAZIONALI ALLA LUCE DELL’APERTURA DELLA CORTE D’APPELLO DI ROMA DEL 2020</a:t>
            </a:r>
            <a:br>
              <a:rPr lang="it-IT" sz="3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br>
            <a:r>
              <a:rPr lang="it-IT" sz="2800" b="1" i="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Gabriella </a:t>
            </a:r>
            <a:r>
              <a:rPr lang="it-IT" sz="2800" b="1" i="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Quatraro</a:t>
            </a:r>
            <a:r>
              <a:rPr lang="it-IT" sz="2800" b="1" i="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r>
            <a:br>
              <a:rPr lang="it-IT" sz="2800" b="1" i="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br>
            <a:r>
              <a:rPr lang="it-IT"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Associazione </a:t>
            </a:r>
            <a:r>
              <a:rPr lang="it-IT" sz="2800" b="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Civil</a:t>
            </a:r>
            <a:r>
              <a:rPr lang="it-IT"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lang="it-IT" sz="2800" b="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Law</a:t>
            </a:r>
            <a:r>
              <a:rPr lang="it-IT" sz="3200" b="1" i="1" dirty="0">
                <a:effectLst/>
                <a:latin typeface="Calibri" panose="020F0502020204030204" pitchFamily="34" charset="0"/>
                <a:ea typeface="Calibri" panose="020F0502020204030204" pitchFamily="34" charset="0"/>
                <a:cs typeface="Times New Roman" panose="02020603050405020304" pitchFamily="18" charset="0"/>
              </a:rPr>
              <a:t/>
            </a:r>
            <a:br>
              <a:rPr lang="it-IT" sz="3200" b="1" i="1" dirty="0">
                <a:effectLst/>
                <a:latin typeface="Calibri" panose="020F0502020204030204" pitchFamily="34" charset="0"/>
                <a:ea typeface="Calibri" panose="020F0502020204030204" pitchFamily="34" charset="0"/>
                <a:cs typeface="Times New Roman" panose="02020603050405020304" pitchFamily="18" charset="0"/>
              </a:rPr>
            </a:br>
            <a:r>
              <a:rPr lang="it-IT" sz="1800" dirty="0">
                <a:effectLst/>
                <a:latin typeface="Calibri" panose="020F0502020204030204" pitchFamily="34" charset="0"/>
                <a:ea typeface="Calibri" panose="020F0502020204030204" pitchFamily="34" charset="0"/>
                <a:cs typeface="Times New Roman" panose="02020603050405020304" pitchFamily="18" charset="0"/>
              </a:rPr>
              <a:t/>
            </a:r>
            <a:br>
              <a:rPr lang="it-IT" sz="1800" dirty="0">
                <a:effectLst/>
                <a:latin typeface="Calibri" panose="020F0502020204030204" pitchFamily="34" charset="0"/>
                <a:ea typeface="Calibri" panose="020F0502020204030204" pitchFamily="34" charset="0"/>
                <a:cs typeface="Times New Roman" panose="02020603050405020304" pitchFamily="18" charset="0"/>
              </a:rPr>
            </a:br>
            <a:endParaRPr lang="it-IT"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5205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AD5F906-63FF-6607-27AD-B15573F11416}"/>
              </a:ext>
            </a:extLst>
          </p:cNvPr>
          <p:cNvSpPr>
            <a:spLocks noGrp="1"/>
          </p:cNvSpPr>
          <p:nvPr>
            <p:ph type="title"/>
          </p:nvPr>
        </p:nvSpPr>
        <p:spPr>
          <a:xfrm>
            <a:off x="573206" y="341429"/>
            <a:ext cx="11068334" cy="1658198"/>
          </a:xfrm>
        </p:spPr>
        <p:txBody>
          <a:bodyPr>
            <a:normAutofit fontScale="90000"/>
          </a:bodyPr>
          <a:lstStyle/>
          <a:p>
            <a:pPr algn="ctr"/>
            <a:r>
              <a:rPr lang="it-IT" b="1" dirty="0">
                <a:solidFill>
                  <a:srgbClr val="002060"/>
                </a:solidFill>
              </a:rPr>
              <a:t>Prevenzione dei conflitti nei passaggi generazionali</a:t>
            </a:r>
            <a:r>
              <a:rPr lang="it-IT"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r>
            <a:br>
              <a:rPr lang="it-IT"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br>
            <a:endParaRPr lang="it-IT" dirty="0">
              <a:highlight>
                <a:srgbClr val="FFFF00"/>
              </a:highlight>
            </a:endParaRPr>
          </a:p>
        </p:txBody>
      </p:sp>
      <p:sp>
        <p:nvSpPr>
          <p:cNvPr id="3" name="Segnaposto contenuto 2">
            <a:extLst>
              <a:ext uri="{FF2B5EF4-FFF2-40B4-BE49-F238E27FC236}">
                <a16:creationId xmlns:a16="http://schemas.microsoft.com/office/drawing/2014/main" xmlns="" id="{E6E9573D-99A4-01F8-31AE-EB6BB76B40AE}"/>
              </a:ext>
            </a:extLst>
          </p:cNvPr>
          <p:cNvSpPr>
            <a:spLocks noGrp="1"/>
          </p:cNvSpPr>
          <p:nvPr>
            <p:ph idx="1"/>
          </p:nvPr>
        </p:nvSpPr>
        <p:spPr>
          <a:xfrm>
            <a:off x="979647" y="1712558"/>
            <a:ext cx="10232706" cy="4804013"/>
          </a:xfrm>
        </p:spPr>
        <p:txBody>
          <a:bodyPr tIns="0">
            <a:normAutofit fontScale="25000" lnSpcReduction="20000"/>
          </a:bodyPr>
          <a:lstStyle/>
          <a:p>
            <a:pPr algn="just">
              <a:lnSpc>
                <a:spcPct val="115000"/>
              </a:lnSpc>
              <a:spcBef>
                <a:spcPts val="600"/>
              </a:spcBef>
              <a:spcAft>
                <a:spcPts val="600"/>
              </a:spcAft>
            </a:pPr>
            <a:r>
              <a:rPr lang="it-IT" sz="8400" b="1" dirty="0">
                <a:solidFill>
                  <a:srgbClr val="002060"/>
                </a:solidFill>
              </a:rPr>
              <a:t>• Il subentro della «famiglia» all’imprenditore (che non seleziona un solo erede imprenditore)</a:t>
            </a:r>
          </a:p>
          <a:p>
            <a:pPr algn="just">
              <a:lnSpc>
                <a:spcPct val="115000"/>
              </a:lnSpc>
              <a:spcBef>
                <a:spcPts val="600"/>
              </a:spcBef>
              <a:spcAft>
                <a:spcPts val="600"/>
              </a:spcAft>
            </a:pPr>
            <a:r>
              <a:rPr lang="it-IT" sz="8400" b="1" dirty="0">
                <a:solidFill>
                  <a:srgbClr val="002060"/>
                </a:solidFill>
              </a:rPr>
              <a:t>• Il rinvio del problema attraverso il mantenimento del potere: es. usufrutto di partecipazione e gestione del voto </a:t>
            </a:r>
          </a:p>
          <a:p>
            <a:pPr algn="just">
              <a:lnSpc>
                <a:spcPct val="115000"/>
              </a:lnSpc>
              <a:spcBef>
                <a:spcPts val="600"/>
              </a:spcBef>
              <a:spcAft>
                <a:spcPts val="600"/>
              </a:spcAft>
            </a:pPr>
            <a:r>
              <a:rPr lang="it-IT" sz="8400" b="1" dirty="0">
                <a:solidFill>
                  <a:srgbClr val="002060"/>
                </a:solidFill>
              </a:rPr>
              <a:t>La prospettazione di più eredi con (futura) capacità di reciproca interdizione prefigura potenziali stalli decisionali</a:t>
            </a:r>
          </a:p>
          <a:p>
            <a:pPr algn="just">
              <a:lnSpc>
                <a:spcPct val="115000"/>
              </a:lnSpc>
              <a:spcBef>
                <a:spcPts val="600"/>
              </a:spcBef>
              <a:spcAft>
                <a:spcPts val="600"/>
              </a:spcAft>
            </a:pPr>
            <a:r>
              <a:rPr lang="it-IT" sz="8400" b="1" dirty="0">
                <a:solidFill>
                  <a:srgbClr val="002060"/>
                </a:solidFill>
              </a:rPr>
              <a:t>• Situazione peggiore rispetto alle società basate su joint ventures paritarie (la degenerazione dei rapporti familiari porta spesso a comportamenti irrazionali e antieconomici)</a:t>
            </a:r>
          </a:p>
          <a:p>
            <a:pPr algn="just">
              <a:lnSpc>
                <a:spcPct val="115000"/>
              </a:lnSpc>
              <a:spcBef>
                <a:spcPts val="600"/>
              </a:spcBef>
              <a:spcAft>
                <a:spcPts val="600"/>
              </a:spcAft>
            </a:pPr>
            <a:r>
              <a:rPr lang="it-IT" sz="8400" b="1" dirty="0">
                <a:solidFill>
                  <a:srgbClr val="002060"/>
                </a:solidFill>
              </a:rPr>
              <a:t>• Situazione analoga alle società condotte da coppie affettivamente legate, ma passibili di rotture</a:t>
            </a:r>
          </a:p>
          <a:p>
            <a:pPr algn="just">
              <a:lnSpc>
                <a:spcPct val="115000"/>
              </a:lnSpc>
              <a:spcBef>
                <a:spcPts val="600"/>
              </a:spcBef>
              <a:spcAft>
                <a:spcPts val="600"/>
              </a:spcAft>
            </a:pPr>
            <a:r>
              <a:rPr lang="it-IT" sz="8400" b="1" dirty="0">
                <a:solidFill>
                  <a:srgbClr val="002060"/>
                </a:solidFill>
              </a:rPr>
              <a:t>• L’imprenditore, quale terzo rispetto ai futuri attori, può predefinire le clausole statutarie di prevenzione/rimedio per gli stalli decisionali</a:t>
            </a:r>
          </a:p>
          <a:p>
            <a:endParaRPr lang="it-IT" dirty="0"/>
          </a:p>
        </p:txBody>
      </p:sp>
    </p:spTree>
    <p:extLst>
      <p:ext uri="{BB962C8B-B14F-4D97-AF65-F5344CB8AC3E}">
        <p14:creationId xmlns:p14="http://schemas.microsoft.com/office/powerpoint/2010/main" val="3806085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AD5F906-63FF-6607-27AD-B15573F11416}"/>
              </a:ext>
            </a:extLst>
          </p:cNvPr>
          <p:cNvSpPr>
            <a:spLocks noGrp="1"/>
          </p:cNvSpPr>
          <p:nvPr>
            <p:ph type="title"/>
          </p:nvPr>
        </p:nvSpPr>
        <p:spPr>
          <a:xfrm>
            <a:off x="1671258" y="341429"/>
            <a:ext cx="8824433" cy="1658198"/>
          </a:xfrm>
        </p:spPr>
        <p:txBody>
          <a:bodyPr>
            <a:normAutofit/>
          </a:bodyPr>
          <a:lstStyle/>
          <a:p>
            <a:pPr algn="ctr"/>
            <a:r>
              <a:rPr lang="it-IT" b="1" dirty="0">
                <a:solidFill>
                  <a:srgbClr val="002060"/>
                </a:solidFill>
              </a:rPr>
              <a:t>Stallo nelle decisioni gestorie</a:t>
            </a:r>
            <a:r>
              <a:rPr lang="it-IT"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r>
            <a:br>
              <a:rPr lang="it-IT"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br>
            <a:endParaRPr lang="it-IT" dirty="0">
              <a:highlight>
                <a:srgbClr val="FFFF00"/>
              </a:highlight>
            </a:endParaRPr>
          </a:p>
        </p:txBody>
      </p:sp>
      <p:sp>
        <p:nvSpPr>
          <p:cNvPr id="3" name="Segnaposto contenuto 2">
            <a:extLst>
              <a:ext uri="{FF2B5EF4-FFF2-40B4-BE49-F238E27FC236}">
                <a16:creationId xmlns:a16="http://schemas.microsoft.com/office/drawing/2014/main" xmlns="" id="{E6E9573D-99A4-01F8-31AE-EB6BB76B40AE}"/>
              </a:ext>
            </a:extLst>
          </p:cNvPr>
          <p:cNvSpPr>
            <a:spLocks noGrp="1"/>
          </p:cNvSpPr>
          <p:nvPr>
            <p:ph idx="1"/>
          </p:nvPr>
        </p:nvSpPr>
        <p:spPr>
          <a:xfrm>
            <a:off x="890219" y="1463164"/>
            <a:ext cx="9922485" cy="4766804"/>
          </a:xfrm>
        </p:spPr>
        <p:txBody>
          <a:bodyPr tIns="0">
            <a:normAutofit fontScale="47500" lnSpcReduction="20000"/>
          </a:bodyPr>
          <a:lstStyle/>
          <a:p>
            <a:pPr algn="just">
              <a:lnSpc>
                <a:spcPct val="115000"/>
              </a:lnSpc>
              <a:spcBef>
                <a:spcPts val="600"/>
              </a:spcBef>
              <a:spcAft>
                <a:spcPts val="600"/>
              </a:spcAft>
            </a:pPr>
            <a:r>
              <a:rPr lang="it-IT" sz="4200" b="1" dirty="0">
                <a:solidFill>
                  <a:srgbClr val="002060"/>
                </a:solidFill>
              </a:rPr>
              <a:t>Strumenti interni all'organo:</a:t>
            </a:r>
          </a:p>
          <a:p>
            <a:pPr algn="just">
              <a:lnSpc>
                <a:spcPct val="115000"/>
              </a:lnSpc>
              <a:spcBef>
                <a:spcPts val="600"/>
              </a:spcBef>
              <a:spcAft>
                <a:spcPts val="600"/>
              </a:spcAft>
            </a:pPr>
            <a:r>
              <a:rPr lang="it-IT" sz="4200" b="1" dirty="0">
                <a:solidFill>
                  <a:srgbClr val="002060"/>
                </a:solidFill>
              </a:rPr>
              <a:t>• voto prevalente del Presidente o altro componente (es. il primo di una data lista); limiti: cda di due membri, astensione</a:t>
            </a:r>
          </a:p>
          <a:p>
            <a:pPr algn="just">
              <a:lnSpc>
                <a:spcPct val="115000"/>
              </a:lnSpc>
              <a:spcBef>
                <a:spcPts val="600"/>
              </a:spcBef>
              <a:spcAft>
                <a:spcPts val="600"/>
              </a:spcAft>
            </a:pPr>
            <a:r>
              <a:rPr lang="it-IT" sz="4200" b="1" dirty="0">
                <a:solidFill>
                  <a:srgbClr val="002060"/>
                </a:solidFill>
              </a:rPr>
              <a:t>• prefigurazione dell'esito: in caso di parità di voti, proposta respinta (problema delle delibere negative) o accettata, ma solo per decisioni prestabilite (es. acquisto/cessione di aziende o partecipazioni sociali) o proposte da determinati amministratori (così escludendo che la proponibilità di una revoca immediata vanifichi lo strumento)</a:t>
            </a:r>
          </a:p>
          <a:p>
            <a:pPr>
              <a:lnSpc>
                <a:spcPct val="115000"/>
              </a:lnSpc>
              <a:spcBef>
                <a:spcPts val="600"/>
              </a:spcBef>
              <a:spcAft>
                <a:spcPts val="600"/>
              </a:spcAft>
            </a:pPr>
            <a:r>
              <a:rPr lang="it-IT" sz="4200" b="1" dirty="0">
                <a:solidFill>
                  <a:srgbClr val="002060"/>
                </a:solidFill>
              </a:rPr>
              <a:t>Strumenti esterni all'organo:</a:t>
            </a:r>
          </a:p>
          <a:p>
            <a:pPr algn="just">
              <a:lnSpc>
                <a:spcPct val="115000"/>
              </a:lnSpc>
              <a:spcBef>
                <a:spcPts val="600"/>
              </a:spcBef>
              <a:spcAft>
                <a:spcPts val="600"/>
              </a:spcAft>
            </a:pPr>
            <a:r>
              <a:rPr lang="it-IT" sz="4200" b="1" dirty="0">
                <a:solidFill>
                  <a:srgbClr val="002060"/>
                </a:solidFill>
              </a:rPr>
              <a:t>• spa/</a:t>
            </a:r>
            <a:r>
              <a:rPr lang="it-IT" sz="4200" b="1" dirty="0" err="1">
                <a:solidFill>
                  <a:srgbClr val="002060"/>
                </a:solidFill>
              </a:rPr>
              <a:t>srl</a:t>
            </a:r>
            <a:r>
              <a:rPr lang="it-IT" sz="4200" b="1" dirty="0">
                <a:solidFill>
                  <a:srgbClr val="002060"/>
                </a:solidFill>
              </a:rPr>
              <a:t>: decadenza degli amministratori e nuove nomine; valutabilità di una decadenza selettiva degli </a:t>
            </a:r>
            <a:r>
              <a:rPr lang="it-IT" sz="4200" b="1" dirty="0" err="1">
                <a:solidFill>
                  <a:srgbClr val="002060"/>
                </a:solidFill>
              </a:rPr>
              <a:t>amm</a:t>
            </a:r>
            <a:r>
              <a:rPr lang="it-IT" sz="4200" b="1" dirty="0">
                <a:solidFill>
                  <a:srgbClr val="002060"/>
                </a:solidFill>
              </a:rPr>
              <a:t>. contrari a decisioni prestabilite</a:t>
            </a:r>
          </a:p>
          <a:p>
            <a:pPr algn="just">
              <a:lnSpc>
                <a:spcPct val="115000"/>
              </a:lnSpc>
              <a:spcBef>
                <a:spcPts val="600"/>
              </a:spcBef>
              <a:spcAft>
                <a:spcPts val="600"/>
              </a:spcAft>
            </a:pPr>
            <a:r>
              <a:rPr lang="it-IT" sz="4200" b="1" dirty="0">
                <a:solidFill>
                  <a:srgbClr val="002060"/>
                </a:solidFill>
              </a:rPr>
              <a:t>•- </a:t>
            </a:r>
            <a:r>
              <a:rPr lang="it-IT" sz="4200" b="1" dirty="0" err="1">
                <a:solidFill>
                  <a:srgbClr val="002060"/>
                </a:solidFill>
              </a:rPr>
              <a:t>srl</a:t>
            </a:r>
            <a:r>
              <a:rPr lang="it-IT" sz="4200" b="1" dirty="0">
                <a:solidFill>
                  <a:srgbClr val="002060"/>
                </a:solidFill>
              </a:rPr>
              <a:t>: automatica rimessione della decisione ai soci (</a:t>
            </a:r>
            <a:r>
              <a:rPr lang="it-IT" sz="4200" b="1" dirty="0" err="1">
                <a:solidFill>
                  <a:srgbClr val="002060"/>
                </a:solidFill>
              </a:rPr>
              <a:t>ev</a:t>
            </a:r>
            <a:r>
              <a:rPr lang="it-IT" sz="4200" b="1" dirty="0">
                <a:solidFill>
                  <a:srgbClr val="002060"/>
                </a:solidFill>
              </a:rPr>
              <a:t>. con diritti particolari); o ad arbitraggio gestionale (specie in caso di contrasti non risolubili tra soci) ex art. 37 d.lgs. 5/2003</a:t>
            </a:r>
          </a:p>
          <a:p>
            <a:pPr algn="just">
              <a:lnSpc>
                <a:spcPct val="115000"/>
              </a:lnSpc>
              <a:spcBef>
                <a:spcPts val="600"/>
              </a:spcBef>
              <a:spcAft>
                <a:spcPts val="600"/>
              </a:spcAft>
            </a:pPr>
            <a:r>
              <a:rPr lang="it-IT" sz="1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endParaRPr lang="it-IT" dirty="0"/>
          </a:p>
        </p:txBody>
      </p:sp>
    </p:spTree>
    <p:extLst>
      <p:ext uri="{BB962C8B-B14F-4D97-AF65-F5344CB8AC3E}">
        <p14:creationId xmlns:p14="http://schemas.microsoft.com/office/powerpoint/2010/main" val="108328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AD5F906-63FF-6607-27AD-B15573F11416}"/>
              </a:ext>
            </a:extLst>
          </p:cNvPr>
          <p:cNvSpPr>
            <a:spLocks noGrp="1"/>
          </p:cNvSpPr>
          <p:nvPr>
            <p:ph type="title"/>
          </p:nvPr>
        </p:nvSpPr>
        <p:spPr>
          <a:xfrm>
            <a:off x="1269242" y="341429"/>
            <a:ext cx="9226449" cy="1658198"/>
          </a:xfrm>
        </p:spPr>
        <p:txBody>
          <a:bodyPr>
            <a:noAutofit/>
          </a:bodyPr>
          <a:lstStyle/>
          <a:p>
            <a:pPr algn="ctr"/>
            <a:r>
              <a:rPr lang="it-IT" sz="4000" b="1" dirty="0">
                <a:solidFill>
                  <a:srgbClr val="002060"/>
                </a:solidFill>
              </a:rPr>
              <a:t>Interferenze con l’esclusiva spettanza della gestione amministratori dopo il d.lgs. 14/2019</a:t>
            </a:r>
          </a:p>
        </p:txBody>
      </p:sp>
      <p:sp>
        <p:nvSpPr>
          <p:cNvPr id="3" name="Segnaposto contenuto 2">
            <a:extLst>
              <a:ext uri="{FF2B5EF4-FFF2-40B4-BE49-F238E27FC236}">
                <a16:creationId xmlns:a16="http://schemas.microsoft.com/office/drawing/2014/main" xmlns="" id="{E6E9573D-99A4-01F8-31AE-EB6BB76B40AE}"/>
              </a:ext>
            </a:extLst>
          </p:cNvPr>
          <p:cNvSpPr>
            <a:spLocks noGrp="1"/>
          </p:cNvSpPr>
          <p:nvPr>
            <p:ph idx="1"/>
          </p:nvPr>
        </p:nvSpPr>
        <p:spPr>
          <a:xfrm>
            <a:off x="1134758" y="1999627"/>
            <a:ext cx="9788000" cy="4766804"/>
          </a:xfrm>
        </p:spPr>
        <p:txBody>
          <a:bodyPr tIns="0">
            <a:normAutofit fontScale="77500" lnSpcReduction="20000"/>
          </a:bodyPr>
          <a:lstStyle/>
          <a:p>
            <a:pPr algn="just">
              <a:lnSpc>
                <a:spcPct val="115000"/>
              </a:lnSpc>
              <a:spcBef>
                <a:spcPts val="600"/>
              </a:spcBef>
              <a:spcAft>
                <a:spcPts val="600"/>
              </a:spcAft>
            </a:pPr>
            <a:r>
              <a:rPr lang="it-IT" sz="2600" b="1" dirty="0">
                <a:solidFill>
                  <a:srgbClr val="002060"/>
                </a:solidFill>
              </a:rPr>
              <a:t>• Quale sorte hanno gli strumenti esterni antistallo tipici della s.r.l. dal 16 marzo 2019?</a:t>
            </a:r>
          </a:p>
          <a:p>
            <a:pPr algn="just">
              <a:lnSpc>
                <a:spcPct val="115000"/>
              </a:lnSpc>
              <a:spcBef>
                <a:spcPts val="600"/>
              </a:spcBef>
              <a:spcAft>
                <a:spcPts val="600"/>
              </a:spcAft>
            </a:pPr>
            <a:r>
              <a:rPr lang="it-IT" sz="2600" b="1" dirty="0">
                <a:solidFill>
                  <a:srgbClr val="002060"/>
                </a:solidFill>
              </a:rPr>
              <a:t>• Modifica dell'art. 2475, co. 1, c.c., ma senza abrogazione/modifica dell'art. 2479 e dell'art. 37 d.lgs. 5/2003</a:t>
            </a:r>
          </a:p>
          <a:p>
            <a:pPr algn="just">
              <a:lnSpc>
                <a:spcPct val="115000"/>
              </a:lnSpc>
              <a:spcBef>
                <a:spcPts val="600"/>
              </a:spcBef>
              <a:spcAft>
                <a:spcPts val="600"/>
              </a:spcAft>
            </a:pPr>
            <a:r>
              <a:rPr lang="it-IT" sz="2600" b="1" dirty="0">
                <a:solidFill>
                  <a:srgbClr val="002060"/>
                </a:solidFill>
              </a:rPr>
              <a:t>• Necessità di un coordinamento sistematico: strumenti utilizzabili, ma "ultima parola" agli amministratori</a:t>
            </a:r>
          </a:p>
          <a:p>
            <a:pPr algn="just">
              <a:lnSpc>
                <a:spcPct val="115000"/>
              </a:lnSpc>
              <a:spcBef>
                <a:spcPts val="600"/>
              </a:spcBef>
              <a:spcAft>
                <a:spcPts val="600"/>
              </a:spcAft>
            </a:pPr>
            <a:r>
              <a:rPr lang="it-IT" sz="2600" b="1" dirty="0">
                <a:solidFill>
                  <a:srgbClr val="002060"/>
                </a:solidFill>
              </a:rPr>
              <a:t>• Es. abilitazione statutaria al compimento degli atti da parte di almeno un amministratore che concorra con la propria volontà alla decisione dei soci o del terzo (a cui sia rimesso l'arbitraggio); inammissibilità della esecuzione della decisione esterna ad opera di procuratori non nominati ad hoc dagli amministratori</a:t>
            </a:r>
          </a:p>
          <a:p>
            <a:pPr algn="just">
              <a:lnSpc>
                <a:spcPct val="115000"/>
              </a:lnSpc>
              <a:spcBef>
                <a:spcPts val="600"/>
              </a:spcBef>
              <a:spcAft>
                <a:spcPts val="600"/>
              </a:spcAft>
            </a:pPr>
            <a:r>
              <a:rPr lang="it-IT" sz="2600" b="1" dirty="0">
                <a:solidFill>
                  <a:srgbClr val="002060"/>
                </a:solidFill>
              </a:rPr>
              <a:t>• Problema largamente depotenziato dall’ultima modifica all’art. 2474 (d.lgs. 147/2020): spetta «esclusivamente» agli amministratori solo l’istituzione degli assetti organizzativi</a:t>
            </a:r>
          </a:p>
          <a:p>
            <a:pPr algn="just">
              <a:lnSpc>
                <a:spcPct val="115000"/>
              </a:lnSpc>
              <a:spcBef>
                <a:spcPts val="600"/>
              </a:spcBef>
              <a:spcAft>
                <a:spcPts val="600"/>
              </a:spcAft>
            </a:pPr>
            <a:r>
              <a:rPr lang="it-IT"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endParaRPr lang="it-IT" dirty="0"/>
          </a:p>
        </p:txBody>
      </p:sp>
    </p:spTree>
    <p:extLst>
      <p:ext uri="{BB962C8B-B14F-4D97-AF65-F5344CB8AC3E}">
        <p14:creationId xmlns:p14="http://schemas.microsoft.com/office/powerpoint/2010/main" val="693451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AD5F906-63FF-6607-27AD-B15573F11416}"/>
              </a:ext>
            </a:extLst>
          </p:cNvPr>
          <p:cNvSpPr>
            <a:spLocks noGrp="1"/>
          </p:cNvSpPr>
          <p:nvPr>
            <p:ph type="title"/>
          </p:nvPr>
        </p:nvSpPr>
        <p:spPr>
          <a:xfrm>
            <a:off x="890219" y="0"/>
            <a:ext cx="9605472" cy="1658198"/>
          </a:xfrm>
        </p:spPr>
        <p:txBody>
          <a:bodyPr>
            <a:normAutofit/>
          </a:bodyPr>
          <a:lstStyle/>
          <a:p>
            <a:pPr algn="ctr"/>
            <a:r>
              <a:rPr lang="it-IT" sz="4800" b="1" dirty="0">
                <a:solidFill>
                  <a:srgbClr val="002060"/>
                </a:solidFill>
              </a:rPr>
              <a:t>Stallo nelle decisioni dei soci: il contesto</a:t>
            </a:r>
            <a:endParaRPr lang="it-IT" sz="4800" b="1" dirty="0">
              <a:highlight>
                <a:srgbClr val="FFFF00"/>
              </a:highlight>
            </a:endParaRPr>
          </a:p>
        </p:txBody>
      </p:sp>
      <p:sp>
        <p:nvSpPr>
          <p:cNvPr id="3" name="Segnaposto contenuto 2">
            <a:extLst>
              <a:ext uri="{FF2B5EF4-FFF2-40B4-BE49-F238E27FC236}">
                <a16:creationId xmlns:a16="http://schemas.microsoft.com/office/drawing/2014/main" xmlns="" id="{E6E9573D-99A4-01F8-31AE-EB6BB76B40AE}"/>
              </a:ext>
            </a:extLst>
          </p:cNvPr>
          <p:cNvSpPr>
            <a:spLocks noGrp="1"/>
          </p:cNvSpPr>
          <p:nvPr>
            <p:ph idx="1"/>
          </p:nvPr>
        </p:nvSpPr>
        <p:spPr>
          <a:xfrm>
            <a:off x="890219" y="1463164"/>
            <a:ext cx="9922485" cy="4766804"/>
          </a:xfrm>
        </p:spPr>
        <p:txBody>
          <a:bodyPr tIns="0">
            <a:normAutofit fontScale="85000" lnSpcReduction="20000"/>
          </a:bodyPr>
          <a:lstStyle/>
          <a:p>
            <a:pPr algn="just">
              <a:lnSpc>
                <a:spcPct val="115000"/>
              </a:lnSpc>
              <a:spcBef>
                <a:spcPts val="600"/>
              </a:spcBef>
              <a:spcAft>
                <a:spcPts val="600"/>
              </a:spcAft>
            </a:pPr>
            <a:r>
              <a:rPr lang="it-IT" sz="2800" dirty="0">
                <a:solidFill>
                  <a:srgbClr val="002060"/>
                </a:solidFill>
              </a:rPr>
              <a:t>•</a:t>
            </a:r>
            <a:r>
              <a:rPr lang="it-IT" sz="2800" b="1" dirty="0">
                <a:solidFill>
                  <a:srgbClr val="002060"/>
                </a:solidFill>
              </a:rPr>
              <a:t>Due soci al 50%</a:t>
            </a:r>
          </a:p>
          <a:p>
            <a:pPr algn="just">
              <a:lnSpc>
                <a:spcPct val="115000"/>
              </a:lnSpc>
              <a:spcBef>
                <a:spcPts val="600"/>
              </a:spcBef>
              <a:spcAft>
                <a:spcPts val="600"/>
              </a:spcAft>
            </a:pPr>
            <a:r>
              <a:rPr lang="it-IT" sz="2800" b="1" dirty="0">
                <a:solidFill>
                  <a:srgbClr val="002060"/>
                </a:solidFill>
              </a:rPr>
              <a:t>•Due gruppi di soci: ogni gruppo al 50%</a:t>
            </a:r>
          </a:p>
          <a:p>
            <a:pPr algn="just">
              <a:lnSpc>
                <a:spcPct val="115000"/>
              </a:lnSpc>
              <a:spcBef>
                <a:spcPts val="600"/>
              </a:spcBef>
              <a:spcAft>
                <a:spcPts val="600"/>
              </a:spcAft>
            </a:pPr>
            <a:r>
              <a:rPr lang="it-IT" sz="2800" b="1" dirty="0">
                <a:solidFill>
                  <a:srgbClr val="002060"/>
                </a:solidFill>
              </a:rPr>
              <a:t>•Due soci al 49% e un socio al 2% che si astiene dal prendere posizione</a:t>
            </a:r>
          </a:p>
          <a:p>
            <a:pPr algn="just">
              <a:lnSpc>
                <a:spcPct val="115000"/>
              </a:lnSpc>
              <a:spcBef>
                <a:spcPts val="600"/>
              </a:spcBef>
              <a:spcAft>
                <a:spcPts val="600"/>
              </a:spcAft>
            </a:pPr>
            <a:r>
              <a:rPr lang="it-IT" sz="2800" b="1" dirty="0">
                <a:solidFill>
                  <a:srgbClr val="002060"/>
                </a:solidFill>
              </a:rPr>
              <a:t>•Un socio (o gruppo di soci) di maggioranza ed una minoranza di blocco</a:t>
            </a:r>
          </a:p>
          <a:p>
            <a:pPr algn="just">
              <a:lnSpc>
                <a:spcPct val="115000"/>
              </a:lnSpc>
              <a:spcBef>
                <a:spcPts val="600"/>
              </a:spcBef>
              <a:spcAft>
                <a:spcPts val="600"/>
              </a:spcAft>
            </a:pPr>
            <a:r>
              <a:rPr lang="it-IT" sz="2800" b="1" dirty="0">
                <a:solidFill>
                  <a:srgbClr val="002060"/>
                </a:solidFill>
              </a:rPr>
              <a:t>•Lo stallo può verificarsi in relazione a:</a:t>
            </a:r>
          </a:p>
          <a:p>
            <a:pPr algn="just">
              <a:lnSpc>
                <a:spcPct val="115000"/>
              </a:lnSpc>
              <a:spcBef>
                <a:spcPts val="600"/>
              </a:spcBef>
              <a:spcAft>
                <a:spcPts val="600"/>
              </a:spcAft>
            </a:pPr>
            <a:r>
              <a:rPr lang="it-IT" sz="2800" b="1" dirty="0">
                <a:solidFill>
                  <a:srgbClr val="002060"/>
                </a:solidFill>
              </a:rPr>
              <a:t>• decisioni condizionanti la sopravvivenza della società (es. nomina amministratori, approvazione bilancio)</a:t>
            </a:r>
          </a:p>
          <a:p>
            <a:pPr algn="just">
              <a:lnSpc>
                <a:spcPct val="115000"/>
              </a:lnSpc>
              <a:spcBef>
                <a:spcPts val="600"/>
              </a:spcBef>
              <a:spcAft>
                <a:spcPts val="600"/>
              </a:spcAft>
            </a:pPr>
            <a:r>
              <a:rPr lang="it-IT" sz="2800" b="1" dirty="0">
                <a:solidFill>
                  <a:srgbClr val="002060"/>
                </a:solidFill>
              </a:rPr>
              <a:t>• decisioni importanti, ma non vitali (es. aumento di capitale, autorizzazione all'acquisto/cessione di rami aziendali)</a:t>
            </a:r>
          </a:p>
          <a:p>
            <a:pPr algn="just">
              <a:lnSpc>
                <a:spcPct val="115000"/>
              </a:lnSpc>
              <a:spcBef>
                <a:spcPts val="600"/>
              </a:spcBef>
              <a:spcAft>
                <a:spcPts val="600"/>
              </a:spcAft>
            </a:pPr>
            <a:r>
              <a:rPr lang="it-IT" sz="3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endParaRPr lang="it-IT" dirty="0"/>
          </a:p>
        </p:txBody>
      </p:sp>
    </p:spTree>
    <p:extLst>
      <p:ext uri="{BB962C8B-B14F-4D97-AF65-F5344CB8AC3E}">
        <p14:creationId xmlns:p14="http://schemas.microsoft.com/office/powerpoint/2010/main" val="3803019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AD5F906-63FF-6607-27AD-B15573F11416}"/>
              </a:ext>
            </a:extLst>
          </p:cNvPr>
          <p:cNvSpPr>
            <a:spLocks noGrp="1"/>
          </p:cNvSpPr>
          <p:nvPr>
            <p:ph type="title"/>
          </p:nvPr>
        </p:nvSpPr>
        <p:spPr>
          <a:xfrm>
            <a:off x="723331" y="341429"/>
            <a:ext cx="9772361" cy="1228064"/>
          </a:xfrm>
        </p:spPr>
        <p:txBody>
          <a:bodyPr>
            <a:noAutofit/>
          </a:bodyPr>
          <a:lstStyle/>
          <a:p>
            <a:pPr algn="ctr"/>
            <a:r>
              <a:rPr lang="it-IT" sz="4400" b="1" dirty="0">
                <a:solidFill>
                  <a:srgbClr val="002060"/>
                </a:solidFill>
              </a:rPr>
              <a:t>Tecniche di superamento dello stallo nelle decisioni dei soci</a:t>
            </a:r>
          </a:p>
        </p:txBody>
      </p:sp>
      <p:sp>
        <p:nvSpPr>
          <p:cNvPr id="3" name="Segnaposto contenuto 2">
            <a:extLst>
              <a:ext uri="{FF2B5EF4-FFF2-40B4-BE49-F238E27FC236}">
                <a16:creationId xmlns:a16="http://schemas.microsoft.com/office/drawing/2014/main" xmlns="" id="{E6E9573D-99A4-01F8-31AE-EB6BB76B40AE}"/>
              </a:ext>
            </a:extLst>
          </p:cNvPr>
          <p:cNvSpPr>
            <a:spLocks noGrp="1"/>
          </p:cNvSpPr>
          <p:nvPr>
            <p:ph idx="1"/>
          </p:nvPr>
        </p:nvSpPr>
        <p:spPr>
          <a:xfrm>
            <a:off x="931162" y="1749767"/>
            <a:ext cx="9922485" cy="4766804"/>
          </a:xfrm>
        </p:spPr>
        <p:txBody>
          <a:bodyPr tIns="0">
            <a:normAutofit fontScale="62500" lnSpcReduction="20000"/>
          </a:bodyPr>
          <a:lstStyle/>
          <a:p>
            <a:pPr algn="just">
              <a:lnSpc>
                <a:spcPct val="115000"/>
              </a:lnSpc>
              <a:spcAft>
                <a:spcPts val="600"/>
              </a:spcAft>
            </a:pPr>
            <a:r>
              <a:rPr lang="it-IT" sz="2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lang="it-IT" sz="3600" b="1" dirty="0">
                <a:solidFill>
                  <a:srgbClr val="002060"/>
                </a:solidFill>
              </a:rPr>
              <a:t>Strumenti interni all'organo (sociali): es. diritto particolare o voto plurimo condizionato al verificarsi dello stallo al socio-erede ritenuto meritevole; voto prevalente/più che proporzionale nella </a:t>
            </a:r>
            <a:r>
              <a:rPr lang="it-IT" sz="3600" b="1" dirty="0" err="1">
                <a:solidFill>
                  <a:srgbClr val="002060"/>
                </a:solidFill>
              </a:rPr>
              <a:t>srl</a:t>
            </a:r>
            <a:r>
              <a:rPr lang="it-IT" sz="3600" b="1" dirty="0">
                <a:solidFill>
                  <a:srgbClr val="002060"/>
                </a:solidFill>
              </a:rPr>
              <a:t> (massima Milano 138)</a:t>
            </a:r>
          </a:p>
          <a:p>
            <a:pPr algn="just">
              <a:lnSpc>
                <a:spcPct val="115000"/>
              </a:lnSpc>
              <a:spcAft>
                <a:spcPts val="1000"/>
              </a:spcAft>
            </a:pPr>
            <a:r>
              <a:rPr lang="it-IT" sz="3600" b="1" dirty="0">
                <a:solidFill>
                  <a:srgbClr val="002060"/>
                </a:solidFill>
              </a:rPr>
              <a:t>•Strumenti esterni all'organo che non incidono sugli assetti proprietari:</a:t>
            </a:r>
          </a:p>
          <a:p>
            <a:pPr algn="just">
              <a:lnSpc>
                <a:spcPct val="115000"/>
              </a:lnSpc>
              <a:spcAft>
                <a:spcPts val="1000"/>
              </a:spcAft>
            </a:pPr>
            <a:r>
              <a:rPr lang="it-IT" sz="3600" b="1" dirty="0">
                <a:solidFill>
                  <a:srgbClr val="002060"/>
                </a:solidFill>
              </a:rPr>
              <a:t>• arbitraggio del terzo (con p. parasociale contestuale al passaggio delle partecipazioni) che i soci si obbligano a rispettare: es. stallo nella nomina delle cariche sociali e rimessione alle indicazioni provenienti da professionisti o ordini professionali; il problema della durata del patto</a:t>
            </a:r>
          </a:p>
          <a:p>
            <a:pPr algn="just">
              <a:lnSpc>
                <a:spcPct val="115000"/>
              </a:lnSpc>
              <a:spcAft>
                <a:spcPts val="1000"/>
              </a:spcAft>
            </a:pPr>
            <a:r>
              <a:rPr lang="it-IT" sz="3600" b="1" dirty="0">
                <a:solidFill>
                  <a:srgbClr val="002060"/>
                </a:solidFill>
              </a:rPr>
              <a:t>• obbligo (anche sociale) a votare per decisioni prestabilite in caso di stallo: es. in caso di perdite di capitale e dissenso su come affrontarle nei primi due anni dal loro verificarsi, obbligo di ricapitalizzare in una certa misura.</a:t>
            </a:r>
          </a:p>
          <a:p>
            <a:endParaRPr lang="it-IT" dirty="0"/>
          </a:p>
        </p:txBody>
      </p:sp>
    </p:spTree>
    <p:extLst>
      <p:ext uri="{BB962C8B-B14F-4D97-AF65-F5344CB8AC3E}">
        <p14:creationId xmlns:p14="http://schemas.microsoft.com/office/powerpoint/2010/main" val="2642080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AD5F906-63FF-6607-27AD-B15573F11416}"/>
              </a:ext>
            </a:extLst>
          </p:cNvPr>
          <p:cNvSpPr>
            <a:spLocks noGrp="1"/>
          </p:cNvSpPr>
          <p:nvPr>
            <p:ph type="title"/>
          </p:nvPr>
        </p:nvSpPr>
        <p:spPr>
          <a:xfrm>
            <a:off x="890218" y="436963"/>
            <a:ext cx="9922485" cy="1228064"/>
          </a:xfrm>
        </p:spPr>
        <p:txBody>
          <a:bodyPr>
            <a:normAutofit fontScale="90000"/>
          </a:bodyPr>
          <a:lstStyle/>
          <a:p>
            <a:pPr algn="ctr"/>
            <a:r>
              <a:rPr lang="it-IT" sz="4900" b="1" dirty="0">
                <a:solidFill>
                  <a:srgbClr val="002060"/>
                </a:solidFill>
              </a:rPr>
              <a:t>Patti antistallo incidenti sugli assetti proprietari</a:t>
            </a:r>
            <a:r>
              <a:rPr lang="it-IT"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r>
            <a:br>
              <a:rPr lang="it-IT"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br>
            <a:endParaRPr lang="it-IT" dirty="0">
              <a:highlight>
                <a:srgbClr val="FFFF00"/>
              </a:highlight>
            </a:endParaRPr>
          </a:p>
        </p:txBody>
      </p:sp>
      <p:sp>
        <p:nvSpPr>
          <p:cNvPr id="3" name="Segnaposto contenuto 2">
            <a:extLst>
              <a:ext uri="{FF2B5EF4-FFF2-40B4-BE49-F238E27FC236}">
                <a16:creationId xmlns:a16="http://schemas.microsoft.com/office/drawing/2014/main" xmlns="" id="{E6E9573D-99A4-01F8-31AE-EB6BB76B40AE}"/>
              </a:ext>
            </a:extLst>
          </p:cNvPr>
          <p:cNvSpPr>
            <a:spLocks noGrp="1"/>
          </p:cNvSpPr>
          <p:nvPr>
            <p:ph idx="1"/>
          </p:nvPr>
        </p:nvSpPr>
        <p:spPr>
          <a:xfrm>
            <a:off x="890219" y="1463164"/>
            <a:ext cx="9922485" cy="4766804"/>
          </a:xfrm>
        </p:spPr>
        <p:txBody>
          <a:bodyPr tIns="0">
            <a:normAutofit lnSpcReduction="10000"/>
          </a:bodyPr>
          <a:lstStyle/>
          <a:p>
            <a:pPr algn="just">
              <a:lnSpc>
                <a:spcPct val="115000"/>
              </a:lnSpc>
              <a:spcAft>
                <a:spcPts val="600"/>
              </a:spcAft>
            </a:pPr>
            <a:r>
              <a:rPr lang="it-IT"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lang="it-IT" b="1" dirty="0">
                <a:solidFill>
                  <a:srgbClr val="002060"/>
                </a:solidFill>
                <a:effectLst/>
                <a:ea typeface="Calibri" panose="020F0502020204030204" pitchFamily="34" charset="0"/>
                <a:cs typeface="Times New Roman" panose="02020603050405020304" pitchFamily="18" charset="0"/>
              </a:rPr>
              <a:t>Opzioni call e put: riscatto imposto o richiesto tra soci e/o tra socio e società</a:t>
            </a:r>
          </a:p>
          <a:p>
            <a:pPr algn="just">
              <a:lnSpc>
                <a:spcPct val="115000"/>
              </a:lnSpc>
              <a:spcAft>
                <a:spcPts val="1000"/>
              </a:spcAft>
            </a:pPr>
            <a:r>
              <a:rPr lang="it-IT" b="1" dirty="0">
                <a:solidFill>
                  <a:srgbClr val="002060"/>
                </a:solidFill>
                <a:effectLst/>
                <a:ea typeface="Calibri" panose="020F0502020204030204" pitchFamily="34" charset="0"/>
                <a:cs typeface="Times New Roman" panose="02020603050405020304" pitchFamily="18" charset="0"/>
              </a:rPr>
              <a:t>• Obblighi di alienazione/acquisto della partecipazione sociale tra soci</a:t>
            </a:r>
          </a:p>
          <a:p>
            <a:pPr algn="just">
              <a:lnSpc>
                <a:spcPct val="115000"/>
              </a:lnSpc>
              <a:spcAft>
                <a:spcPts val="1000"/>
              </a:spcAft>
            </a:pPr>
            <a:r>
              <a:rPr lang="it-IT" b="1" dirty="0">
                <a:solidFill>
                  <a:srgbClr val="002060"/>
                </a:solidFill>
                <a:effectLst/>
                <a:ea typeface="Calibri" panose="020F0502020204030204" pitchFamily="34" charset="0"/>
                <a:cs typeface="Times New Roman" panose="02020603050405020304" pitchFamily="18" charset="0"/>
              </a:rPr>
              <a:t>•Esclusione del socio di s.r.l.: non semplice, però, la configurazione di una "giusta causa" consistente nell'aver impedito una decisione ancorché "vitale" votando contro la proposta altrui (occorrerebbe agganciare l'esclusione ad una condotta abusiva)</a:t>
            </a:r>
          </a:p>
          <a:p>
            <a:pPr algn="just">
              <a:lnSpc>
                <a:spcPct val="115000"/>
              </a:lnSpc>
              <a:spcAft>
                <a:spcPts val="1000"/>
              </a:spcAft>
            </a:pPr>
            <a:r>
              <a:rPr lang="it-IT" b="1" dirty="0">
                <a:solidFill>
                  <a:srgbClr val="002060"/>
                </a:solidFill>
                <a:effectLst/>
                <a:ea typeface="Calibri" panose="020F0502020204030204" pitchFamily="34" charset="0"/>
                <a:cs typeface="Times New Roman" panose="02020603050405020304" pitchFamily="18" charset="0"/>
              </a:rPr>
              <a:t>• </a:t>
            </a:r>
            <a:r>
              <a:rPr lang="it-IT" b="1" dirty="0" err="1">
                <a:solidFill>
                  <a:srgbClr val="002060"/>
                </a:solidFill>
                <a:effectLst/>
                <a:ea typeface="Calibri" panose="020F0502020204030204" pitchFamily="34" charset="0"/>
                <a:cs typeface="Times New Roman" panose="02020603050405020304" pitchFamily="18" charset="0"/>
              </a:rPr>
              <a:t>Shotgun</a:t>
            </a:r>
            <a:r>
              <a:rPr lang="it-IT" b="1" dirty="0">
                <a:solidFill>
                  <a:srgbClr val="002060"/>
                </a:solidFill>
                <a:effectLst/>
                <a:ea typeface="Calibri" panose="020F0502020204030204" pitchFamily="34" charset="0"/>
                <a:cs typeface="Times New Roman" panose="02020603050405020304" pitchFamily="18" charset="0"/>
              </a:rPr>
              <a:t> o </a:t>
            </a:r>
            <a:r>
              <a:rPr lang="it-IT" b="1" dirty="0" err="1">
                <a:solidFill>
                  <a:srgbClr val="002060"/>
                </a:solidFill>
                <a:effectLst/>
                <a:ea typeface="Calibri" panose="020F0502020204030204" pitchFamily="34" charset="0"/>
                <a:cs typeface="Times New Roman" panose="02020603050405020304" pitchFamily="18" charset="0"/>
              </a:rPr>
              <a:t>Shoot</a:t>
            </a:r>
            <a:r>
              <a:rPr lang="it-IT" b="1" dirty="0">
                <a:solidFill>
                  <a:srgbClr val="002060"/>
                </a:solidFill>
                <a:effectLst/>
                <a:ea typeface="Calibri" panose="020F0502020204030204" pitchFamily="34" charset="0"/>
                <a:cs typeface="Times New Roman" panose="02020603050405020304" pitchFamily="18" charset="0"/>
              </a:rPr>
              <a:t>-out </a:t>
            </a:r>
            <a:r>
              <a:rPr lang="it-IT" b="1" dirty="0" err="1">
                <a:solidFill>
                  <a:srgbClr val="002060"/>
                </a:solidFill>
                <a:effectLst/>
                <a:ea typeface="Calibri" panose="020F0502020204030204" pitchFamily="34" charset="0"/>
                <a:cs typeface="Times New Roman" panose="02020603050405020304" pitchFamily="18" charset="0"/>
              </a:rPr>
              <a:t>clauses</a:t>
            </a:r>
            <a:r>
              <a:rPr lang="it-IT" b="1" dirty="0">
                <a:solidFill>
                  <a:srgbClr val="002060"/>
                </a:solidFill>
                <a:effectLst/>
                <a:ea typeface="Calibri" panose="020F0502020204030204" pitchFamily="34" charset="0"/>
                <a:cs typeface="Times New Roman" panose="02020603050405020304" pitchFamily="18" charset="0"/>
              </a:rPr>
              <a:t>: diverse varianti; interessi perseguiti (soprattutto nella pianificazione familiare): assicurare la continuazione di un’efficiente gestione dell’attività con la giusta valorizzazione della partecipazione del familiare uscente</a:t>
            </a:r>
          </a:p>
        </p:txBody>
      </p:sp>
    </p:spTree>
    <p:extLst>
      <p:ext uri="{BB962C8B-B14F-4D97-AF65-F5344CB8AC3E}">
        <p14:creationId xmlns:p14="http://schemas.microsoft.com/office/powerpoint/2010/main" val="2263931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AD5F906-63FF-6607-27AD-B15573F11416}"/>
              </a:ext>
            </a:extLst>
          </p:cNvPr>
          <p:cNvSpPr>
            <a:spLocks noGrp="1"/>
          </p:cNvSpPr>
          <p:nvPr>
            <p:ph type="title"/>
          </p:nvPr>
        </p:nvSpPr>
        <p:spPr>
          <a:xfrm>
            <a:off x="890220" y="341429"/>
            <a:ext cx="9605472" cy="1658198"/>
          </a:xfrm>
        </p:spPr>
        <p:txBody>
          <a:bodyPr>
            <a:normAutofit/>
          </a:bodyPr>
          <a:lstStyle/>
          <a:p>
            <a:pPr algn="ctr"/>
            <a:r>
              <a:rPr lang="it-IT" sz="4400" b="1" dirty="0">
                <a:solidFill>
                  <a:srgbClr val="002060"/>
                </a:solidFill>
              </a:rPr>
              <a:t>Principali differenze tra sociale e parasociale nell'alienazione forzata</a:t>
            </a:r>
          </a:p>
        </p:txBody>
      </p:sp>
      <p:sp>
        <p:nvSpPr>
          <p:cNvPr id="3" name="Segnaposto contenuto 2">
            <a:extLst>
              <a:ext uri="{FF2B5EF4-FFF2-40B4-BE49-F238E27FC236}">
                <a16:creationId xmlns:a16="http://schemas.microsoft.com/office/drawing/2014/main" xmlns="" id="{E6E9573D-99A4-01F8-31AE-EB6BB76B40AE}"/>
              </a:ext>
            </a:extLst>
          </p:cNvPr>
          <p:cNvSpPr>
            <a:spLocks noGrp="1"/>
          </p:cNvSpPr>
          <p:nvPr>
            <p:ph idx="1"/>
          </p:nvPr>
        </p:nvSpPr>
        <p:spPr>
          <a:xfrm>
            <a:off x="890220" y="1999627"/>
            <a:ext cx="9922485" cy="4268896"/>
          </a:xfrm>
        </p:spPr>
        <p:txBody>
          <a:bodyPr tIns="0">
            <a:normAutofit fontScale="92500" lnSpcReduction="20000"/>
          </a:bodyPr>
          <a:lstStyle/>
          <a:p>
            <a:pPr algn="just">
              <a:lnSpc>
                <a:spcPct val="115000"/>
              </a:lnSpc>
              <a:spcAft>
                <a:spcPts val="600"/>
              </a:spcAft>
            </a:pPr>
            <a:r>
              <a:rPr lang="it-IT" sz="26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 Rilevanza "reale/obbligatoria": solo il patto s. si applica a tutti coloro che subentreranno nella titolarità della partecipazione e si troveranno nella situazione che attiva la clausola (poco rileva sul piano dei rimedi alla violazione del patto)</a:t>
            </a:r>
          </a:p>
          <a:p>
            <a:pPr algn="just">
              <a:lnSpc>
                <a:spcPct val="115000"/>
              </a:lnSpc>
              <a:spcAft>
                <a:spcPts val="1000"/>
              </a:spcAft>
            </a:pPr>
            <a:r>
              <a:rPr lang="it-IT" sz="26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 Durata e rinnovo: il patto s. non pone problemi; per il patto p. art. 2341-bis: applicabilità del termine se il patto ha "per effetto" l'esercizio congiunto di un'influenza dominante al fine di stabilizzare il governo societario (mediante prevenzione dello stallo); però potrebbe ricorrere l'esenzione di cui al co. 3.</a:t>
            </a:r>
          </a:p>
          <a:p>
            <a:pPr algn="just">
              <a:lnSpc>
                <a:spcPct val="115000"/>
              </a:lnSpc>
              <a:spcAft>
                <a:spcPts val="1000"/>
              </a:spcAft>
            </a:pPr>
            <a:r>
              <a:rPr lang="it-IT" sz="2600"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 Prezzo minimo: il patto p. può prescinderne, ma il patto s.? Occorre fare i conti con l'art. 2437-sexies c.c.</a:t>
            </a:r>
          </a:p>
          <a:p>
            <a:pPr algn="just">
              <a:lnSpc>
                <a:spcPct val="115000"/>
              </a:lnSpc>
              <a:spcBef>
                <a:spcPts val="600"/>
              </a:spcBef>
              <a:spcAft>
                <a:spcPts val="600"/>
              </a:spcAft>
            </a:pPr>
            <a:endParaRPr lang="it-IT" sz="3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489473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AD5F906-63FF-6607-27AD-B15573F11416}"/>
              </a:ext>
            </a:extLst>
          </p:cNvPr>
          <p:cNvSpPr>
            <a:spLocks noGrp="1"/>
          </p:cNvSpPr>
          <p:nvPr>
            <p:ph type="title"/>
          </p:nvPr>
        </p:nvSpPr>
        <p:spPr>
          <a:xfrm>
            <a:off x="890220" y="341429"/>
            <a:ext cx="9605472" cy="1658198"/>
          </a:xfrm>
        </p:spPr>
        <p:txBody>
          <a:bodyPr>
            <a:normAutofit/>
          </a:bodyPr>
          <a:lstStyle/>
          <a:p>
            <a:pPr algn="ctr"/>
            <a:r>
              <a:rPr lang="it-IT" b="1" i="1" dirty="0">
                <a:solidFill>
                  <a:srgbClr val="002060"/>
                </a:solidFill>
              </a:rPr>
              <a:t>Roulette russa </a:t>
            </a:r>
            <a:r>
              <a:rPr lang="it-IT" b="1" dirty="0">
                <a:solidFill>
                  <a:srgbClr val="002060"/>
                </a:solidFill>
              </a:rPr>
              <a:t>(in versione italiana)</a:t>
            </a:r>
          </a:p>
        </p:txBody>
      </p:sp>
      <p:sp>
        <p:nvSpPr>
          <p:cNvPr id="3" name="Segnaposto contenuto 2">
            <a:extLst>
              <a:ext uri="{FF2B5EF4-FFF2-40B4-BE49-F238E27FC236}">
                <a16:creationId xmlns:a16="http://schemas.microsoft.com/office/drawing/2014/main" xmlns="" id="{E6E9573D-99A4-01F8-31AE-EB6BB76B40AE}"/>
              </a:ext>
            </a:extLst>
          </p:cNvPr>
          <p:cNvSpPr>
            <a:spLocks noGrp="1"/>
          </p:cNvSpPr>
          <p:nvPr>
            <p:ph idx="1"/>
          </p:nvPr>
        </p:nvSpPr>
        <p:spPr>
          <a:xfrm>
            <a:off x="890220" y="1999627"/>
            <a:ext cx="9922485" cy="4268896"/>
          </a:xfrm>
        </p:spPr>
        <p:txBody>
          <a:bodyPr tIns="0">
            <a:normAutofit fontScale="85000" lnSpcReduction="10000"/>
          </a:bodyPr>
          <a:lstStyle/>
          <a:p>
            <a:pPr algn="just">
              <a:lnSpc>
                <a:spcPct val="115000"/>
              </a:lnSpc>
              <a:spcAft>
                <a:spcPts val="600"/>
              </a:spcAft>
            </a:pPr>
            <a:r>
              <a:rPr lang="it-IT" b="1" dirty="0">
                <a:solidFill>
                  <a:srgbClr val="002060"/>
                </a:solidFill>
              </a:rPr>
              <a:t>• Offerta di acquisto dell’altrui partecipazione per un prezzo definito dall’offerente, a cui l’oblato può sottrarsi solo divenendo acquirente della partecipazione dell’offerente allo stesso prezzo</a:t>
            </a:r>
          </a:p>
          <a:p>
            <a:pPr algn="just">
              <a:lnSpc>
                <a:spcPct val="115000"/>
              </a:lnSpc>
              <a:spcAft>
                <a:spcPts val="1000"/>
              </a:spcAft>
            </a:pPr>
            <a:r>
              <a:rPr lang="it-IT" b="1" dirty="0">
                <a:solidFill>
                  <a:srgbClr val="002060"/>
                </a:solidFill>
              </a:rPr>
              <a:t>• Patto parasociale (clausola extrastatutaria): valutazione positiva di </a:t>
            </a:r>
            <a:r>
              <a:rPr lang="it-IT" b="1" dirty="0" err="1">
                <a:solidFill>
                  <a:srgbClr val="002060"/>
                </a:solidFill>
              </a:rPr>
              <a:t>Trib</a:t>
            </a:r>
            <a:r>
              <a:rPr lang="it-IT" b="1" dirty="0">
                <a:solidFill>
                  <a:srgbClr val="002060"/>
                </a:solidFill>
              </a:rPr>
              <a:t>. Roma 19.10.2017</a:t>
            </a:r>
          </a:p>
          <a:p>
            <a:pPr algn="just">
              <a:lnSpc>
                <a:spcPct val="115000"/>
              </a:lnSpc>
              <a:spcAft>
                <a:spcPts val="1000"/>
              </a:spcAft>
            </a:pPr>
            <a:r>
              <a:rPr lang="it-IT" b="1" dirty="0">
                <a:solidFill>
                  <a:srgbClr val="002060"/>
                </a:solidFill>
              </a:rPr>
              <a:t>• Patto sociale (clausola statutaria): massima 181 CN Milano (9.7.2019) e massima CN Firenze (21.1.2020)</a:t>
            </a:r>
          </a:p>
          <a:p>
            <a:pPr algn="just">
              <a:lnSpc>
                <a:spcPct val="115000"/>
              </a:lnSpc>
              <a:spcAft>
                <a:spcPts val="1000"/>
              </a:spcAft>
            </a:pPr>
            <a:r>
              <a:rPr lang="it-IT" b="1" dirty="0">
                <a:solidFill>
                  <a:srgbClr val="002060"/>
                </a:solidFill>
              </a:rPr>
              <a:t>• Le massime convergono sull’ammissibilità della clausola senza necessità di richiamare nel testo l’applicabilità di norme, principi, limiti, soglie minime</a:t>
            </a:r>
          </a:p>
          <a:p>
            <a:pPr algn="just">
              <a:lnSpc>
                <a:spcPct val="115000"/>
              </a:lnSpc>
              <a:spcAft>
                <a:spcPts val="1000"/>
              </a:spcAft>
            </a:pPr>
            <a:r>
              <a:rPr lang="it-IT" b="1" dirty="0">
                <a:solidFill>
                  <a:srgbClr val="002060"/>
                </a:solidFill>
              </a:rPr>
              <a:t>• Divergenze, nella fase esecutiva, sul vincolo dell’equa valorizzazione</a:t>
            </a:r>
            <a:endParaRPr lang="it-IT"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2840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AD5F906-63FF-6607-27AD-B15573F11416}"/>
              </a:ext>
            </a:extLst>
          </p:cNvPr>
          <p:cNvSpPr>
            <a:spLocks noGrp="1"/>
          </p:cNvSpPr>
          <p:nvPr>
            <p:ph type="title"/>
          </p:nvPr>
        </p:nvSpPr>
        <p:spPr>
          <a:xfrm>
            <a:off x="890220" y="341429"/>
            <a:ext cx="9605472" cy="1658198"/>
          </a:xfrm>
        </p:spPr>
        <p:txBody>
          <a:bodyPr>
            <a:noAutofit/>
          </a:bodyPr>
          <a:lstStyle/>
          <a:p>
            <a:pPr algn="ctr"/>
            <a:r>
              <a:rPr lang="it-IT" sz="4000" b="1" dirty="0">
                <a:solidFill>
                  <a:srgbClr val="002060"/>
                </a:solidFill>
              </a:rPr>
              <a:t>Roulette russa con clausura statutaria (patto sociale) ed equa valorizzazione: la tesi liberale</a:t>
            </a:r>
          </a:p>
        </p:txBody>
      </p:sp>
      <p:sp>
        <p:nvSpPr>
          <p:cNvPr id="3" name="Segnaposto contenuto 2">
            <a:extLst>
              <a:ext uri="{FF2B5EF4-FFF2-40B4-BE49-F238E27FC236}">
                <a16:creationId xmlns:a16="http://schemas.microsoft.com/office/drawing/2014/main" xmlns="" id="{E6E9573D-99A4-01F8-31AE-EB6BB76B40AE}"/>
              </a:ext>
            </a:extLst>
          </p:cNvPr>
          <p:cNvSpPr>
            <a:spLocks noGrp="1"/>
          </p:cNvSpPr>
          <p:nvPr>
            <p:ph idx="1"/>
          </p:nvPr>
        </p:nvSpPr>
        <p:spPr>
          <a:xfrm>
            <a:off x="890220" y="1999627"/>
            <a:ext cx="9922485" cy="4268896"/>
          </a:xfrm>
        </p:spPr>
        <p:txBody>
          <a:bodyPr tIns="0">
            <a:normAutofit/>
          </a:bodyPr>
          <a:lstStyle/>
          <a:p>
            <a:pPr algn="just">
              <a:lnSpc>
                <a:spcPct val="115000"/>
              </a:lnSpc>
              <a:spcAft>
                <a:spcPts val="600"/>
              </a:spcAft>
            </a:pPr>
            <a:r>
              <a:rPr lang="it-IT" sz="2600" b="1" dirty="0">
                <a:solidFill>
                  <a:srgbClr val="002060"/>
                </a:solidFill>
              </a:rPr>
              <a:t>•(i) il riscatto evitabile riscattando a propria volta e al medesimo prezzo offerto non è vero riscatto, neanche condizionato</a:t>
            </a:r>
          </a:p>
          <a:p>
            <a:pPr algn="just">
              <a:lnSpc>
                <a:spcPct val="115000"/>
              </a:lnSpc>
              <a:spcAft>
                <a:spcPts val="1000"/>
              </a:spcAft>
            </a:pPr>
            <a:r>
              <a:rPr lang="it-IT" sz="2600" b="1" dirty="0">
                <a:solidFill>
                  <a:srgbClr val="002060"/>
                </a:solidFill>
              </a:rPr>
              <a:t>•(ii) il meccanismo stesso garantisce la formazione del prezzo ideale;</a:t>
            </a:r>
          </a:p>
          <a:p>
            <a:pPr algn="just">
              <a:lnSpc>
                <a:spcPct val="115000"/>
              </a:lnSpc>
              <a:spcAft>
                <a:spcPts val="1000"/>
              </a:spcAft>
            </a:pPr>
            <a:r>
              <a:rPr lang="it-IT" sz="2600" b="1" dirty="0">
                <a:solidFill>
                  <a:srgbClr val="002060"/>
                </a:solidFill>
              </a:rPr>
              <a:t>•(ii) esigenza di soluzione dello stallo rapida e a costi certi;</a:t>
            </a:r>
          </a:p>
          <a:p>
            <a:pPr algn="just">
              <a:lnSpc>
                <a:spcPct val="115000"/>
              </a:lnSpc>
              <a:spcAft>
                <a:spcPts val="1000"/>
              </a:spcAft>
            </a:pPr>
            <a:r>
              <a:rPr lang="it-IT" sz="2600" b="1" dirty="0">
                <a:solidFill>
                  <a:srgbClr val="002060"/>
                </a:solidFill>
              </a:rPr>
              <a:t>•(iii) ricorso alle clausole generali anti-abuso (nella causazione dello stallo o nella determinazione del prezzo): buona fede e </a:t>
            </a:r>
            <a:r>
              <a:rPr lang="it-IT" sz="2600" b="1" dirty="0" err="1">
                <a:solidFill>
                  <a:srgbClr val="002060"/>
                </a:solidFill>
              </a:rPr>
              <a:t>exceptio</a:t>
            </a:r>
            <a:r>
              <a:rPr lang="it-IT" sz="2600" b="1" dirty="0">
                <a:solidFill>
                  <a:srgbClr val="002060"/>
                </a:solidFill>
              </a:rPr>
              <a:t> doli</a:t>
            </a:r>
          </a:p>
          <a:p>
            <a:pPr algn="just">
              <a:lnSpc>
                <a:spcPct val="115000"/>
              </a:lnSpc>
              <a:spcBef>
                <a:spcPts val="600"/>
              </a:spcBef>
              <a:spcAft>
                <a:spcPts val="600"/>
              </a:spcAft>
            </a:pPr>
            <a:endParaRPr lang="it-IT" sz="3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4121173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AD5F906-63FF-6607-27AD-B15573F11416}"/>
              </a:ext>
            </a:extLst>
          </p:cNvPr>
          <p:cNvSpPr>
            <a:spLocks noGrp="1"/>
          </p:cNvSpPr>
          <p:nvPr>
            <p:ph type="title"/>
          </p:nvPr>
        </p:nvSpPr>
        <p:spPr>
          <a:xfrm>
            <a:off x="890220" y="341429"/>
            <a:ext cx="9605472" cy="1658198"/>
          </a:xfrm>
        </p:spPr>
        <p:txBody>
          <a:bodyPr>
            <a:noAutofit/>
          </a:bodyPr>
          <a:lstStyle/>
          <a:p>
            <a:pPr algn="ctr"/>
            <a:r>
              <a:rPr lang="it-IT" sz="4000" b="1" dirty="0">
                <a:solidFill>
                  <a:srgbClr val="002060"/>
                </a:solidFill>
              </a:rPr>
              <a:t>Roulette russa con clausura statutaria (patto sociale) ed equa valorizzazione: la tesi restrittiva</a:t>
            </a:r>
          </a:p>
        </p:txBody>
      </p:sp>
      <p:sp>
        <p:nvSpPr>
          <p:cNvPr id="3" name="Segnaposto contenuto 2">
            <a:extLst>
              <a:ext uri="{FF2B5EF4-FFF2-40B4-BE49-F238E27FC236}">
                <a16:creationId xmlns:a16="http://schemas.microsoft.com/office/drawing/2014/main" xmlns="" id="{E6E9573D-99A4-01F8-31AE-EB6BB76B40AE}"/>
              </a:ext>
            </a:extLst>
          </p:cNvPr>
          <p:cNvSpPr>
            <a:spLocks noGrp="1"/>
          </p:cNvSpPr>
          <p:nvPr>
            <p:ph idx="1"/>
          </p:nvPr>
        </p:nvSpPr>
        <p:spPr>
          <a:xfrm>
            <a:off x="890220" y="1999627"/>
            <a:ext cx="9922485" cy="4268896"/>
          </a:xfrm>
        </p:spPr>
        <p:txBody>
          <a:bodyPr tIns="0">
            <a:normAutofit fontScale="92500"/>
          </a:bodyPr>
          <a:lstStyle/>
          <a:p>
            <a:pPr algn="just">
              <a:lnSpc>
                <a:spcPct val="115000"/>
              </a:lnSpc>
              <a:spcAft>
                <a:spcPts val="600"/>
              </a:spcAft>
            </a:pPr>
            <a:r>
              <a:rPr lang="it-IT" b="1" dirty="0">
                <a:solidFill>
                  <a:srgbClr val="002060"/>
                </a:solidFill>
              </a:rPr>
              <a:t>• (i) se la condizione per evitare un riscatto è «sopportare un sacrificio economico», ricorre la ratio dell’art. 2437-sexies</a:t>
            </a:r>
          </a:p>
          <a:p>
            <a:pPr algn="just">
              <a:lnSpc>
                <a:spcPct val="115000"/>
              </a:lnSpc>
              <a:spcAft>
                <a:spcPts val="1000"/>
              </a:spcAft>
            </a:pPr>
            <a:r>
              <a:rPr lang="it-IT" b="1" dirty="0">
                <a:solidFill>
                  <a:srgbClr val="002060"/>
                </a:solidFill>
              </a:rPr>
              <a:t>• (ii) lo schema garantisce l’equa valorizzazione solo in assenza di asimmetrie finanziarie, informative e manageriali (i.e. di conduzione della specifica attività sociale);</a:t>
            </a:r>
          </a:p>
          <a:p>
            <a:pPr algn="just">
              <a:lnSpc>
                <a:spcPct val="115000"/>
              </a:lnSpc>
              <a:spcAft>
                <a:spcPts val="1000"/>
              </a:spcAft>
            </a:pPr>
            <a:r>
              <a:rPr lang="it-IT" b="1" dirty="0">
                <a:solidFill>
                  <a:srgbClr val="002060"/>
                </a:solidFill>
              </a:rPr>
              <a:t>• (iii) il vincolo dell’equa valorizzazione previene più efficacemente gli abusi relativi alla determinazione del prezzo (dolo e malafede non sempre agevolmente dimostrabili) e corrisponde alla volontà dell’imprenditore che intende, in genere, tutelare ex ante tutti i familiari (e non rischiare di farli uscire a prezzo non equo pur di «salvare» la società)</a:t>
            </a:r>
          </a:p>
          <a:p>
            <a:pPr algn="just">
              <a:lnSpc>
                <a:spcPct val="115000"/>
              </a:lnSpc>
              <a:spcBef>
                <a:spcPts val="600"/>
              </a:spcBef>
              <a:spcAft>
                <a:spcPts val="600"/>
              </a:spcAft>
            </a:pPr>
            <a:endParaRPr lang="it-IT" sz="3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2335977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AD5F906-63FF-6607-27AD-B15573F11416}"/>
              </a:ext>
            </a:extLst>
          </p:cNvPr>
          <p:cNvSpPr>
            <a:spLocks noGrp="1"/>
          </p:cNvSpPr>
          <p:nvPr>
            <p:ph type="title"/>
          </p:nvPr>
        </p:nvSpPr>
        <p:spPr>
          <a:xfrm>
            <a:off x="890220" y="341429"/>
            <a:ext cx="10205410" cy="1658198"/>
          </a:xfrm>
        </p:spPr>
        <p:txBody>
          <a:bodyPr>
            <a:normAutofit fontScale="90000"/>
          </a:bodyPr>
          <a:lstStyle/>
          <a:p>
            <a:pPr algn="ctr"/>
            <a:r>
              <a:rPr lang="it-IT" sz="4900" b="1" dirty="0">
                <a:solidFill>
                  <a:srgbClr val="002060"/>
                </a:solidFill>
              </a:rPr>
              <a:t>Rischi della tesi restrittiva e possibili soluzioni</a:t>
            </a:r>
            <a:r>
              <a:rPr lang="it-IT"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r>
            <a:br>
              <a:rPr lang="it-IT"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br>
            <a:endParaRPr lang="it-IT" dirty="0">
              <a:highlight>
                <a:srgbClr val="FFFF00"/>
              </a:highlight>
            </a:endParaRPr>
          </a:p>
        </p:txBody>
      </p:sp>
      <p:sp>
        <p:nvSpPr>
          <p:cNvPr id="3" name="Segnaposto contenuto 2">
            <a:extLst>
              <a:ext uri="{FF2B5EF4-FFF2-40B4-BE49-F238E27FC236}">
                <a16:creationId xmlns:a16="http://schemas.microsoft.com/office/drawing/2014/main" xmlns="" id="{E6E9573D-99A4-01F8-31AE-EB6BB76B40AE}"/>
              </a:ext>
            </a:extLst>
          </p:cNvPr>
          <p:cNvSpPr>
            <a:spLocks noGrp="1"/>
          </p:cNvSpPr>
          <p:nvPr>
            <p:ph idx="1"/>
          </p:nvPr>
        </p:nvSpPr>
        <p:spPr>
          <a:xfrm>
            <a:off x="690769" y="1394924"/>
            <a:ext cx="10604311" cy="4787511"/>
          </a:xfrm>
        </p:spPr>
        <p:txBody>
          <a:bodyPr tIns="0">
            <a:noAutofit/>
          </a:bodyPr>
          <a:lstStyle/>
          <a:p>
            <a:pPr algn="just">
              <a:lnSpc>
                <a:spcPct val="115000"/>
              </a:lnSpc>
              <a:spcAft>
                <a:spcPts val="600"/>
              </a:spcAft>
            </a:pPr>
            <a:r>
              <a:rPr lang="it-IT" sz="2000" b="1" dirty="0">
                <a:solidFill>
                  <a:srgbClr val="002060"/>
                </a:solidFill>
              </a:rPr>
              <a:t>• La soluzione dello stallo potrebbe essere ritardata dalle divergenze sul prezzo: ma la clausola potrebbe imporre la cessione immediata al prezzo offerto, con eventuale revisione successiva del corrispettivo</a:t>
            </a:r>
          </a:p>
          <a:p>
            <a:pPr algn="just">
              <a:lnSpc>
                <a:spcPct val="115000"/>
              </a:lnSpc>
              <a:spcAft>
                <a:spcPts val="1000"/>
              </a:spcAft>
            </a:pPr>
            <a:r>
              <a:rPr lang="it-IT" sz="2000" b="1" dirty="0">
                <a:solidFill>
                  <a:srgbClr val="002060"/>
                </a:solidFill>
              </a:rPr>
              <a:t>• L’offerta potrebbe essere scoraggiata dall’incertezza sulla definizione finale del prezzo: ma l’offerente potrebbe condizionare la propria offerta alla conferma della sua congruità ove ne venga sollecitato il controllo</a:t>
            </a:r>
          </a:p>
          <a:p>
            <a:pPr algn="just">
              <a:lnSpc>
                <a:spcPct val="115000"/>
              </a:lnSpc>
              <a:spcAft>
                <a:spcPts val="1000"/>
              </a:spcAft>
            </a:pPr>
            <a:r>
              <a:rPr lang="it-IT" sz="2000" b="1" dirty="0">
                <a:solidFill>
                  <a:srgbClr val="002060"/>
                </a:solidFill>
              </a:rPr>
              <a:t>• La società potrebbe andare incontro a scioglimento se nessuno dei soci è disposto a pagare un prezzo che rifletta il valore equo delle partecipazioni: che è quanto prevede il sistema che in caso di recesso, riscatto o esclusione non antepone l’interesse alla sopravvivenza della società rispetto all’interesse del socio uscente all’equa valorizzazione della propria partecipazione.</a:t>
            </a:r>
          </a:p>
          <a:p>
            <a:pPr algn="just">
              <a:lnSpc>
                <a:spcPct val="115000"/>
              </a:lnSpc>
              <a:spcAft>
                <a:spcPts val="1000"/>
              </a:spcAft>
            </a:pPr>
            <a:r>
              <a:rPr lang="it-IT" sz="2000" b="1" dirty="0">
                <a:solidFill>
                  <a:srgbClr val="002060"/>
                </a:solidFill>
              </a:rPr>
              <a:t>• Utilità della previsione che, in caso di impossibilità del pagamento di un prezzo equo, si dia luogo ad una procedura per la collocazione sul mercato di tutte le partecipazioni, con incarico a tal fine ad un professionista terzo.</a:t>
            </a:r>
          </a:p>
        </p:txBody>
      </p:sp>
    </p:spTree>
    <p:extLst>
      <p:ext uri="{BB962C8B-B14F-4D97-AF65-F5344CB8AC3E}">
        <p14:creationId xmlns:p14="http://schemas.microsoft.com/office/powerpoint/2010/main" val="3738274624"/>
      </p:ext>
    </p:extLst>
  </p:cSld>
  <p:clrMapOvr>
    <a:masterClrMapping/>
  </p:clrMapOvr>
</p:sld>
</file>

<file path=ppt/theme/theme1.xml><?xml version="1.0" encoding="utf-8"?>
<a:theme xmlns:a="http://schemas.openxmlformats.org/drawingml/2006/main" name="Metropolitano">
  <a:themeElements>
    <a:clrScheme name="Metropolitano">
      <a:dk1>
        <a:srgbClr val="000000"/>
      </a:dk1>
      <a:lt1>
        <a:srgbClr val="FFFFFF"/>
      </a:lt1>
      <a:dk2>
        <a:srgbClr val="303034"/>
      </a:dk2>
      <a:lt2>
        <a:srgbClr val="DFDFE4"/>
      </a:lt2>
      <a:accent1>
        <a:srgbClr val="00AEEF"/>
      </a:accent1>
      <a:accent2>
        <a:srgbClr val="8CC600"/>
      </a:accent2>
      <a:accent3>
        <a:srgbClr val="FFBE00"/>
      </a:accent3>
      <a:accent4>
        <a:srgbClr val="FF0097"/>
      </a:accent4>
      <a:accent5>
        <a:srgbClr val="0071BC"/>
      </a:accent5>
      <a:accent6>
        <a:srgbClr val="FF8600"/>
      </a:accent6>
      <a:hlink>
        <a:srgbClr val="2424F0"/>
      </a:hlink>
      <a:folHlink>
        <a:srgbClr val="808080"/>
      </a:folHlink>
    </a:clrScheme>
    <a:fontScheme name="Metropolitan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o">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Metropolitan" id="{4C5440D6-04D2-4954-96CF-F251137069B2}" vid="{9FF7CA0D-8839-4012-B51C-B152F9BD65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AC8A2B348AAD443938A5763A9D9C297" ma:contentTypeVersion="12" ma:contentTypeDescription="Creare un nuovo documento." ma:contentTypeScope="" ma:versionID="0e3b79138829da27832e16d94f64ca17">
  <xsd:schema xmlns:xsd="http://www.w3.org/2001/XMLSchema" xmlns:xs="http://www.w3.org/2001/XMLSchema" xmlns:p="http://schemas.microsoft.com/office/2006/metadata/properties" xmlns:ns2="9454beb8-68c8-4f33-bd2e-71df250eb9b5" xmlns:ns3="28755526-abe3-454a-9fbd-b01cc74cab23" targetNamespace="http://schemas.microsoft.com/office/2006/metadata/properties" ma:root="true" ma:fieldsID="3a9a5af017affb937a682433cd559174" ns2:_="" ns3:_="">
    <xsd:import namespace="9454beb8-68c8-4f33-bd2e-71df250eb9b5"/>
    <xsd:import namespace="28755526-abe3-454a-9fbd-b01cc74cab2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54beb8-68c8-4f33-bd2e-71df250eb9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Tag immagine" ma:readOnly="false" ma:fieldId="{5cf76f15-5ced-4ddc-b409-7134ff3c332f}" ma:taxonomyMulti="true" ma:sspId="10c55e9b-29ca-4b7b-add6-e2a5d73415f2"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8755526-abe3-454a-9fbd-b01cc74cab23"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33b9727-0bd5-44d6-8f2b-fec4b961c316}" ma:internalName="TaxCatchAll" ma:showField="CatchAllData" ma:web="28755526-abe3-454a-9fbd-b01cc74cab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A588C8-1619-4153-8A38-41DE0FD073E5}"/>
</file>

<file path=customXml/itemProps2.xml><?xml version="1.0" encoding="utf-8"?>
<ds:datastoreItem xmlns:ds="http://schemas.openxmlformats.org/officeDocument/2006/customXml" ds:itemID="{52558F5E-DE3D-459E-B902-0534442DC9BD}"/>
</file>

<file path=docProps/app.xml><?xml version="1.0" encoding="utf-8"?>
<Properties xmlns="http://schemas.openxmlformats.org/officeDocument/2006/extended-properties" xmlns:vt="http://schemas.openxmlformats.org/officeDocument/2006/docPropsVTypes">
  <Template>Integral</Template>
  <TotalTime>286</TotalTime>
  <Words>1415</Words>
  <Application>Microsoft Office PowerPoint</Application>
  <PresentationFormat>Personalizzato</PresentationFormat>
  <Paragraphs>66</Paragraphs>
  <Slides>12</Slides>
  <Notes>0</Notes>
  <HiddenSlides>0</HiddenSlides>
  <MMClips>0</MMClips>
  <ScaleCrop>false</ScaleCrop>
  <HeadingPairs>
    <vt:vector size="4" baseType="variant">
      <vt:variant>
        <vt:lpstr>Tema</vt:lpstr>
      </vt:variant>
      <vt:variant>
        <vt:i4>1</vt:i4>
      </vt:variant>
      <vt:variant>
        <vt:lpstr>Titoli diapositive</vt:lpstr>
      </vt:variant>
      <vt:variant>
        <vt:i4>12</vt:i4>
      </vt:variant>
    </vt:vector>
  </HeadingPairs>
  <TitlesOfParts>
    <vt:vector size="13" baseType="lpstr">
      <vt:lpstr>Metropolitano</vt:lpstr>
      <vt:lpstr>PASSAGGI GENARAZIONALI CLAUSOLE ANTISTALLO E CONTENUTI REDAZIONALI ALLA LUCE DELL’APERTURA DELLA CORTE D’APPELLO DI ROMA DEL 2020 Gabriella Quatraro Associazione Civil Law  </vt:lpstr>
      <vt:lpstr>Prevenzione dei conflitti nei passaggi generazionali </vt:lpstr>
      <vt:lpstr>Stallo nelle decisioni gestorie </vt:lpstr>
      <vt:lpstr>Interferenze con l’esclusiva spettanza della gestione amministratori dopo il d.lgs. 14/2019</vt:lpstr>
      <vt:lpstr>Stallo nelle decisioni dei soci: il contesto</vt:lpstr>
      <vt:lpstr>Tecniche di superamento dello stallo nelle decisioni dei soci</vt:lpstr>
      <vt:lpstr>Patti antistallo incidenti sugli assetti proprietari </vt:lpstr>
      <vt:lpstr>Principali differenze tra sociale e parasociale nell'alienazione forzata</vt:lpstr>
      <vt:lpstr>Roulette russa (in versione italiana)</vt:lpstr>
      <vt:lpstr>Roulette russa con clausura statutaria (patto sociale) ed equa valorizzazione: la tesi liberale</vt:lpstr>
      <vt:lpstr>Roulette russa con clausura statutaria (patto sociale) ed equa valorizzazione: la tesi restrittiva</vt:lpstr>
      <vt:lpstr>Rischi della tesi restrittiva e possibili soluzioni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PASSAGGI GENARAZIONALI CLAUSOLE ANTISTALLO E CONTENUTI REDAZIONALI ALLA LUCE DELL’APERTURA DELLA CORTE D’APPELLO DI ROMA DEL 2020 Gabriella Quatraro Associazione Civil Law</dc:title>
  <dc:creator>office01</dc:creator>
  <cp:lastModifiedBy>civil_law</cp:lastModifiedBy>
  <cp:revision>3</cp:revision>
  <dcterms:created xsi:type="dcterms:W3CDTF">2022-05-22T12:15:10Z</dcterms:created>
  <dcterms:modified xsi:type="dcterms:W3CDTF">2022-05-23T16:15:59Z</dcterms:modified>
</cp:coreProperties>
</file>